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5"/>
  </p:notesMasterIdLst>
  <p:sldIdLst>
    <p:sldId id="256" r:id="rId2"/>
    <p:sldId id="261" r:id="rId3"/>
    <p:sldId id="262" r:id="rId4"/>
  </p:sldIdLst>
  <p:sldSz cx="12192000" cy="6858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  <p:embeddedFont>
      <p:font typeface="Open Sans" panose="020B0606030504020204" pitchFamily="34" charset="0"/>
      <p:regular r:id="rId10"/>
      <p:bold r:id="rId11"/>
      <p:italic r:id="rId12"/>
      <p:boldItalic r:id="rId13"/>
    </p:embeddedFont>
    <p:embeddedFont>
      <p:font typeface="Open Sans SemiBold" panose="020B070603080402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560E4F-174F-4BCD-A8BE-E3DEEAAE0797}">
  <a:tblStyle styleId="{6F560E4F-174F-4BCD-A8BE-E3DEEAAE079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ddda69dac2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3ddda69dac2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6675" y="4791075"/>
            <a:ext cx="443865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6552" y="1371600"/>
            <a:ext cx="1638746" cy="13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/>
          <p:nvPr/>
        </p:nvSpPr>
        <p:spPr>
          <a:xfrm>
            <a:off x="2860595" y="3086100"/>
            <a:ext cx="6470808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b="1" i="0" u="none" strike="noStrike" cap="none">
                <a:solidFill>
                  <a:srgbClr val="C30011"/>
                </a:solidFill>
                <a:latin typeface="Open Sans"/>
                <a:ea typeface="Open Sans"/>
                <a:cs typeface="Open Sans"/>
                <a:sym typeface="Open Sans"/>
              </a:rPr>
              <a:t>Estadísticas de Personal</a:t>
            </a:r>
            <a:endParaRPr/>
          </a:p>
        </p:txBody>
      </p:sp>
      <p:sp>
        <p:nvSpPr>
          <p:cNvPr id="163" name="Google Shape;163;p25"/>
          <p:cNvSpPr txBox="1"/>
          <p:nvPr/>
        </p:nvSpPr>
        <p:spPr>
          <a:xfrm>
            <a:off x="3130629" y="3905250"/>
            <a:ext cx="5930741" cy="40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Universidad Nacional (UNA) | Abril 2026</a:t>
            </a:r>
            <a:endParaRPr/>
          </a:p>
        </p:txBody>
      </p:sp>
      <p:pic>
        <p:nvPicPr>
          <p:cNvPr id="164" name="Google Shape;164;p2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2615" y="5029200"/>
            <a:ext cx="28575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0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0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000" y="1919287"/>
            <a:ext cx="5048250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0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81750" y="2390775"/>
            <a:ext cx="5048250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81750" y="3848100"/>
            <a:ext cx="5048250" cy="148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0"/>
          <p:cNvSpPr txBox="1"/>
          <p:nvPr/>
        </p:nvSpPr>
        <p:spPr>
          <a:xfrm>
            <a:off x="762000" y="571500"/>
            <a:ext cx="112014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50" b="1" i="0" u="none" strike="noStrike" cap="none">
                <a:solidFill>
                  <a:srgbClr val="1B1464"/>
                </a:solidFill>
                <a:latin typeface="Montserrat"/>
                <a:ea typeface="Montserrat"/>
                <a:cs typeface="Montserrat"/>
                <a:sym typeface="Montserrat"/>
              </a:rPr>
              <a:t>Gestión de Incapacidades por Género</a:t>
            </a:r>
            <a:endParaRPr/>
          </a:p>
        </p:txBody>
      </p:sp>
      <p:sp>
        <p:nvSpPr>
          <p:cNvPr id="238" name="Google Shape;238;p30"/>
          <p:cNvSpPr/>
          <p:nvPr/>
        </p:nvSpPr>
        <p:spPr>
          <a:xfrm>
            <a:off x="762000" y="1114425"/>
            <a:ext cx="10668000" cy="38100"/>
          </a:xfrm>
          <a:prstGeom prst="rect">
            <a:avLst/>
          </a:prstGeom>
          <a:solidFill>
            <a:srgbClr val="C3001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1066100" y="5172075"/>
            <a:ext cx="50484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Mujeres: 805 (68.3%)</a:t>
            </a:r>
            <a:endParaRPr/>
          </a:p>
        </p:txBody>
      </p:sp>
      <p:sp>
        <p:nvSpPr>
          <p:cNvPr id="240" name="Google Shape;240;p30"/>
          <p:cNvSpPr txBox="1"/>
          <p:nvPr/>
        </p:nvSpPr>
        <p:spPr>
          <a:xfrm>
            <a:off x="1066100" y="5491975"/>
            <a:ext cx="50484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Hombres: 374 (31.7%)</a:t>
            </a:r>
            <a:endParaRPr/>
          </a:p>
        </p:txBody>
      </p:sp>
      <p:sp>
        <p:nvSpPr>
          <p:cNvPr id="241" name="Google Shape;241;p30"/>
          <p:cNvSpPr txBox="1"/>
          <p:nvPr/>
        </p:nvSpPr>
        <p:spPr>
          <a:xfrm>
            <a:off x="6619875" y="2667000"/>
            <a:ext cx="4572000" cy="542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68.3%</a:t>
            </a:r>
            <a:endParaRPr/>
          </a:p>
        </p:txBody>
      </p:sp>
      <p:sp>
        <p:nvSpPr>
          <p:cNvPr id="242" name="Google Shape;242;p30"/>
          <p:cNvSpPr txBox="1"/>
          <p:nvPr/>
        </p:nvSpPr>
        <p:spPr>
          <a:xfrm>
            <a:off x="6619875" y="3209925"/>
            <a:ext cx="4572000" cy="20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4748B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INCIDENCIA EN MUJERES</a:t>
            </a:r>
            <a:endParaRPr/>
          </a:p>
        </p:txBody>
      </p:sp>
      <p:sp>
        <p:nvSpPr>
          <p:cNvPr id="243" name="Google Shape;243;p30"/>
          <p:cNvSpPr txBox="1"/>
          <p:nvPr/>
        </p:nvSpPr>
        <p:spPr>
          <a:xfrm>
            <a:off x="6677025" y="4086225"/>
            <a:ext cx="4740592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Perfil de Salud</a:t>
            </a:r>
            <a:endParaRPr/>
          </a:p>
        </p:txBody>
      </p:sp>
      <p:sp>
        <p:nvSpPr>
          <p:cNvPr id="244" name="Google Shape;244;p30"/>
          <p:cNvSpPr txBox="1"/>
          <p:nvPr/>
        </p:nvSpPr>
        <p:spPr>
          <a:xfrm>
            <a:off x="6677025" y="4438650"/>
            <a:ext cx="4514850" cy="65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 registra una mayor incidencia de trámites de incapacidad en la población femenina. Esto se asocia frecuentemente a la gestión de </a:t>
            </a:r>
            <a:r>
              <a:rPr lang="en-US" sz="1275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licencias de maternidad</a:t>
            </a:r>
            <a:r>
              <a:rPr lang="en-US" sz="1275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y cuidados preventivos.</a:t>
            </a:r>
            <a:endParaRPr/>
          </a:p>
        </p:txBody>
      </p:sp>
      <p:sp>
        <p:nvSpPr>
          <p:cNvPr id="245" name="Google Shape;245;p30"/>
          <p:cNvSpPr/>
          <p:nvPr/>
        </p:nvSpPr>
        <p:spPr>
          <a:xfrm>
            <a:off x="762000" y="5186362"/>
            <a:ext cx="171450" cy="171450"/>
          </a:xfrm>
          <a:prstGeom prst="roundRect">
            <a:avLst>
              <a:gd name="adj" fmla="val 22222"/>
            </a:avLst>
          </a:prstGeom>
          <a:solidFill>
            <a:srgbClr val="C3001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0"/>
          <p:cNvSpPr/>
          <p:nvPr/>
        </p:nvSpPr>
        <p:spPr>
          <a:xfrm>
            <a:off x="762000" y="5510212"/>
            <a:ext cx="171450" cy="171450"/>
          </a:xfrm>
          <a:prstGeom prst="roundRect">
            <a:avLst>
              <a:gd name="adj" fmla="val 22222"/>
            </a:avLst>
          </a:prstGeom>
          <a:solidFill>
            <a:srgbClr val="1B14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0" y="4625655"/>
            <a:ext cx="10668000" cy="11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1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950" y="1722275"/>
            <a:ext cx="5191125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1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38875" y="1724025"/>
            <a:ext cx="5191125" cy="223837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1"/>
          <p:cNvSpPr txBox="1"/>
          <p:nvPr/>
        </p:nvSpPr>
        <p:spPr>
          <a:xfrm>
            <a:off x="762000" y="571500"/>
            <a:ext cx="112014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50" b="1" i="0" u="none" strike="noStrike" cap="none">
                <a:solidFill>
                  <a:srgbClr val="1B1464"/>
                </a:solidFill>
                <a:latin typeface="Montserrat"/>
                <a:ea typeface="Montserrat"/>
                <a:cs typeface="Montserrat"/>
                <a:sym typeface="Montserrat"/>
              </a:rPr>
              <a:t>Gestión de Incapacidades</a:t>
            </a:r>
            <a:endParaRPr/>
          </a:p>
        </p:txBody>
      </p:sp>
      <p:sp>
        <p:nvSpPr>
          <p:cNvPr id="255" name="Google Shape;255;p31"/>
          <p:cNvSpPr/>
          <p:nvPr/>
        </p:nvSpPr>
        <p:spPr>
          <a:xfrm>
            <a:off x="762000" y="1114425"/>
            <a:ext cx="10668000" cy="38100"/>
          </a:xfrm>
          <a:prstGeom prst="rect">
            <a:avLst/>
          </a:prstGeom>
          <a:solidFill>
            <a:srgbClr val="C3001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1"/>
          <p:cNvSpPr txBox="1"/>
          <p:nvPr/>
        </p:nvSpPr>
        <p:spPr>
          <a:xfrm>
            <a:off x="1057275" y="4800862"/>
            <a:ext cx="10641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C30011"/>
                </a:solidFill>
                <a:latin typeface="Montserrat"/>
                <a:ea typeface="Montserrat"/>
                <a:cs typeface="Montserrat"/>
                <a:sym typeface="Montserrat"/>
              </a:rPr>
              <a:t>Análisis de Salud Organizacional</a:t>
            </a:r>
            <a:endParaRPr/>
          </a:p>
        </p:txBody>
      </p:sp>
      <p:sp>
        <p:nvSpPr>
          <p:cNvPr id="257" name="Google Shape;257;p31"/>
          <p:cNvSpPr txBox="1"/>
          <p:nvPr/>
        </p:nvSpPr>
        <p:spPr>
          <a:xfrm>
            <a:off x="1057275" y="5223894"/>
            <a:ext cx="10134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 observa una tendencia estable en los reportes de salud. El </a:t>
            </a:r>
            <a:r>
              <a:rPr lang="en-US"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72% de las incapacidades</a:t>
            </a:r>
            <a:r>
              <a:rPr lang="en-US"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corresponden a períodos cortos (1-3 días), lo que permite una reincorporación rápida a las labores académicas y administrativas sin afectar significativamente la continuidad del servicio.</a:t>
            </a:r>
            <a:endParaRPr/>
          </a:p>
        </p:txBody>
      </p:sp>
      <p:pic>
        <p:nvPicPr>
          <p:cNvPr id="258" name="Google Shape;258;p31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86112" y="2057400"/>
            <a:ext cx="3429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1"/>
          <p:cNvSpPr txBox="1"/>
          <p:nvPr/>
        </p:nvSpPr>
        <p:spPr>
          <a:xfrm>
            <a:off x="2286000" y="2657475"/>
            <a:ext cx="1647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1,245</a:t>
            </a:r>
            <a:endParaRPr/>
          </a:p>
        </p:txBody>
      </p:sp>
      <p:sp>
        <p:nvSpPr>
          <p:cNvPr id="260" name="Google Shape;260;p31"/>
          <p:cNvSpPr txBox="1"/>
          <p:nvPr/>
        </p:nvSpPr>
        <p:spPr>
          <a:xfrm>
            <a:off x="1528762" y="3419475"/>
            <a:ext cx="3657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64748B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TOTAL DE INCAPACIDADES TRAMITADAS</a:t>
            </a:r>
            <a:endParaRPr/>
          </a:p>
        </p:txBody>
      </p:sp>
      <p:pic>
        <p:nvPicPr>
          <p:cNvPr id="261" name="Google Shape;261;p31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605837" y="2057400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1"/>
          <p:cNvSpPr txBox="1"/>
          <p:nvPr/>
        </p:nvSpPr>
        <p:spPr>
          <a:xfrm>
            <a:off x="8010525" y="2657475"/>
            <a:ext cx="2381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8.4 días</a:t>
            </a:r>
            <a:endParaRPr/>
          </a:p>
        </p:txBody>
      </p:sp>
      <p:sp>
        <p:nvSpPr>
          <p:cNvPr id="263" name="Google Shape;263;p31"/>
          <p:cNvSpPr txBox="1"/>
          <p:nvPr/>
        </p:nvSpPr>
        <p:spPr>
          <a:xfrm>
            <a:off x="7643812" y="3419475"/>
            <a:ext cx="23814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64748B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PROMEDIO DE DURACIÓN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127</Words>
  <Application>Microsoft Office PowerPoint</Application>
  <PresentationFormat>Panorámica</PresentationFormat>
  <Paragraphs>16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Open Sans</vt:lpstr>
      <vt:lpstr>Open Sans SemiBold</vt:lpstr>
      <vt:lpstr>Calibri</vt:lpstr>
      <vt:lpstr>Montserrat</vt:lpstr>
      <vt:lpstr>Arial</vt:lpstr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Roxy</dc:creator>
  <cp:lastModifiedBy>CAROL HIDALGO  VALERIO</cp:lastModifiedBy>
  <cp:revision>2</cp:revision>
  <dcterms:modified xsi:type="dcterms:W3CDTF">2026-05-11T16:29:49Z</dcterms:modified>
</cp:coreProperties>
</file>