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72" r:id="rId2"/>
    <p:sldId id="389" r:id="rId3"/>
    <p:sldId id="393" r:id="rId4"/>
    <p:sldId id="390" r:id="rId5"/>
    <p:sldId id="391" r:id="rId6"/>
    <p:sldId id="273" r:id="rId7"/>
    <p:sldId id="364" r:id="rId8"/>
    <p:sldId id="394" r:id="rId9"/>
    <p:sldId id="366" r:id="rId10"/>
    <p:sldId id="367" r:id="rId11"/>
    <p:sldId id="368" r:id="rId12"/>
    <p:sldId id="369" r:id="rId13"/>
    <p:sldId id="375" r:id="rId14"/>
    <p:sldId id="371" r:id="rId15"/>
    <p:sldId id="372" r:id="rId16"/>
    <p:sldId id="373" r:id="rId17"/>
    <p:sldId id="374" r:id="rId18"/>
    <p:sldId id="376" r:id="rId19"/>
    <p:sldId id="377" r:id="rId20"/>
    <p:sldId id="378" r:id="rId21"/>
    <p:sldId id="379" r:id="rId22"/>
    <p:sldId id="380" r:id="rId23"/>
    <p:sldId id="381" r:id="rId24"/>
    <p:sldId id="382" r:id="rId25"/>
    <p:sldId id="383" r:id="rId26"/>
    <p:sldId id="343" r:id="rId27"/>
    <p:sldId id="361" r:id="rId28"/>
    <p:sldId id="384" r:id="rId29"/>
    <p:sldId id="385" r:id="rId30"/>
    <p:sldId id="386" r:id="rId31"/>
    <p:sldId id="387" r:id="rId32"/>
    <p:sldId id="395" r:id="rId33"/>
    <p:sldId id="396" r:id="rId34"/>
    <p:sldId id="397" r:id="rId35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Estilo medio 3 - 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5"/>
    <p:restoredTop sz="92953" autoAdjust="0"/>
  </p:normalViewPr>
  <p:slideViewPr>
    <p:cSldViewPr snapToGrid="0" snapToObjects="1">
      <p:cViewPr varScale="1">
        <p:scale>
          <a:sx n="67" d="100"/>
          <a:sy n="67" d="100"/>
        </p:scale>
        <p:origin x="156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localhost\\Users\edithortiz\Documents\Edith_2018respaldo\archivos_academicos\encuesta_bachillerato_v\ba_enero_19\reporte_1violencia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localhost\\Users\edithortiz\Documents\Edith_2018respaldo\archivos_academicos\encuesta_bachillerato_v\ba_enero_19\reporte_1violenci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calhost\\Users\edithortiz\Documents\Edith_2018respaldo\archivos_academicos\encuesta_bachillerato_v\ba_enero_19\reporte_1violenci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localhost\\Users\edithortiz\Documents\Edith_2018respaldo\archivos_academicos\encuesta_bachillerato_v\ba_enero_19\reporte_1violenci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9511769678214"/>
          <c:y val="0.22734477890288701"/>
          <c:w val="0.65193337679207597"/>
          <c:h val="0.42439496502713803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0"/>
              <c:layout>
                <c:manualLayout>
                  <c:x val="-0.23289558201285601"/>
                  <c:y val="-1.85891086127011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2E0-C34B-BBD6-0A94452BC886}"/>
                </c:ext>
              </c:extLst>
            </c:dLbl>
            <c:dLbl>
              <c:idx val="1"/>
              <c:layout>
                <c:manualLayout>
                  <c:x val="0.27303014890589"/>
                  <c:y val="2.988907935044789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2E0-C34B-BBD6-0A94452BC88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Hoja1!$A$2:$A$3</c:f>
              <c:strCache>
                <c:ptCount val="2"/>
                <c:pt idx="0">
                  <c:v>Mujeres</c:v>
                </c:pt>
                <c:pt idx="1">
                  <c:v>Hombres</c:v>
                </c:pt>
              </c:strCache>
            </c:strRef>
          </c:cat>
          <c:val>
            <c:numRef>
              <c:f>Hoja1!$B$2:$B$3</c:f>
              <c:numCache>
                <c:formatCode>0.0%</c:formatCode>
                <c:ptCount val="2"/>
                <c:pt idx="0">
                  <c:v>0.53600000000000003</c:v>
                </c:pt>
                <c:pt idx="1">
                  <c:v>0.46400000000000002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E0-C34B-BBD6-0A94452BC88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27214187130481299"/>
          <c:y val="0.73570667175485305"/>
          <c:w val="0.44477098197656101"/>
          <c:h val="0.1376907535554799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Arial"/>
          <a:cs typeface="Arial"/>
        </a:defRPr>
      </a:pPr>
      <a:endParaRPr lang="es-MX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353046864319899"/>
          <c:y val="4.5150833008653898E-2"/>
          <c:w val="0.37818048376770402"/>
          <c:h val="0.50958520177406497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solidFill>
              <a:srgbClr val="E46C0A"/>
            </a:solidFill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B184-490F-A18C-361C13CC14AB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3-B184-490F-A18C-361C13CC14AB}"/>
              </c:ext>
            </c:extLst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B184-490F-A18C-361C13CC14A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Arial Narrow"/>
                    <a:cs typeface="Arial Narrow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Formal</c:v>
                </c:pt>
                <c:pt idx="1">
                  <c:v>Alternativos</c:v>
                </c:pt>
                <c:pt idx="2">
                  <c:v>Pendientes e improcedentes</c:v>
                </c:pt>
              </c:strCache>
            </c:strRef>
          </c:cat>
          <c:val>
            <c:numRef>
              <c:f>Hoja1!$B$2:$B$4</c:f>
              <c:numCache>
                <c:formatCode>0%</c:formatCode>
                <c:ptCount val="3"/>
                <c:pt idx="0">
                  <c:v>0.67500000000000004</c:v>
                </c:pt>
                <c:pt idx="1">
                  <c:v>3.2000000000000001E-2</c:v>
                </c:pt>
                <c:pt idx="2">
                  <c:v>0.28899999999999998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184-490F-A18C-361C13CC14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16149114966799"/>
          <c:y val="3.6880203488671201E-2"/>
          <c:w val="0.76545158305376504"/>
          <c:h val="0.90061993520042105"/>
        </c:manualLayout>
      </c:layout>
      <c:pie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Columna2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52CC-4845-A499-AC3B282037AD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2CC-4845-A499-AC3B282037AD}"/>
              </c:ext>
            </c:extLst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2CC-4845-A499-AC3B282037AD}"/>
              </c:ext>
            </c:extLst>
          </c:dPt>
          <c:dLbls>
            <c:dLbl>
              <c:idx val="0"/>
              <c:layout>
                <c:manualLayout>
                  <c:x val="-0.25143742135652802"/>
                  <c:y val="-0.14925992474275901"/>
                </c:manualLayout>
              </c:layout>
              <c:tx>
                <c:rich>
                  <a:bodyPr/>
                  <a:lstStyle/>
                  <a:p>
                    <a:r>
                      <a:rPr lang="en-US" sz="28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Arial Narrow"/>
                        <a:cs typeface="Arial Narrow"/>
                      </a:rPr>
                      <a:t>68.6%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2CC-4845-A499-AC3B282037AD}"/>
                </c:ext>
              </c:extLst>
            </c:dLbl>
            <c:dLbl>
              <c:idx val="1"/>
              <c:layout>
                <c:manualLayout>
                  <c:x val="0.191665553649186"/>
                  <c:y val="9.1783735390491006E-2"/>
                </c:manualLayout>
              </c:layout>
              <c:tx>
                <c:rich>
                  <a:bodyPr/>
                  <a:lstStyle/>
                  <a:p>
                    <a:r>
                      <a:rPr lang="en-US" sz="28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Arial Narrow"/>
                        <a:cs typeface="Arial Narrow"/>
                      </a:rPr>
                      <a:t>20.6%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52CC-4845-A499-AC3B282037AD}"/>
                </c:ext>
              </c:extLst>
            </c:dLbl>
            <c:dLbl>
              <c:idx val="2"/>
              <c:layout>
                <c:manualLayout>
                  <c:x val="0.112043491196387"/>
                  <c:y val="0.135861141723846"/>
                </c:manualLayout>
              </c:layout>
              <c:tx>
                <c:rich>
                  <a:bodyPr/>
                  <a:lstStyle/>
                  <a:p>
                    <a:r>
                      <a:rPr lang="en-US" sz="2800" b="1" dirty="0">
                        <a:solidFill>
                          <a:schemeClr val="bg1">
                            <a:lumMod val="95000"/>
                          </a:schemeClr>
                        </a:solidFill>
                        <a:latin typeface="Arial Narrow"/>
                        <a:cs typeface="Arial Narrow"/>
                      </a:rPr>
                      <a:t>10.9%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2CC-4845-A499-AC3B282037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Arial Narrow"/>
                    <a:ea typeface="+mn-ea"/>
                    <a:cs typeface="Arial Narrow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Sí</c:v>
                </c:pt>
                <c:pt idx="1">
                  <c:v>No</c:v>
                </c:pt>
                <c:pt idx="2">
                  <c:v>Nr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68.599999999999994</c:v>
                </c:pt>
                <c:pt idx="1">
                  <c:v>20.5</c:v>
                </c:pt>
                <c:pt idx="2">
                  <c:v>10.8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CC-4845-A499-AC3B282037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5572024796323597E-2"/>
          <c:y val="2.3183536042335799E-2"/>
          <c:w val="0.91791710598146103"/>
          <c:h val="0.700793906266563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prevalencias_sexo!$I$11</c:f>
              <c:strCache>
                <c:ptCount val="1"/>
                <c:pt idx="0">
                  <c:v>Sí</c:v>
                </c:pt>
              </c:strCache>
            </c:strRef>
          </c:tx>
          <c:spPr>
            <a:solidFill>
              <a:srgbClr val="E46C0A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71.8%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8F22-7F4D-A780-2E87D9199DE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64.8%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8F22-7F4D-A780-2E87D9199D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prevalencias_sexo!$J$10:$K$10</c:f>
              <c:strCache>
                <c:ptCount val="2"/>
                <c:pt idx="0">
                  <c:v>Mujeres</c:v>
                </c:pt>
                <c:pt idx="1">
                  <c:v>Hombres</c:v>
                </c:pt>
              </c:strCache>
            </c:strRef>
          </c:cat>
          <c:val>
            <c:numRef>
              <c:f>prevalencias_sexo!$J$11:$K$11</c:f>
              <c:numCache>
                <c:formatCode>0.0</c:formatCode>
                <c:ptCount val="2"/>
                <c:pt idx="0">
                  <c:v>71.752349364289628</c:v>
                </c:pt>
                <c:pt idx="1">
                  <c:v>64.819182389937126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22-7F4D-A780-2E87D9199DE3}"/>
            </c:ext>
          </c:extLst>
        </c:ser>
        <c:ser>
          <c:idx val="1"/>
          <c:order val="1"/>
          <c:tx>
            <c:strRef>
              <c:f>prevalencias_sexo!$I$12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16.7%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8F22-7F4D-A780-2E87D9199DE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25.2%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8F22-7F4D-A780-2E87D9199D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prevalencias_sexo!$J$10:$K$10</c:f>
              <c:strCache>
                <c:ptCount val="2"/>
                <c:pt idx="0">
                  <c:v>Mujeres</c:v>
                </c:pt>
                <c:pt idx="1">
                  <c:v>Hombres</c:v>
                </c:pt>
              </c:strCache>
            </c:strRef>
          </c:cat>
          <c:val>
            <c:numRef>
              <c:f>prevalencias_sexo!$J$12:$K$12</c:f>
              <c:numCache>
                <c:formatCode>0.0</c:formatCode>
                <c:ptCount val="2"/>
                <c:pt idx="0">
                  <c:v>16.650082918739631</c:v>
                </c:pt>
                <c:pt idx="1">
                  <c:v>25.209643605870021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F22-7F4D-A780-2E87D9199DE3}"/>
            </c:ext>
          </c:extLst>
        </c:ser>
        <c:ser>
          <c:idx val="2"/>
          <c:order val="2"/>
          <c:tx>
            <c:strRef>
              <c:f>prevalencias_sexo!$I$13</c:f>
              <c:strCache>
                <c:ptCount val="1"/>
                <c:pt idx="0">
                  <c:v>Nr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/>
                      <a:t>11.6%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8F22-7F4D-A780-2E87D9199DE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10.0%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8F22-7F4D-A780-2E87D9199DE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prevalencias_sexo!$J$10:$K$10</c:f>
              <c:strCache>
                <c:ptCount val="2"/>
                <c:pt idx="0">
                  <c:v>Mujeres</c:v>
                </c:pt>
                <c:pt idx="1">
                  <c:v>Hombres</c:v>
                </c:pt>
              </c:strCache>
            </c:strRef>
          </c:cat>
          <c:val>
            <c:numRef>
              <c:f>prevalencias_sexo!$J$13:$K$13</c:f>
              <c:numCache>
                <c:formatCode>0.0</c:formatCode>
                <c:ptCount val="2"/>
                <c:pt idx="0">
                  <c:v>11.597567716970699</c:v>
                </c:pt>
                <c:pt idx="1">
                  <c:v>9.9711740041928678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F22-7F4D-A780-2E87D9199D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9680432"/>
        <c:axId val="138649768"/>
      </c:barChart>
      <c:catAx>
        <c:axId val="16968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2000" b="0"/>
            </a:pPr>
            <a:endParaRPr lang="es-MX"/>
          </a:p>
        </c:txPr>
        <c:crossAx val="138649768"/>
        <c:crosses val="autoZero"/>
        <c:auto val="1"/>
        <c:lblAlgn val="ctr"/>
        <c:lblOffset val="100"/>
        <c:noMultiLvlLbl val="0"/>
      </c:catAx>
      <c:valAx>
        <c:axId val="138649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s-MX"/>
          </a:p>
        </c:txPr>
        <c:crossAx val="169680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523216180412097"/>
          <c:y val="0.90385807220985404"/>
          <c:w val="0.269577190884145"/>
          <c:h val="7.8592569067205506E-2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2400"/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 Narrow"/>
          <a:cs typeface="Arial Narrow"/>
        </a:defRPr>
      </a:pPr>
      <a:endParaRPr lang="es-MX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34905660377358E-2"/>
          <c:y val="1.8467032711367501E-2"/>
          <c:w val="0.951179245283019"/>
          <c:h val="0.7617320705677459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prevalencias_sexo!$S$12</c:f>
              <c:strCache>
                <c:ptCount val="1"/>
                <c:pt idx="0">
                  <c:v>Sí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prevalencias_sexo!$T$11:$Y$11</c:f>
              <c:strCache>
                <c:ptCount val="6"/>
                <c:pt idx="0">
                  <c:v>Heterosexual</c:v>
                </c:pt>
                <c:pt idx="1">
                  <c:v>Homosexual</c:v>
                </c:pt>
                <c:pt idx="2">
                  <c:v>Bisexual</c:v>
                </c:pt>
                <c:pt idx="3">
                  <c:v>Otro</c:v>
                </c:pt>
                <c:pt idx="4">
                  <c:v>No sabe</c:v>
                </c:pt>
                <c:pt idx="5">
                  <c:v>Nr</c:v>
                </c:pt>
              </c:strCache>
            </c:strRef>
          </c:cat>
          <c:val>
            <c:numRef>
              <c:f>prevalencias_sexo!$T$12:$Y$12</c:f>
              <c:numCache>
                <c:formatCode>0.0</c:formatCode>
                <c:ptCount val="6"/>
                <c:pt idx="0">
                  <c:v>67.977762334954704</c:v>
                </c:pt>
                <c:pt idx="1">
                  <c:v>75.083056478405311</c:v>
                </c:pt>
                <c:pt idx="2">
                  <c:v>73.345701917130413</c:v>
                </c:pt>
                <c:pt idx="3">
                  <c:v>80.978260869565233</c:v>
                </c:pt>
                <c:pt idx="4">
                  <c:v>70.588235294117666</c:v>
                </c:pt>
                <c:pt idx="5">
                  <c:v>48.80952380952381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DD-6C4B-AE2C-45FB6061D9A7}"/>
            </c:ext>
          </c:extLst>
        </c:ser>
        <c:ser>
          <c:idx val="1"/>
          <c:order val="1"/>
          <c:tx>
            <c:strRef>
              <c:f>prevalencias_sexo!$S$13</c:f>
              <c:strCache>
                <c:ptCount val="1"/>
                <c:pt idx="0">
                  <c:v>No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prevalencias_sexo!$T$11:$Y$11</c:f>
              <c:strCache>
                <c:ptCount val="6"/>
                <c:pt idx="0">
                  <c:v>Heterosexual</c:v>
                </c:pt>
                <c:pt idx="1">
                  <c:v>Homosexual</c:v>
                </c:pt>
                <c:pt idx="2">
                  <c:v>Bisexual</c:v>
                </c:pt>
                <c:pt idx="3">
                  <c:v>Otro</c:v>
                </c:pt>
                <c:pt idx="4">
                  <c:v>No sabe</c:v>
                </c:pt>
                <c:pt idx="5">
                  <c:v>Nr</c:v>
                </c:pt>
              </c:strCache>
            </c:strRef>
          </c:cat>
          <c:val>
            <c:numRef>
              <c:f>prevalencias_sexo!$T$13:$Y$13</c:f>
              <c:numCache>
                <c:formatCode>0.0</c:formatCode>
                <c:ptCount val="6"/>
                <c:pt idx="0">
                  <c:v>21.320361362057</c:v>
                </c:pt>
                <c:pt idx="1">
                  <c:v>15.282392026578069</c:v>
                </c:pt>
                <c:pt idx="2">
                  <c:v>14.47124304267161</c:v>
                </c:pt>
                <c:pt idx="3">
                  <c:v>19.021739130434781</c:v>
                </c:pt>
                <c:pt idx="4">
                  <c:v>29.411764705882351</c:v>
                </c:pt>
                <c:pt idx="5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DD-6C4B-AE2C-45FB6061D9A7}"/>
            </c:ext>
          </c:extLst>
        </c:ser>
        <c:ser>
          <c:idx val="2"/>
          <c:order val="2"/>
          <c:tx>
            <c:strRef>
              <c:f>prevalencias_sexo!$S$14</c:f>
              <c:strCache>
                <c:ptCount val="1"/>
                <c:pt idx="0">
                  <c:v>Nr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4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prevalencias_sexo!$T$11:$Y$11</c:f>
              <c:strCache>
                <c:ptCount val="6"/>
                <c:pt idx="0">
                  <c:v>Heterosexual</c:v>
                </c:pt>
                <c:pt idx="1">
                  <c:v>Homosexual</c:v>
                </c:pt>
                <c:pt idx="2">
                  <c:v>Bisexual</c:v>
                </c:pt>
                <c:pt idx="3">
                  <c:v>Otro</c:v>
                </c:pt>
                <c:pt idx="4">
                  <c:v>No sabe</c:v>
                </c:pt>
                <c:pt idx="5">
                  <c:v>Nr</c:v>
                </c:pt>
              </c:strCache>
            </c:strRef>
          </c:cat>
          <c:val>
            <c:numRef>
              <c:f>prevalencias_sexo!$T$14:$Y$14</c:f>
              <c:numCache>
                <c:formatCode>0.0</c:formatCode>
                <c:ptCount val="6"/>
                <c:pt idx="0">
                  <c:v>10.701876302988181</c:v>
                </c:pt>
                <c:pt idx="1">
                  <c:v>9.6345514950166109</c:v>
                </c:pt>
                <c:pt idx="2">
                  <c:v>12.1830550401979</c:v>
                </c:pt>
                <c:pt idx="3">
                  <c:v>0</c:v>
                </c:pt>
                <c:pt idx="4">
                  <c:v>0</c:v>
                </c:pt>
                <c:pt idx="5">
                  <c:v>26.19047619047619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DD-6C4B-AE2C-45FB6061D9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6"/>
        <c:overlap val="-27"/>
        <c:axId val="169203576"/>
        <c:axId val="169284952"/>
      </c:barChart>
      <c:catAx>
        <c:axId val="169203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es-MX"/>
          </a:p>
        </c:txPr>
        <c:crossAx val="169284952"/>
        <c:crosses val="autoZero"/>
        <c:auto val="1"/>
        <c:lblAlgn val="ctr"/>
        <c:lblOffset val="100"/>
        <c:noMultiLvlLbl val="0"/>
      </c:catAx>
      <c:valAx>
        <c:axId val="169284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s-MX"/>
          </a:p>
        </c:txPr>
        <c:crossAx val="169203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 sz="1600"/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 Narrow"/>
          <a:cs typeface="Arial Narrow"/>
        </a:defRPr>
      </a:pPr>
      <a:endParaRPr lang="es-MX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b="0"/>
            </a:pPr>
            <a:r>
              <a:rPr lang="es-ES_tradnl" b="0"/>
              <a:t>A mujeres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-4.2249202148803499E-4"/>
                  <c:y val="-6.7262656170514502E-3"/>
                </c:manualLayout>
              </c:layout>
              <c:tx>
                <c:rich>
                  <a:bodyPr/>
                  <a:lstStyle/>
                  <a:p>
                    <a:r>
                      <a:rPr lang="en-US" sz="1600"/>
                      <a:t>100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0D62-844A-B28E-DD3D4236F4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Agresores!$B$31:$B$37</c:f>
              <c:strCache>
                <c:ptCount val="6"/>
                <c:pt idx="0">
                  <c:v>Compañero</c:v>
                </c:pt>
                <c:pt idx="1">
                  <c:v>Compañera</c:v>
                </c:pt>
                <c:pt idx="2">
                  <c:v>Profesor</c:v>
                </c:pt>
                <c:pt idx="3">
                  <c:v>Profesora</c:v>
                </c:pt>
                <c:pt idx="4">
                  <c:v>Trabajador</c:v>
                </c:pt>
                <c:pt idx="5">
                  <c:v>Trabajadora</c:v>
                </c:pt>
              </c:strCache>
            </c:strRef>
          </c:cat>
          <c:val>
            <c:numRef>
              <c:f>Agresores!$C$31:$C$37</c:f>
              <c:numCache>
                <c:formatCode>0.0</c:formatCode>
                <c:ptCount val="7"/>
                <c:pt idx="0">
                  <c:v>66.688778330569107</c:v>
                </c:pt>
                <c:pt idx="1">
                  <c:v>50.436705362078499</c:v>
                </c:pt>
                <c:pt idx="2">
                  <c:v>25.638474295190711</c:v>
                </c:pt>
                <c:pt idx="3">
                  <c:v>6.7551133222774959</c:v>
                </c:pt>
                <c:pt idx="4">
                  <c:v>16.605859590934219</c:v>
                </c:pt>
                <c:pt idx="5">
                  <c:v>3.5157545605306799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62-844A-B28E-DD3D4236F4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6466696"/>
        <c:axId val="169453112"/>
      </c:barChart>
      <c:catAx>
        <c:axId val="136466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es-MX"/>
          </a:p>
        </c:txPr>
        <c:crossAx val="169453112"/>
        <c:crosses val="autoZero"/>
        <c:auto val="1"/>
        <c:lblAlgn val="ctr"/>
        <c:lblOffset val="100"/>
        <c:noMultiLvlLbl val="0"/>
      </c:catAx>
      <c:valAx>
        <c:axId val="169453112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s-MX"/>
          </a:p>
        </c:txPr>
        <c:crossAx val="136466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 Narrow"/>
          <a:cs typeface="Arial Narrow"/>
        </a:defRPr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b="0"/>
            </a:pPr>
            <a:r>
              <a:rPr lang="es-ES_tradnl" b="0"/>
              <a:t>A hombres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E46C0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Agresores!$E$31:$E$37</c:f>
              <c:strCache>
                <c:ptCount val="6"/>
                <c:pt idx="0">
                  <c:v>Compañero</c:v>
                </c:pt>
                <c:pt idx="1">
                  <c:v>Compañera</c:v>
                </c:pt>
                <c:pt idx="2">
                  <c:v>Profesor</c:v>
                </c:pt>
                <c:pt idx="3">
                  <c:v>Profesora</c:v>
                </c:pt>
                <c:pt idx="4">
                  <c:v>Trabajador</c:v>
                </c:pt>
                <c:pt idx="5">
                  <c:v>Trabajadora</c:v>
                </c:pt>
              </c:strCache>
            </c:strRef>
          </c:cat>
          <c:val>
            <c:numRef>
              <c:f>Agresores!$F$31:$F$37</c:f>
              <c:numCache>
                <c:formatCode>0.0</c:formatCode>
                <c:ptCount val="7"/>
                <c:pt idx="0">
                  <c:v>58.320230607966437</c:v>
                </c:pt>
                <c:pt idx="1">
                  <c:v>51.965408805031451</c:v>
                </c:pt>
                <c:pt idx="2">
                  <c:v>10.49528301886793</c:v>
                </c:pt>
                <c:pt idx="3">
                  <c:v>8.6477987421383524</c:v>
                </c:pt>
                <c:pt idx="4">
                  <c:v>4.4418238993710704</c:v>
                </c:pt>
                <c:pt idx="5">
                  <c:v>4.0618448637316558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10-A642-BF95-F1E1CCC7A2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8373112"/>
        <c:axId val="89794144"/>
      </c:barChart>
      <c:catAx>
        <c:axId val="138373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sz="1400"/>
            </a:pPr>
            <a:endParaRPr lang="es-MX"/>
          </a:p>
        </c:txPr>
        <c:crossAx val="89794144"/>
        <c:crosses val="autoZero"/>
        <c:auto val="1"/>
        <c:lblAlgn val="ctr"/>
        <c:lblOffset val="100"/>
        <c:noMultiLvlLbl val="0"/>
      </c:catAx>
      <c:valAx>
        <c:axId val="89794144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s-MX"/>
          </a:p>
        </c:txPr>
        <c:crossAx val="1383731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Arial Narrow"/>
          <a:cs typeface="Arial Narrow"/>
        </a:defRPr>
      </a:pPr>
      <a:endParaRPr lang="es-MX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Arial Narrow"/>
                    <a:cs typeface="Arial Narrow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Hoja1!$A$2:$A$7</c:f>
              <c:strCache>
                <c:ptCount val="6"/>
                <c:pt idx="0">
                  <c:v>P. Estudiantil</c:v>
                </c:pt>
                <c:pt idx="1">
                  <c:v>P. Académica</c:v>
                </c:pt>
                <c:pt idx="2">
                  <c:v>P. Administrativa</c:v>
                </c:pt>
                <c:pt idx="3">
                  <c:v>P. Confianza</c:v>
                </c:pt>
                <c:pt idx="4">
                  <c:v>Honorarios</c:v>
                </c:pt>
                <c:pt idx="5">
                  <c:v>Externa</c:v>
                </c:pt>
              </c:strCache>
            </c:strRef>
          </c:cat>
          <c:val>
            <c:numRef>
              <c:f>Hoja1!$B$2:$B$7</c:f>
              <c:numCache>
                <c:formatCode>0.0%</c:formatCode>
                <c:ptCount val="6"/>
                <c:pt idx="0">
                  <c:v>0.80100000000000005</c:v>
                </c:pt>
                <c:pt idx="1">
                  <c:v>4.1000000000000002E-2</c:v>
                </c:pt>
                <c:pt idx="2">
                  <c:v>0.107</c:v>
                </c:pt>
                <c:pt idx="3">
                  <c:v>4.0000000000000001E-3</c:v>
                </c:pt>
                <c:pt idx="4">
                  <c:v>0.01</c:v>
                </c:pt>
                <c:pt idx="5">
                  <c:v>3.7999999999999999E-2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48-4076-9C48-A1EDF527025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6"/>
        <c:overlap val="-100"/>
        <c:axId val="89796104"/>
        <c:axId val="89795712"/>
      </c:barChart>
      <c:valAx>
        <c:axId val="89795712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89796104"/>
        <c:crosses val="autoZero"/>
        <c:crossBetween val="between"/>
      </c:valAx>
      <c:catAx>
        <c:axId val="8979610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600">
                <a:latin typeface="Arial Narrow"/>
                <a:cs typeface="Arial Narrow"/>
              </a:defRPr>
            </a:pPr>
            <a:endParaRPr lang="es-MX"/>
          </a:p>
        </c:txPr>
        <c:crossAx val="89795712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Arial Narrow"/>
                    <a:cs typeface="Arial Narrow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Hoja1!$A$2:$A$8</c:f>
              <c:strCache>
                <c:ptCount val="7"/>
                <c:pt idx="0">
                  <c:v>P. Estudiantil</c:v>
                </c:pt>
                <c:pt idx="1">
                  <c:v>P. Académica</c:v>
                </c:pt>
                <c:pt idx="2">
                  <c:v>P. Administrativa</c:v>
                </c:pt>
                <c:pt idx="3">
                  <c:v>P. Confianza</c:v>
                </c:pt>
                <c:pt idx="4">
                  <c:v>Honorarios</c:v>
                </c:pt>
                <c:pt idx="5">
                  <c:v>Externa</c:v>
                </c:pt>
                <c:pt idx="6">
                  <c:v>No identificada</c:v>
                </c:pt>
              </c:strCache>
            </c:strRef>
          </c:cat>
          <c:val>
            <c:numRef>
              <c:f>Hoja1!$B$2:$B$8</c:f>
              <c:numCache>
                <c:formatCode>0.0%</c:formatCode>
                <c:ptCount val="7"/>
                <c:pt idx="0">
                  <c:v>0.4325</c:v>
                </c:pt>
                <c:pt idx="1">
                  <c:v>0.26100000000000001</c:v>
                </c:pt>
                <c:pt idx="2">
                  <c:v>0.14000000000000001</c:v>
                </c:pt>
                <c:pt idx="3">
                  <c:v>2.8500000000000001E-2</c:v>
                </c:pt>
                <c:pt idx="4">
                  <c:v>8.9999999999999993E-3</c:v>
                </c:pt>
                <c:pt idx="5">
                  <c:v>6.2E-2</c:v>
                </c:pt>
                <c:pt idx="6">
                  <c:v>6.7000000000000004E-2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7F-470E-B151-E544322455E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6"/>
        <c:overlap val="-100"/>
        <c:axId val="171113888"/>
        <c:axId val="171113496"/>
      </c:barChart>
      <c:valAx>
        <c:axId val="171113496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171113888"/>
        <c:crosses val="autoZero"/>
        <c:crossBetween val="between"/>
      </c:valAx>
      <c:catAx>
        <c:axId val="1711138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Arial Narrow"/>
                <a:cs typeface="Arial Narrow"/>
              </a:defRPr>
            </a:pPr>
            <a:endParaRPr lang="es-MX"/>
          </a:p>
        </c:txPr>
        <c:crossAx val="17111349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93363418786601"/>
          <c:y val="6.5316990193761901E-2"/>
          <c:w val="0.39156663083314303"/>
          <c:h val="0.453914321089186"/>
        </c:manualLayout>
      </c:layout>
      <c:doughnut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spPr>
            <a:solidFill>
              <a:srgbClr val="E46C0A"/>
            </a:solidFill>
          </c:spPr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B594-4D73-AD3D-A55CBB89A8E4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</c:spPr>
            <c:extLst>
              <c:ext xmlns:c16="http://schemas.microsoft.com/office/drawing/2014/chart" uri="{C3380CC4-5D6E-409C-BE32-E72D297353CC}">
                <c16:uniqueId val="{00000003-B594-4D73-AD3D-A55CBB89A8E4}"/>
              </c:ext>
            </c:extLst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B594-4D73-AD3D-A55CBB89A8E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Arial Narrow"/>
                    <a:cs typeface="Arial Narrow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Hoja1!$A$2:$A$4</c:f>
              <c:strCache>
                <c:ptCount val="3"/>
                <c:pt idx="0">
                  <c:v>Formal</c:v>
                </c:pt>
                <c:pt idx="1">
                  <c:v>Alternativos</c:v>
                </c:pt>
                <c:pt idx="2">
                  <c:v>Pendientes e improcedentes</c:v>
                </c:pt>
              </c:strCache>
            </c:strRef>
          </c:cat>
          <c:val>
            <c:numRef>
              <c:f>Hoja1!$B$2:$B$4</c:f>
              <c:numCache>
                <c:formatCode>0%</c:formatCode>
                <c:ptCount val="3"/>
                <c:pt idx="0">
                  <c:v>0.74</c:v>
                </c:pt>
                <c:pt idx="1">
                  <c:v>0.11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594-4D73-AD3D-A55CBB89A8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t"/>
      <c:layout>
        <c:manualLayout>
          <c:xMode val="edge"/>
          <c:yMode val="edge"/>
          <c:x val="0.27201562317969702"/>
          <c:y val="0.57759826331190001"/>
          <c:w val="0.63713530074212099"/>
          <c:h val="0.25213369392998303"/>
        </c:manualLayout>
      </c:layout>
      <c:overlay val="0"/>
      <c:txPr>
        <a:bodyPr/>
        <a:lstStyle/>
        <a:p>
          <a:pPr>
            <a:defRPr sz="2800">
              <a:latin typeface="Arial Narrow"/>
              <a:cs typeface="Arial Narrow"/>
            </a:defRPr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0.70888</cdr:x>
      <cdr:y>0.91664</cdr:y>
    </cdr:from>
    <cdr:to>
      <cdr:x>0.80087</cdr:x>
      <cdr:y>0.95955</cdr:y>
    </cdr:to>
    <cdr:sp macro="" textlink="">
      <cdr:nvSpPr>
        <cdr:cNvPr id="3" name="CuadroTexto 2">
          <a:extLst xmlns:a="http://schemas.openxmlformats.org/drawingml/2006/main">
            <a:ext uri="{FF2B5EF4-FFF2-40B4-BE49-F238E27FC236}">
              <a16:creationId xmlns:a16="http://schemas.microsoft.com/office/drawing/2014/main" id="{B41319CF-076E-2341-8501-6280F842A004}"/>
            </a:ext>
          </a:extLst>
        </cdr:cNvPr>
        <cdr:cNvSpPr txBox="1"/>
      </cdr:nvSpPr>
      <cdr:spPr>
        <a:xfrm xmlns:a="http://schemas.openxmlformats.org/drawingml/2006/main">
          <a:off x="5997877" y="4721371"/>
          <a:ext cx="778348" cy="2210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MX" sz="1100" dirty="0"/>
        </a:p>
      </cdr:txBody>
    </cdr:sp>
  </cdr:relSizeAnchor>
  <cdr:relSizeAnchor xmlns:cdr="http://schemas.openxmlformats.org/drawingml/2006/chartDrawing">
    <cdr:from>
      <cdr:x>0.74829</cdr:x>
      <cdr:y>0.82247</cdr:y>
    </cdr:from>
    <cdr:to>
      <cdr:x>0.85636</cdr:x>
      <cdr:y>1</cdr:y>
    </cdr:to>
    <cdr:sp macro="" textlink="">
      <cdr:nvSpPr>
        <cdr:cNvPr id="4" name="CuadroTexto 3">
          <a:extLst xmlns:a="http://schemas.openxmlformats.org/drawingml/2006/main">
            <a:ext uri="{FF2B5EF4-FFF2-40B4-BE49-F238E27FC236}">
              <a16:creationId xmlns:a16="http://schemas.microsoft.com/office/drawing/2014/main" id="{D6ECE77E-1C39-9645-889E-F860582492D9}"/>
            </a:ext>
          </a:extLst>
        </cdr:cNvPr>
        <cdr:cNvSpPr txBox="1"/>
      </cdr:nvSpPr>
      <cdr:spPr>
        <a:xfrm xmlns:a="http://schemas.openxmlformats.org/drawingml/2006/main">
          <a:off x="6331352" y="476877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MX" sz="1100" dirty="0"/>
        </a:p>
      </cdr:txBody>
    </cdr:sp>
  </cdr:relSizeAnchor>
  <cdr:relSizeAnchor xmlns:cdr="http://schemas.openxmlformats.org/drawingml/2006/chartDrawing">
    <cdr:from>
      <cdr:x>0.80087</cdr:x>
      <cdr:y>0.82247</cdr:y>
    </cdr:from>
    <cdr:to>
      <cdr:x>0.90894</cdr:x>
      <cdr:y>1</cdr:y>
    </cdr:to>
    <cdr:sp macro="" textlink="">
      <cdr:nvSpPr>
        <cdr:cNvPr id="5" name="CuadroTexto 4">
          <a:extLst xmlns:a="http://schemas.openxmlformats.org/drawingml/2006/main">
            <a:ext uri="{FF2B5EF4-FFF2-40B4-BE49-F238E27FC236}">
              <a16:creationId xmlns:a16="http://schemas.microsoft.com/office/drawing/2014/main" id="{C45C57C1-CB83-DE4E-967F-7A0B49B49B26}"/>
            </a:ext>
          </a:extLst>
        </cdr:cNvPr>
        <cdr:cNvSpPr txBox="1"/>
      </cdr:nvSpPr>
      <cdr:spPr>
        <a:xfrm xmlns:a="http://schemas.openxmlformats.org/drawingml/2006/main">
          <a:off x="6776225" y="45828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s-MX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0.8733</cdr:x>
      <cdr:y>0.82937</cdr:y>
    </cdr:from>
    <cdr:to>
      <cdr:x>0.96143</cdr:x>
      <cdr:y>0.89434</cdr:y>
    </cdr:to>
    <cdr:sp macro="" textlink="">
      <cdr:nvSpPr>
        <cdr:cNvPr id="7" name="CuadroTexto 6">
          <a:extLst xmlns:a="http://schemas.openxmlformats.org/drawingml/2006/main">
            <a:ext uri="{FF2B5EF4-FFF2-40B4-BE49-F238E27FC236}">
              <a16:creationId xmlns:a16="http://schemas.microsoft.com/office/drawing/2014/main" id="{CD5BE105-E2D7-D545-B066-D26E334DC018}"/>
            </a:ext>
          </a:extLst>
        </cdr:cNvPr>
        <cdr:cNvSpPr txBox="1"/>
      </cdr:nvSpPr>
      <cdr:spPr>
        <a:xfrm xmlns:a="http://schemas.openxmlformats.org/drawingml/2006/main">
          <a:off x="9405073" y="3992570"/>
          <a:ext cx="949124" cy="3127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MX" sz="1100" dirty="0"/>
        </a:p>
      </cdr:txBody>
    </cdr:sp>
  </cdr:relSizeAnchor>
  <cdr:relSizeAnchor xmlns:cdr="http://schemas.openxmlformats.org/drawingml/2006/chartDrawing">
    <cdr:from>
      <cdr:x>0.85933</cdr:x>
      <cdr:y>0.82467</cdr:y>
    </cdr:from>
    <cdr:to>
      <cdr:x>0.92453</cdr:x>
      <cdr:y>0.88221</cdr:y>
    </cdr:to>
    <cdr:sp macro="" textlink="">
      <cdr:nvSpPr>
        <cdr:cNvPr id="8" name="CuadroTexto 7">
          <a:extLst xmlns:a="http://schemas.openxmlformats.org/drawingml/2006/main">
            <a:ext uri="{FF2B5EF4-FFF2-40B4-BE49-F238E27FC236}">
              <a16:creationId xmlns:a16="http://schemas.microsoft.com/office/drawing/2014/main" id="{C8EE4271-90E5-4C4D-AC1F-8EB1DD93E136}"/>
            </a:ext>
          </a:extLst>
        </cdr:cNvPr>
        <cdr:cNvSpPr txBox="1"/>
      </cdr:nvSpPr>
      <cdr:spPr>
        <a:xfrm xmlns:a="http://schemas.openxmlformats.org/drawingml/2006/main">
          <a:off x="9254603" y="3969950"/>
          <a:ext cx="702197" cy="2769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s-MX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F9D28-8E07-F142-9A69-D33667327763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755C0-C12C-914A-8FAA-0823333CC2F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194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0699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955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389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995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995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99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9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50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784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764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1811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069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069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1069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CC8D5-6D68-A443-97C0-91AE5977134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726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9024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2677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5644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567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0136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38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0214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029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250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613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736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1CA4A-E208-E442-895B-1F851AF92254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20BF9-D777-664C-AEA4-3EBD3940D49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7649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906583" y="1801254"/>
            <a:ext cx="7217188" cy="144655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4400" cap="small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 Violencia de género en la UNAM</a:t>
            </a:r>
            <a:endParaRPr lang="es-ES_tradnl" sz="4400" dirty="0">
              <a:solidFill>
                <a:schemeClr val="bg1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10225" y="3545750"/>
            <a:ext cx="8409903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dirty="0"/>
          </a:p>
          <a:p>
            <a:pPr algn="ctr"/>
            <a:r>
              <a:rPr lang="es-ES" sz="2400" dirty="0">
                <a:latin typeface="Arial Narrow"/>
                <a:cs typeface="Arial Narrow"/>
              </a:rPr>
              <a:t>Dra. Ana </a:t>
            </a:r>
            <a:r>
              <a:rPr lang="es-ES" sz="2400" dirty="0" err="1">
                <a:latin typeface="Arial Narrow"/>
                <a:cs typeface="Arial Narrow"/>
              </a:rPr>
              <a:t>Buquet</a:t>
            </a:r>
            <a:r>
              <a:rPr lang="es-ES" sz="2400" dirty="0">
                <a:latin typeface="Arial Narrow"/>
                <a:cs typeface="Arial Narrow"/>
              </a:rPr>
              <a:t> </a:t>
            </a:r>
            <a:r>
              <a:rPr lang="es-ES" sz="2400" dirty="0" err="1">
                <a:latin typeface="Arial Narrow"/>
                <a:cs typeface="Arial Narrow"/>
              </a:rPr>
              <a:t>Corleto</a:t>
            </a:r>
            <a:endParaRPr lang="es-ES" sz="2400" dirty="0">
              <a:latin typeface="Arial Narrow"/>
              <a:cs typeface="Arial Narrow"/>
            </a:endParaRPr>
          </a:p>
          <a:p>
            <a:pPr algn="ctr"/>
            <a:endParaRPr lang="es-ES" sz="2400" dirty="0">
              <a:latin typeface="Arial Narrow"/>
              <a:cs typeface="Arial Narrow"/>
            </a:endParaRPr>
          </a:p>
          <a:p>
            <a:pPr algn="ctr"/>
            <a:r>
              <a:rPr lang="es-ES" sz="2400" dirty="0">
                <a:latin typeface="Arial Narrow"/>
                <a:cs typeface="Arial Narrow"/>
              </a:rPr>
              <a:t>Encuentro Internacional sobre resultados de investigaciones en materia de violencia de género en universidades latinoamericanas y de Europa</a:t>
            </a:r>
          </a:p>
          <a:p>
            <a:pPr algn="ctr"/>
            <a:r>
              <a:rPr lang="es-ES" sz="2400" dirty="0">
                <a:latin typeface="Arial Narrow"/>
                <a:cs typeface="Arial Narrow"/>
              </a:rPr>
              <a:t>17 y 18 de junio de 2019</a:t>
            </a:r>
            <a:br>
              <a:rPr lang="es-ES" sz="2400" dirty="0">
                <a:latin typeface="Arial Narrow"/>
                <a:cs typeface="Arial Narrow"/>
              </a:rPr>
            </a:br>
            <a:r>
              <a:rPr lang="es-ES" sz="2400" dirty="0">
                <a:latin typeface="Arial Narrow"/>
                <a:cs typeface="Arial Narrow"/>
              </a:rPr>
              <a:t>Universidad Nacional, Costa Rica. </a:t>
            </a:r>
          </a:p>
          <a:p>
            <a:pPr algn="ctr"/>
            <a:endParaRPr lang="es-ES" sz="2400" dirty="0">
              <a:latin typeface="Arial Narrow"/>
              <a:cs typeface="Arial Narrow"/>
            </a:endParaRPr>
          </a:p>
          <a:p>
            <a:pPr algn="ctr"/>
            <a:endParaRPr lang="es-ES" sz="2400" dirty="0">
              <a:latin typeface="Arial Narrow"/>
              <a:cs typeface="Arial Narrow"/>
            </a:endParaRPr>
          </a:p>
          <a:p>
            <a:pPr algn="ctr"/>
            <a:endParaRPr lang="es-ES" sz="2400" dirty="0">
              <a:latin typeface="Arial Narrow"/>
              <a:cs typeface="Arial Narrow"/>
            </a:endParaRPr>
          </a:p>
          <a:p>
            <a:pPr algn="ctr"/>
            <a:r>
              <a:rPr lang="es-ES" sz="2400" dirty="0">
                <a:latin typeface="Arial Narrow"/>
                <a:cs typeface="Arial Narrow"/>
              </a:rPr>
              <a:t> </a:t>
            </a:r>
          </a:p>
          <a:p>
            <a:pPr algn="ctr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23892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187807"/>
              </p:ext>
            </p:extLst>
          </p:nvPr>
        </p:nvGraphicFramePr>
        <p:xfrm>
          <a:off x="558799" y="2362200"/>
          <a:ext cx="5397500" cy="339089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8866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7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03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545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82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77131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400" b="1" u="none" strike="noStrike" dirty="0">
                          <a:effectLst/>
                          <a:latin typeface="Arial"/>
                          <a:cs typeface="Arial"/>
                        </a:rPr>
                        <a:t>Sexo registrado al nacer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7737">
                <a:tc>
                  <a:txBody>
                    <a:bodyPr/>
                    <a:lstStyle/>
                    <a:p>
                      <a:endParaRPr lang="es-ES" sz="2000" dirty="0"/>
                    </a:p>
                  </a:txBody>
                  <a:tcPr marL="9525" marR="9525" marT="12700" marB="0" anchor="ctr"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2000" dirty="0"/>
                    </a:p>
                  </a:txBody>
                  <a:tcPr marL="9525" marR="9525" marT="12700" marB="0" anchor="ctr"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u="none" strike="noStrike" dirty="0">
                          <a:effectLst/>
                          <a:latin typeface="Arial"/>
                          <a:cs typeface="Arial"/>
                        </a:rPr>
                        <a:t>Mujer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u="none" strike="noStrike" dirty="0">
                          <a:effectLst/>
                          <a:latin typeface="Arial"/>
                          <a:cs typeface="Arial"/>
                        </a:rPr>
                        <a:t>Hombre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u="none" strike="noStrike" dirty="0">
                          <a:effectLst/>
                          <a:latin typeface="Arial"/>
                          <a:cs typeface="Arial"/>
                        </a:rPr>
                        <a:t>Total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091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u="none" strike="noStrike" dirty="0">
                          <a:effectLst/>
                          <a:latin typeface="Arial"/>
                          <a:cs typeface="Arial"/>
                        </a:rPr>
                        <a:t>Total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  <a:latin typeface="Arial"/>
                          <a:cs typeface="Arial"/>
                        </a:rPr>
                        <a:t>Absolutos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400" u="none" strike="noStrike" dirty="0">
                          <a:effectLst/>
                          <a:latin typeface="Arial"/>
                          <a:cs typeface="Arial"/>
                        </a:rPr>
                        <a:t>9045</a:t>
                      </a:r>
                      <a:endParaRPr lang="fi-FI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u="none" strike="noStrike" dirty="0">
                          <a:effectLst/>
                          <a:latin typeface="Arial"/>
                          <a:cs typeface="Arial"/>
                        </a:rPr>
                        <a:t>7632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u="none" strike="noStrike" dirty="0">
                          <a:effectLst/>
                          <a:latin typeface="Arial"/>
                          <a:cs typeface="Arial"/>
                        </a:rPr>
                        <a:t>16677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5121">
                <a:tc>
                  <a:txBody>
                    <a:bodyPr/>
                    <a:lstStyle/>
                    <a:p>
                      <a:pPr algn="l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u="none" strike="noStrike" dirty="0">
                          <a:effectLst/>
                          <a:latin typeface="Arial"/>
                          <a:cs typeface="Arial"/>
                        </a:rPr>
                        <a:t>% Horizontal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Arial"/>
                          <a:cs typeface="Arial"/>
                        </a:rPr>
                        <a:t>54.2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Arial"/>
                          <a:cs typeface="Arial"/>
                        </a:rPr>
                        <a:t>45.8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u="none" strike="noStrike" dirty="0">
                          <a:effectLst/>
                          <a:latin typeface="Arial"/>
                          <a:cs typeface="Arial"/>
                        </a:rPr>
                        <a:t>100.0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9525" marR="9525" marT="12700" marB="0" anchor="ctr"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2120900" y="985126"/>
            <a:ext cx="4305299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4400" cap="small" dirty="0">
                <a:solidFill>
                  <a:schemeClr val="bg1"/>
                </a:solidFill>
                <a:latin typeface="Arial Narrow"/>
                <a:ea typeface="Arial Narrow" charset="0"/>
                <a:cs typeface="Arial Narrow"/>
              </a:rPr>
              <a:t>Sexo al nacer</a:t>
            </a:r>
            <a:endParaRPr lang="es-ES_tradnl" sz="44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graphicFrame>
        <p:nvGraphicFramePr>
          <p:cNvPr id="3" name="Gráfico 2"/>
          <p:cNvGraphicFramePr/>
          <p:nvPr>
            <p:extLst>
              <p:ext uri="{D42A27DB-BD31-4B8C-83A1-F6EECF244321}">
                <p14:modId xmlns:p14="http://schemas.microsoft.com/office/powerpoint/2010/main" val="1147879987"/>
              </p:ext>
            </p:extLst>
          </p:nvPr>
        </p:nvGraphicFramePr>
        <p:xfrm>
          <a:off x="5642921" y="1396559"/>
          <a:ext cx="3350304" cy="5146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2268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0998092"/>
              </p:ext>
            </p:extLst>
          </p:nvPr>
        </p:nvGraphicFramePr>
        <p:xfrm>
          <a:off x="952500" y="1054097"/>
          <a:ext cx="7632699" cy="5498929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9897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0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63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43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14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42903"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Sexo registrado al nacer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ctr" fontAlgn="b"/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Mujer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Hombre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ctr"/>
                </a:tc>
                <a:tc v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04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Heterosexual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Absolutos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7517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6873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14390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045">
                <a:tc v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Horizontal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52.2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47.8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6045">
                <a:tc v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Vertical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83.1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90.1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86.3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714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Homosexual </a:t>
                      </a:r>
                    </a:p>
                  </a:txBody>
                  <a:tcPr marL="9525" marR="9525" marT="1270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Absolutos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</a:t>
                      </a:r>
                    </a:p>
                  </a:txBody>
                  <a:tcPr marL="7144" marR="7144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215</a:t>
                      </a:r>
                    </a:p>
                  </a:txBody>
                  <a:tcPr marL="7144" marR="7144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301</a:t>
                      </a:r>
                    </a:p>
                  </a:txBody>
                  <a:tcPr marL="7144" marR="7144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6045">
                <a:tc v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Horizontal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28.6</a:t>
                      </a:r>
                    </a:p>
                  </a:txBody>
                  <a:tcPr marL="7144" marR="7144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71.4</a:t>
                      </a:r>
                    </a:p>
                  </a:txBody>
                  <a:tcPr marL="7144" marR="7144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7144" marR="7144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045">
                <a:tc v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Vertical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144" marR="7144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</a:t>
                      </a:r>
                    </a:p>
                  </a:txBody>
                  <a:tcPr marL="7144" marR="7144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</a:t>
                      </a:r>
                    </a:p>
                  </a:txBody>
                  <a:tcPr marL="7144" marR="7144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604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Bisexual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Absolutos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1200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417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1617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6045">
                <a:tc v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Horizontal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74.2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25.8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6045">
                <a:tc v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Vertical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13.3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5.5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9.7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6045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s-E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Otro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Absolutos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134</a:t>
                      </a:r>
                    </a:p>
                  </a:txBody>
                  <a:tcPr marL="7144" marR="7144" marT="9525" marB="0" anchor="b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</a:p>
                  </a:txBody>
                  <a:tcPr marL="7144" marR="7144" marT="9525" marB="0" anchor="b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184</a:t>
                      </a:r>
                    </a:p>
                  </a:txBody>
                  <a:tcPr marL="7144" marR="7144" marT="9525" marB="0" anchor="b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6045">
                <a:tc v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Horizontal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72.8</a:t>
                      </a:r>
                    </a:p>
                  </a:txBody>
                  <a:tcPr marL="7144" marR="7144" marT="9525" marB="0" anchor="b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27.2</a:t>
                      </a:r>
                    </a:p>
                  </a:txBody>
                  <a:tcPr marL="7144" marR="7144" marT="9525" marB="0" anchor="b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7144" marR="7144" marT="9525" marB="0" anchor="b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6045">
                <a:tc vMerge="1">
                  <a:txBody>
                    <a:bodyPr/>
                    <a:lstStyle/>
                    <a:p>
                      <a:pPr algn="l" fontAlgn="b"/>
                      <a:endParaRPr lang="es-E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b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Vertical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12700" marB="0" anchor="b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</a:t>
                      </a:r>
                    </a:p>
                  </a:txBody>
                  <a:tcPr marL="7144" marR="7144" marT="9525" marB="0" anchor="b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</a:t>
                      </a:r>
                    </a:p>
                  </a:txBody>
                  <a:tcPr marL="7144" marR="7144" marT="9525" marB="0" anchor="b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</a:t>
                      </a:r>
                    </a:p>
                  </a:txBody>
                  <a:tcPr marL="7144" marR="7144" marT="9525" marB="0" anchor="b"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2213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sabe</a:t>
                      </a:r>
                    </a:p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144" marR="7144" marT="9525" marB="0" anchor="ctr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Absolutos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2213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Horizontal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82.4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17.6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2213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Vertical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</a:p>
                  </a:txBody>
                  <a:tcPr marL="7144" marR="7144" marT="9525" marB="0" anchor="b">
                    <a:solidFill>
                      <a:srgbClr val="FAC0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2213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</a:t>
                      </a:r>
                    </a:p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Absolutos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234013221"/>
                  </a:ext>
                </a:extLst>
              </a:tr>
              <a:tr h="232213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Horizontal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604669609"/>
                  </a:ext>
                </a:extLst>
              </a:tr>
              <a:tr h="232213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Vertical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91136234"/>
                  </a:ext>
                </a:extLst>
              </a:tr>
              <a:tr h="232213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Absolutos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9045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7632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16677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32213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Horizontal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54.2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45.8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2213">
                <a:tc vMerge="1"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 Vertical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2273301" y="170310"/>
            <a:ext cx="4883580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s-ES_tradnl" sz="4400" cap="small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Orientación sexual</a:t>
            </a:r>
            <a:endParaRPr lang="es-ES_tradnl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3475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846700" y="2775082"/>
            <a:ext cx="7474321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4800" cap="small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Resultados generales</a:t>
            </a:r>
            <a:endParaRPr lang="es-ES_tradnl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509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3116" y="273327"/>
            <a:ext cx="664452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54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Prevalencia</a:t>
            </a:r>
          </a:p>
          <a:p>
            <a:r>
              <a:rPr lang="es-ES_tradnl" sz="28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Acoso y abuso sexuales</a:t>
            </a:r>
            <a:endParaRPr lang="es-ES_tradnl" sz="24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6668093" y="5293299"/>
            <a:ext cx="1659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latin typeface="Arial" charset="0"/>
                <a:ea typeface="Arial" charset="0"/>
                <a:cs typeface="Arial" charset="0"/>
              </a:rPr>
              <a:t>Al menos una vez</a:t>
            </a:r>
          </a:p>
          <a:p>
            <a:r>
              <a:rPr lang="es-ES" sz="1600" dirty="0">
                <a:latin typeface="Arial" charset="0"/>
                <a:ea typeface="Arial" charset="0"/>
                <a:cs typeface="Arial" charset="0"/>
              </a:rPr>
              <a:t>(N=11,437)</a:t>
            </a:r>
          </a:p>
        </p:txBody>
      </p:sp>
      <p:sp>
        <p:nvSpPr>
          <p:cNvPr id="7" name="Rectángulo 6"/>
          <p:cNvSpPr/>
          <p:nvPr/>
        </p:nvSpPr>
        <p:spPr>
          <a:xfrm>
            <a:off x="3173697" y="3864846"/>
            <a:ext cx="96451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_tradnl" sz="3200" dirty="0">
              <a:solidFill>
                <a:schemeClr val="bg1"/>
              </a:solidFill>
            </a:endParaRPr>
          </a:p>
          <a:p>
            <a:endParaRPr lang="es-ES_tradnl" sz="3200" dirty="0">
              <a:solidFill>
                <a:schemeClr val="bg1"/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2550865" y="5829627"/>
            <a:ext cx="96451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sz="3200" cap="small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27.2%</a:t>
            </a:r>
            <a:endParaRPr lang="es-ES_tradnl" sz="3200" dirty="0">
              <a:solidFill>
                <a:schemeClr val="bg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1027497" y="4011568"/>
            <a:ext cx="14602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latin typeface="Arial" charset="0"/>
                <a:ea typeface="Arial" charset="0"/>
                <a:cs typeface="Arial" charset="0"/>
              </a:rPr>
              <a:t>Nunca</a:t>
            </a:r>
          </a:p>
          <a:p>
            <a:r>
              <a:rPr lang="es-ES" sz="1600" dirty="0">
                <a:latin typeface="Arial" charset="0"/>
                <a:ea typeface="Arial" charset="0"/>
                <a:cs typeface="Arial" charset="0"/>
              </a:rPr>
              <a:t>(N=3,430)</a:t>
            </a:r>
          </a:p>
          <a:p>
            <a:endParaRPr lang="es-MX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121997" y="1694681"/>
            <a:ext cx="182225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000" dirty="0">
                <a:latin typeface="Arial" charset="0"/>
                <a:ea typeface="Arial" charset="0"/>
                <a:cs typeface="Arial" charset="0"/>
              </a:rPr>
              <a:t>No respondió</a:t>
            </a:r>
          </a:p>
          <a:p>
            <a:r>
              <a:rPr lang="es-ES" sz="1600" dirty="0">
                <a:latin typeface="Arial" charset="0"/>
                <a:ea typeface="Arial" charset="0"/>
                <a:cs typeface="Arial" charset="0"/>
              </a:rPr>
              <a:t>(N=1,810)</a:t>
            </a:r>
            <a:r>
              <a:rPr lang="es-MX" dirty="0">
                <a:latin typeface="Arial" charset="0"/>
                <a:ea typeface="Arial" charset="0"/>
                <a:cs typeface="Arial" charset="0"/>
              </a:rPr>
              <a:t>          </a:t>
            </a:r>
          </a:p>
        </p:txBody>
      </p:sp>
      <p:sp>
        <p:nvSpPr>
          <p:cNvPr id="16" name="Rectangle 20" descr="Slide title accent color rectangle."/>
          <p:cNvSpPr/>
          <p:nvPr/>
        </p:nvSpPr>
        <p:spPr>
          <a:xfrm>
            <a:off x="4389937" y="950434"/>
            <a:ext cx="3576339" cy="152400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90B5040E-F839-D544-98A1-D92BFFC8E7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4689711"/>
              </p:ext>
            </p:extLst>
          </p:nvPr>
        </p:nvGraphicFramePr>
        <p:xfrm>
          <a:off x="1411955" y="1627544"/>
          <a:ext cx="5955964" cy="5510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1148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6869E561-8ACC-BD4A-B78D-D112792D25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4004217"/>
              </p:ext>
            </p:extLst>
          </p:nvPr>
        </p:nvGraphicFramePr>
        <p:xfrm>
          <a:off x="718152" y="1552067"/>
          <a:ext cx="7968648" cy="5064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12">
            <a:extLst>
              <a:ext uri="{FF2B5EF4-FFF2-40B4-BE49-F238E27FC236}">
                <a16:creationId xmlns:a16="http://schemas.microsoft.com/office/drawing/2014/main" id="{3D5E37C5-FD83-3844-AF9D-C7F91016C6E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184419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Prevalencia</a:t>
            </a:r>
            <a:endParaRPr lang="en-US" sz="48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  <a:p>
            <a:pPr algn="l"/>
            <a:r>
              <a:rPr lang="en-US" sz="32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por</a:t>
            </a:r>
            <a:r>
              <a:rPr lang="en-US" sz="32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 </a:t>
            </a:r>
            <a:r>
              <a:rPr lang="en-US" sz="32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sexo</a:t>
            </a:r>
            <a:endParaRPr lang="en-US" sz="32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</p:txBody>
      </p:sp>
      <p:sp>
        <p:nvSpPr>
          <p:cNvPr id="5" name="Rectangle 20" descr="Slide title accent color rectangle.">
            <a:extLst>
              <a:ext uri="{FF2B5EF4-FFF2-40B4-BE49-F238E27FC236}">
                <a16:creationId xmlns:a16="http://schemas.microsoft.com/office/drawing/2014/main" id="{924C4E14-31F3-6B49-BF9F-F40CA334E454}"/>
              </a:ext>
            </a:extLst>
          </p:cNvPr>
          <p:cNvSpPr/>
          <p:nvPr/>
        </p:nvSpPr>
        <p:spPr>
          <a:xfrm>
            <a:off x="4306113" y="1022803"/>
            <a:ext cx="4837887" cy="152400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F156952D-9D0D-F14A-B27A-AD4CEEB066A6}"/>
              </a:ext>
            </a:extLst>
          </p:cNvPr>
          <p:cNvSpPr/>
          <p:nvPr/>
        </p:nvSpPr>
        <p:spPr>
          <a:xfrm>
            <a:off x="1892015" y="4977519"/>
            <a:ext cx="91887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50" dirty="0">
                <a:latin typeface="Arial" charset="0"/>
                <a:ea typeface="Arial" charset="0"/>
                <a:cs typeface="Arial" charset="0"/>
              </a:rPr>
              <a:t>N=6,490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0C5A7BB-3BBD-6E48-BA0E-4B6D8FBB3650}"/>
              </a:ext>
            </a:extLst>
          </p:cNvPr>
          <p:cNvSpPr/>
          <p:nvPr/>
        </p:nvSpPr>
        <p:spPr>
          <a:xfrm>
            <a:off x="6343816" y="4939407"/>
            <a:ext cx="930745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50" dirty="0">
                <a:latin typeface="Arial" charset="0"/>
                <a:ea typeface="Arial" charset="0"/>
                <a:cs typeface="Arial" charset="0"/>
              </a:rPr>
              <a:t>N=1,924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C571FB5-E13C-D942-BF41-E716D44A5F94}"/>
              </a:ext>
            </a:extLst>
          </p:cNvPr>
          <p:cNvSpPr/>
          <p:nvPr/>
        </p:nvSpPr>
        <p:spPr>
          <a:xfrm>
            <a:off x="7220417" y="4957042"/>
            <a:ext cx="724703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50" dirty="0">
                <a:latin typeface="Arial" charset="0"/>
                <a:ea typeface="Arial" charset="0"/>
                <a:cs typeface="Arial" charset="0"/>
              </a:rPr>
              <a:t>N=761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0D2212DC-575A-144E-BA70-C7C9EC9A49F0}"/>
              </a:ext>
            </a:extLst>
          </p:cNvPr>
          <p:cNvSpPr/>
          <p:nvPr/>
        </p:nvSpPr>
        <p:spPr>
          <a:xfrm>
            <a:off x="5537200" y="4979763"/>
            <a:ext cx="11176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50" dirty="0">
                <a:latin typeface="Arial" charset="0"/>
                <a:ea typeface="Arial" charset="0"/>
                <a:cs typeface="Arial" charset="0"/>
              </a:rPr>
              <a:t>N=4,947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56FBF51-B1F9-164E-9EFE-2FC27F03E8F6}"/>
              </a:ext>
            </a:extLst>
          </p:cNvPr>
          <p:cNvSpPr/>
          <p:nvPr/>
        </p:nvSpPr>
        <p:spPr>
          <a:xfrm>
            <a:off x="3552573" y="4971449"/>
            <a:ext cx="75354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50" dirty="0">
                <a:latin typeface="Arial" charset="0"/>
                <a:ea typeface="Arial" charset="0"/>
                <a:cs typeface="Arial" charset="0"/>
              </a:rPr>
              <a:t>N=1,049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DE60BD9-F192-AF43-80F3-FC81B800E74D}"/>
              </a:ext>
            </a:extLst>
          </p:cNvPr>
          <p:cNvSpPr/>
          <p:nvPr/>
        </p:nvSpPr>
        <p:spPr>
          <a:xfrm>
            <a:off x="2739773" y="4989440"/>
            <a:ext cx="103936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050" dirty="0">
                <a:latin typeface="Arial" charset="0"/>
                <a:ea typeface="Arial" charset="0"/>
                <a:cs typeface="Arial" charset="0"/>
              </a:rPr>
              <a:t>N=1,506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79693A7-01DC-B34A-8182-74B85CA71F7C}"/>
              </a:ext>
            </a:extLst>
          </p:cNvPr>
          <p:cNvSpPr txBox="1"/>
          <p:nvPr/>
        </p:nvSpPr>
        <p:spPr>
          <a:xfrm>
            <a:off x="2735220" y="5730703"/>
            <a:ext cx="784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(N= 9,045)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1CDCE49-AE60-B54C-A560-D980D940254F}"/>
              </a:ext>
            </a:extLst>
          </p:cNvPr>
          <p:cNvSpPr txBox="1"/>
          <p:nvPr/>
        </p:nvSpPr>
        <p:spPr>
          <a:xfrm>
            <a:off x="6365929" y="5727432"/>
            <a:ext cx="10729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(N=7,632)</a:t>
            </a:r>
          </a:p>
        </p:txBody>
      </p:sp>
    </p:spTree>
    <p:extLst>
      <p:ext uri="{BB962C8B-B14F-4D97-AF65-F5344CB8AC3E}">
        <p14:creationId xmlns:p14="http://schemas.microsoft.com/office/powerpoint/2010/main" val="210297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8430" y="310833"/>
            <a:ext cx="6644525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Prevalencia</a:t>
            </a:r>
            <a:endParaRPr lang="en-US" sz="44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  <a:p>
            <a:r>
              <a:rPr lang="en-US" sz="28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por</a:t>
            </a:r>
            <a:r>
              <a:rPr lang="en-US" sz="28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 </a:t>
            </a:r>
            <a:r>
              <a:rPr lang="en-US" sz="28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orientación</a:t>
            </a:r>
            <a:r>
              <a:rPr lang="en-US" sz="28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 sexual (%)</a:t>
            </a:r>
          </a:p>
        </p:txBody>
      </p:sp>
      <p:sp>
        <p:nvSpPr>
          <p:cNvPr id="21" name="Rectangle 20" descr="Slide title accent color rectangle."/>
          <p:cNvSpPr/>
          <p:nvPr/>
        </p:nvSpPr>
        <p:spPr>
          <a:xfrm>
            <a:off x="4248963" y="837028"/>
            <a:ext cx="4895037" cy="152400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9" name="Gráfico 28">
            <a:extLst>
              <a:ext uri="{FF2B5EF4-FFF2-40B4-BE49-F238E27FC236}">
                <a16:creationId xmlns:a16="http://schemas.microsoft.com/office/drawing/2014/main" id="{B803578A-0187-FA46-8544-B5D0C18C88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7907730"/>
              </p:ext>
            </p:extLst>
          </p:nvPr>
        </p:nvGraphicFramePr>
        <p:xfrm>
          <a:off x="533400" y="1701116"/>
          <a:ext cx="8077200" cy="4813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03319AC9-8383-E24F-91A4-57E64514BF63}"/>
              </a:ext>
            </a:extLst>
          </p:cNvPr>
          <p:cNvSpPr txBox="1"/>
          <p:nvPr/>
        </p:nvSpPr>
        <p:spPr>
          <a:xfrm>
            <a:off x="1111170" y="5729468"/>
            <a:ext cx="7812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(N= 14,390)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08920D7-C61E-2E4A-8BAB-15FF18D6E921}"/>
              </a:ext>
            </a:extLst>
          </p:cNvPr>
          <p:cNvSpPr txBox="1"/>
          <p:nvPr/>
        </p:nvSpPr>
        <p:spPr>
          <a:xfrm>
            <a:off x="2470230" y="5729468"/>
            <a:ext cx="7708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(N= 301)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9B381DA-6661-0E49-990B-FF334EC3FFEC}"/>
              </a:ext>
            </a:extLst>
          </p:cNvPr>
          <p:cNvSpPr txBox="1"/>
          <p:nvPr/>
        </p:nvSpPr>
        <p:spPr>
          <a:xfrm>
            <a:off x="3753576" y="5729468"/>
            <a:ext cx="7176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(N=1,617)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DF79DC9C-9258-E148-8FF4-E809DE69A2EF}"/>
              </a:ext>
            </a:extLst>
          </p:cNvPr>
          <p:cNvSpPr txBox="1"/>
          <p:nvPr/>
        </p:nvSpPr>
        <p:spPr>
          <a:xfrm>
            <a:off x="5031609" y="5671067"/>
            <a:ext cx="7031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(N=184)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D83A0A5-0C04-654A-B8DE-B3CD0D37C4D4}"/>
              </a:ext>
            </a:extLst>
          </p:cNvPr>
          <p:cNvSpPr txBox="1"/>
          <p:nvPr/>
        </p:nvSpPr>
        <p:spPr>
          <a:xfrm>
            <a:off x="6295174" y="5693687"/>
            <a:ext cx="6235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(N= 17)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562B6C6-33A5-CC4A-9843-B9D6729B842C}"/>
              </a:ext>
            </a:extLst>
          </p:cNvPr>
          <p:cNvSpPr txBox="1"/>
          <p:nvPr/>
        </p:nvSpPr>
        <p:spPr>
          <a:xfrm>
            <a:off x="7642185" y="5693687"/>
            <a:ext cx="6235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Arial Narrow"/>
                <a:cs typeface="Arial Narrow"/>
              </a:rPr>
              <a:t>(N= 168)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AE714D8-6175-EB43-8831-EC3A7C7B42C1}"/>
              </a:ext>
            </a:extLst>
          </p:cNvPr>
          <p:cNvSpPr txBox="1"/>
          <p:nvPr/>
        </p:nvSpPr>
        <p:spPr>
          <a:xfrm rot="10800000">
            <a:off x="1029890" y="4610915"/>
            <a:ext cx="369332" cy="86841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s-MX" sz="1200" dirty="0">
                <a:latin typeface="Arial Narrow"/>
                <a:cs typeface="Arial Narrow"/>
              </a:rPr>
              <a:t>(N=9,782)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F289EF3-8A34-F84C-A6E0-545F56E92F3B}"/>
              </a:ext>
            </a:extLst>
          </p:cNvPr>
          <p:cNvSpPr txBox="1"/>
          <p:nvPr/>
        </p:nvSpPr>
        <p:spPr>
          <a:xfrm rot="10800000">
            <a:off x="2366845" y="4617346"/>
            <a:ext cx="369332" cy="86095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s-MX" sz="1200" dirty="0">
                <a:latin typeface="Arial Narrow"/>
                <a:cs typeface="Arial Narrow"/>
              </a:rPr>
              <a:t>(N=226)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969AE74-6EB0-2047-AA3E-58B7D337DB69}"/>
              </a:ext>
            </a:extLst>
          </p:cNvPr>
          <p:cNvSpPr txBox="1"/>
          <p:nvPr/>
        </p:nvSpPr>
        <p:spPr>
          <a:xfrm rot="10800000">
            <a:off x="3650190" y="4618371"/>
            <a:ext cx="369332" cy="86095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s-MX" sz="1200" dirty="0">
                <a:latin typeface="Arial Narrow"/>
                <a:cs typeface="Arial Narrow"/>
              </a:rPr>
              <a:t>(N=1,186)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A1ADC1CA-5358-7346-8A8B-EB602362158B}"/>
              </a:ext>
            </a:extLst>
          </p:cNvPr>
          <p:cNvSpPr txBox="1"/>
          <p:nvPr/>
        </p:nvSpPr>
        <p:spPr>
          <a:xfrm rot="10800000">
            <a:off x="4928343" y="4618370"/>
            <a:ext cx="369332" cy="86095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s-MX" sz="1200" dirty="0">
                <a:latin typeface="Arial Narrow"/>
                <a:cs typeface="Arial Narrow"/>
              </a:rPr>
              <a:t>(N=149)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AD1694B0-4530-804D-850C-0DAB6E092C6A}"/>
              </a:ext>
            </a:extLst>
          </p:cNvPr>
          <p:cNvSpPr txBox="1"/>
          <p:nvPr/>
        </p:nvSpPr>
        <p:spPr>
          <a:xfrm rot="10800000">
            <a:off x="6191788" y="4618370"/>
            <a:ext cx="369332" cy="86095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s-MX" sz="1200" dirty="0">
                <a:latin typeface="Arial Narrow"/>
                <a:cs typeface="Arial Narrow"/>
              </a:rPr>
              <a:t>(N=12)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AD9EC34B-7222-E946-8581-19F03EAB0FB2}"/>
              </a:ext>
            </a:extLst>
          </p:cNvPr>
          <p:cNvSpPr txBox="1"/>
          <p:nvPr/>
        </p:nvSpPr>
        <p:spPr>
          <a:xfrm rot="10800000">
            <a:off x="7457519" y="4618372"/>
            <a:ext cx="369332" cy="86095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s-MX" sz="1200" dirty="0">
                <a:latin typeface="Arial Narrow"/>
                <a:cs typeface="Arial Narrow"/>
              </a:rPr>
              <a:t>(N=82)</a:t>
            </a:r>
          </a:p>
        </p:txBody>
      </p:sp>
    </p:spTree>
    <p:extLst>
      <p:ext uri="{BB962C8B-B14F-4D97-AF65-F5344CB8AC3E}">
        <p14:creationId xmlns:p14="http://schemas.microsoft.com/office/powerpoint/2010/main" val="136143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56476" y="169364"/>
            <a:ext cx="6644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Prevalencia</a:t>
            </a:r>
            <a:endParaRPr lang="en-US" sz="48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  <a:p>
            <a:r>
              <a:rPr lang="en-US" sz="24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por</a:t>
            </a:r>
            <a:r>
              <a:rPr lang="en-US" sz="24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 </a:t>
            </a:r>
            <a:r>
              <a:rPr lang="en-US" sz="24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orientación</a:t>
            </a:r>
            <a:r>
              <a:rPr lang="en-US" sz="24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 sexual</a:t>
            </a:r>
          </a:p>
        </p:txBody>
      </p:sp>
      <p:sp>
        <p:nvSpPr>
          <p:cNvPr id="21" name="Rectangle 20" descr="Slide title accent color rectangle."/>
          <p:cNvSpPr/>
          <p:nvPr/>
        </p:nvSpPr>
        <p:spPr>
          <a:xfrm>
            <a:off x="5391963" y="1030068"/>
            <a:ext cx="3752037" cy="152400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381267"/>
              </p:ext>
            </p:extLst>
          </p:nvPr>
        </p:nvGraphicFramePr>
        <p:xfrm>
          <a:off x="457201" y="1369692"/>
          <a:ext cx="8229600" cy="5142867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8229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319">
                  <a:extLst>
                    <a:ext uri="{9D8B030D-6E8A-4147-A177-3AD203B41FA5}">
                      <a16:colId xmlns:a16="http://schemas.microsoft.com/office/drawing/2014/main" val="3640458106"/>
                    </a:ext>
                  </a:extLst>
                </a:gridCol>
                <a:gridCol w="1094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09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24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77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42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83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76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229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49243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Heterosexual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Homosexual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Bisexual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Otro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No sabe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NR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Total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775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Mujer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Sí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Absolutos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5376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63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880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115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45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6490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51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Horizontal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82.8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1.0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13.6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1.8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0.2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0.7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7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Vertical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71.5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73.3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73.3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85.8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78.6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47.9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71.8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7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No</a:t>
                      </a: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Absolutos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1279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172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19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1506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251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Horizontal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84.9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0.8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11.4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1.3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0.2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1.4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7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Vertical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17.0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14.3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14.2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21.4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22.3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16.7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7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Nr</a:t>
                      </a: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Absolutos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862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148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28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1049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251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Horizontal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82.2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14.1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2.7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57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Vertical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11.5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12.8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12.3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29.8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11.6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57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Total</a:t>
                      </a: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Absolutos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7517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86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1200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134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94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9045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251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Horizontal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83.1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13.3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1.5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0.2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315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Vertical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93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56476" y="169364"/>
            <a:ext cx="66445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Prevalencia</a:t>
            </a:r>
            <a:endParaRPr lang="en-US" sz="48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  <a:p>
            <a:r>
              <a:rPr lang="en-US" sz="24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por</a:t>
            </a:r>
            <a:r>
              <a:rPr lang="en-US" sz="24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 </a:t>
            </a:r>
            <a:r>
              <a:rPr lang="en-US" sz="24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orientación</a:t>
            </a:r>
            <a:r>
              <a:rPr lang="en-US" sz="24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 sexual</a:t>
            </a:r>
          </a:p>
        </p:txBody>
      </p:sp>
      <p:sp>
        <p:nvSpPr>
          <p:cNvPr id="21" name="Rectangle 20" descr="Slide title accent color rectangle."/>
          <p:cNvSpPr/>
          <p:nvPr/>
        </p:nvSpPr>
        <p:spPr>
          <a:xfrm>
            <a:off x="5391963" y="1048434"/>
            <a:ext cx="3752037" cy="152400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480106"/>
              </p:ext>
            </p:extLst>
          </p:nvPr>
        </p:nvGraphicFramePr>
        <p:xfrm>
          <a:off x="548641" y="1369693"/>
          <a:ext cx="8016240" cy="517334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801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0615">
                  <a:extLst>
                    <a:ext uri="{9D8B030D-6E8A-4147-A177-3AD203B41FA5}">
                      <a16:colId xmlns:a16="http://schemas.microsoft.com/office/drawing/2014/main" val="3640458106"/>
                    </a:ext>
                  </a:extLst>
                </a:gridCol>
                <a:gridCol w="969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39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74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04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75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60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718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0162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53684"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7144" marR="7144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Heterosexual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Homosexual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Bisexual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Otro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No sabe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NR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Total</a:t>
                      </a:r>
                    </a:p>
                  </a:txBody>
                  <a:tcPr marL="7144" marR="7144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528">
                <a:tc rowSpan="12">
                  <a:txBody>
                    <a:bodyPr/>
                    <a:lstStyle/>
                    <a:p>
                      <a:pPr algn="ctr" fontAlgn="ctr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Hombre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Sí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Absolutos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4406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163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306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34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37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4947</a:t>
                      </a:r>
                    </a:p>
                  </a:txBody>
                  <a:tcPr marL="7144" marR="7144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531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Horizontal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89.1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3.3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6.2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0.7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0.7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52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Vertical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64.1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75.8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73.4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68.0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33.3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50.0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64.8</a:t>
                      </a:r>
                    </a:p>
                  </a:txBody>
                  <a:tcPr marL="7144" marR="7144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52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No</a:t>
                      </a: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Absolutos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1789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34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62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1924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531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Horizontal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93.0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1.8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3.2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0.8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0.1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1.1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52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Vertical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26.0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15.8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14.9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32.0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66.7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28.4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25.2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52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Nr</a:t>
                      </a: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Absolutos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678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18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49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761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531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Horizontal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89.1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2.4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6.4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2.1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52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Vertical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9.9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8.4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11.8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21.6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10.0</a:t>
                      </a:r>
                    </a:p>
                  </a:txBody>
                  <a:tcPr marL="7144" marR="7144" marT="9525" marB="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52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Total</a:t>
                      </a:r>
                    </a:p>
                  </a:txBody>
                  <a:tcPr marL="7144" marR="7144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Absolutos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6873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215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417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74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7632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7531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Horizontal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90.1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2.8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5.5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0.7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35717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 Vertical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100.0</a:t>
                      </a:r>
                    </a:p>
                  </a:txBody>
                  <a:tcPr marL="7144" marR="7144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92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846700" y="2775082"/>
            <a:ext cx="7474321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4800" cap="small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Figuras agresoras</a:t>
            </a:r>
            <a:endParaRPr lang="es-ES_tradnl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816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7468" y="1810308"/>
            <a:ext cx="8356323" cy="47301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latin typeface="Arial Narrow"/>
              <a:cs typeface="Arial Narrow"/>
            </a:endParaRPr>
          </a:p>
        </p:txBody>
      </p:sp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7468" y="492204"/>
            <a:ext cx="885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cap="small" dirty="0">
                <a:solidFill>
                  <a:srgbClr val="FF7A0F"/>
                </a:solidFill>
                <a:latin typeface="Arial Narrow"/>
                <a:ea typeface="Arial Black" charset="0"/>
                <a:cs typeface="Arial Narrow"/>
              </a:rPr>
              <a:t>7 </a:t>
            </a:r>
            <a:r>
              <a:rPr lang="en-US" sz="4800" cap="small" dirty="0" err="1">
                <a:solidFill>
                  <a:srgbClr val="FF7A0F"/>
                </a:solidFill>
                <a:latin typeface="Arial Narrow"/>
                <a:ea typeface="Arial Black" charset="0"/>
                <a:cs typeface="Arial Narrow"/>
              </a:rPr>
              <a:t>tipos</a:t>
            </a:r>
            <a:endParaRPr lang="en-US" sz="4800" cap="small" dirty="0">
              <a:solidFill>
                <a:srgbClr val="FF7A0F"/>
              </a:solidFill>
              <a:latin typeface="Arial Narrow"/>
              <a:ea typeface="Arial Black" charset="0"/>
              <a:cs typeface="Arial Narrow"/>
            </a:endParaRPr>
          </a:p>
        </p:txBody>
      </p:sp>
      <p:sp>
        <p:nvSpPr>
          <p:cNvPr id="21" name="Rectangle 20" descr="Slide title accent color rectangle."/>
          <p:cNvSpPr/>
          <p:nvPr/>
        </p:nvSpPr>
        <p:spPr>
          <a:xfrm>
            <a:off x="4572300" y="1151989"/>
            <a:ext cx="4571700" cy="152400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arrow"/>
              <a:cs typeface="Arial Narrow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27468" y="1232972"/>
            <a:ext cx="59330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7A0F"/>
                </a:solidFill>
                <a:latin typeface="Arial Narrow"/>
                <a:ea typeface="Arial Black" charset="0"/>
                <a:cs typeface="Arial Narrow"/>
              </a:rPr>
              <a:t>Personas </a:t>
            </a:r>
            <a:r>
              <a:rPr lang="en-US" sz="2400" dirty="0" err="1">
                <a:solidFill>
                  <a:srgbClr val="FF7A0F"/>
                </a:solidFill>
                <a:latin typeface="Arial Narrow"/>
                <a:ea typeface="Arial Black" charset="0"/>
                <a:cs typeface="Arial Narrow"/>
              </a:rPr>
              <a:t>agresoras</a:t>
            </a:r>
            <a:endParaRPr lang="en-US" sz="2400" dirty="0">
              <a:solidFill>
                <a:srgbClr val="FF7A0F"/>
              </a:solidFill>
              <a:latin typeface="Arial Narrow"/>
              <a:ea typeface="Arial Black" charset="0"/>
              <a:cs typeface="Arial Narrow"/>
            </a:endParaRPr>
          </a:p>
        </p:txBody>
      </p:sp>
      <p:sp>
        <p:nvSpPr>
          <p:cNvPr id="49" name="Elipse 48"/>
          <p:cNvSpPr/>
          <p:nvPr/>
        </p:nvSpPr>
        <p:spPr>
          <a:xfrm>
            <a:off x="557933" y="2183754"/>
            <a:ext cx="644378" cy="544446"/>
          </a:xfrm>
          <a:prstGeom prst="ellipse">
            <a:avLst/>
          </a:prstGeom>
          <a:solidFill>
            <a:srgbClr val="F7964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atin typeface="Arial Narrow"/>
              <a:cs typeface="Arial Narrow"/>
            </a:endParaRPr>
          </a:p>
        </p:txBody>
      </p:sp>
      <p:sp>
        <p:nvSpPr>
          <p:cNvPr id="51" name="Elipse 50"/>
          <p:cNvSpPr/>
          <p:nvPr/>
        </p:nvSpPr>
        <p:spPr>
          <a:xfrm>
            <a:off x="4012773" y="2206594"/>
            <a:ext cx="644378" cy="544446"/>
          </a:xfrm>
          <a:prstGeom prst="ellipse">
            <a:avLst/>
          </a:prstGeom>
          <a:solidFill>
            <a:srgbClr val="F7964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atin typeface="Arial Narrow"/>
              <a:cs typeface="Arial Narrow"/>
            </a:endParaRPr>
          </a:p>
        </p:txBody>
      </p:sp>
      <p:sp>
        <p:nvSpPr>
          <p:cNvPr id="52" name="Elipse 51"/>
          <p:cNvSpPr/>
          <p:nvPr/>
        </p:nvSpPr>
        <p:spPr>
          <a:xfrm>
            <a:off x="557933" y="3239140"/>
            <a:ext cx="644378" cy="544446"/>
          </a:xfrm>
          <a:prstGeom prst="ellipse">
            <a:avLst/>
          </a:prstGeom>
          <a:solidFill>
            <a:srgbClr val="F7964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atin typeface="Arial Narrow"/>
              <a:cs typeface="Arial Narrow"/>
            </a:endParaRPr>
          </a:p>
        </p:txBody>
      </p:sp>
      <p:sp>
        <p:nvSpPr>
          <p:cNvPr id="27" name="TextBox 46"/>
          <p:cNvSpPr txBox="1"/>
          <p:nvPr/>
        </p:nvSpPr>
        <p:spPr>
          <a:xfrm>
            <a:off x="4895738" y="2266535"/>
            <a:ext cx="2378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 Narrow"/>
                <a:cs typeface="Arial Narrow"/>
              </a:rPr>
              <a:t>Compañeras</a:t>
            </a:r>
          </a:p>
        </p:txBody>
      </p:sp>
      <p:sp>
        <p:nvSpPr>
          <p:cNvPr id="30" name="TextBox 46"/>
          <p:cNvSpPr txBox="1"/>
          <p:nvPr/>
        </p:nvSpPr>
        <p:spPr>
          <a:xfrm>
            <a:off x="1355485" y="2199964"/>
            <a:ext cx="2279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 Narrow"/>
                <a:cs typeface="Arial Narrow"/>
              </a:rPr>
              <a:t>Compañeros</a:t>
            </a:r>
          </a:p>
        </p:txBody>
      </p:sp>
      <p:sp>
        <p:nvSpPr>
          <p:cNvPr id="12" name="Elipse 11"/>
          <p:cNvSpPr/>
          <p:nvPr/>
        </p:nvSpPr>
        <p:spPr>
          <a:xfrm>
            <a:off x="4018025" y="3239140"/>
            <a:ext cx="644378" cy="544446"/>
          </a:xfrm>
          <a:prstGeom prst="ellipse">
            <a:avLst/>
          </a:prstGeom>
          <a:solidFill>
            <a:srgbClr val="F7964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atin typeface="Arial Narrow"/>
              <a:cs typeface="Arial Narrow"/>
            </a:endParaRPr>
          </a:p>
        </p:txBody>
      </p:sp>
      <p:sp>
        <p:nvSpPr>
          <p:cNvPr id="14" name="Elipse 13"/>
          <p:cNvSpPr/>
          <p:nvPr/>
        </p:nvSpPr>
        <p:spPr>
          <a:xfrm>
            <a:off x="577783" y="4345626"/>
            <a:ext cx="644378" cy="544446"/>
          </a:xfrm>
          <a:prstGeom prst="ellipse">
            <a:avLst/>
          </a:prstGeom>
          <a:solidFill>
            <a:srgbClr val="F7964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atin typeface="Arial Narrow"/>
              <a:cs typeface="Arial Narrow"/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4018025" y="4345626"/>
            <a:ext cx="644378" cy="544446"/>
          </a:xfrm>
          <a:prstGeom prst="ellipse">
            <a:avLst/>
          </a:prstGeom>
          <a:solidFill>
            <a:srgbClr val="F7964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atin typeface="Arial Narrow"/>
              <a:cs typeface="Arial Narrow"/>
            </a:endParaRPr>
          </a:p>
        </p:txBody>
      </p:sp>
      <p:sp>
        <p:nvSpPr>
          <p:cNvPr id="16" name="Elipse 15"/>
          <p:cNvSpPr/>
          <p:nvPr/>
        </p:nvSpPr>
        <p:spPr>
          <a:xfrm>
            <a:off x="577783" y="5523031"/>
            <a:ext cx="644378" cy="544446"/>
          </a:xfrm>
          <a:prstGeom prst="ellipse">
            <a:avLst/>
          </a:prstGeom>
          <a:solidFill>
            <a:srgbClr val="F7964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latin typeface="Arial Narrow"/>
              <a:cs typeface="Arial Narrow"/>
            </a:endParaRPr>
          </a:p>
        </p:txBody>
      </p:sp>
      <p:sp>
        <p:nvSpPr>
          <p:cNvPr id="17" name="TextBox 46"/>
          <p:cNvSpPr txBox="1"/>
          <p:nvPr/>
        </p:nvSpPr>
        <p:spPr>
          <a:xfrm>
            <a:off x="1355485" y="3252868"/>
            <a:ext cx="1680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 Narrow"/>
                <a:cs typeface="Arial Narrow"/>
              </a:rPr>
              <a:t>Profesores</a:t>
            </a:r>
          </a:p>
        </p:txBody>
      </p:sp>
      <p:sp>
        <p:nvSpPr>
          <p:cNvPr id="18" name="TextBox 46"/>
          <p:cNvSpPr txBox="1"/>
          <p:nvPr/>
        </p:nvSpPr>
        <p:spPr>
          <a:xfrm>
            <a:off x="4895738" y="3337407"/>
            <a:ext cx="1680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 Narrow"/>
                <a:cs typeface="Arial Narrow"/>
              </a:rPr>
              <a:t>Profesoras</a:t>
            </a:r>
          </a:p>
        </p:txBody>
      </p:sp>
      <p:sp>
        <p:nvSpPr>
          <p:cNvPr id="19" name="TextBox 46"/>
          <p:cNvSpPr txBox="1"/>
          <p:nvPr/>
        </p:nvSpPr>
        <p:spPr>
          <a:xfrm>
            <a:off x="1355485" y="4373515"/>
            <a:ext cx="212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 Narrow"/>
                <a:cs typeface="Arial Narrow"/>
              </a:rPr>
              <a:t>Trabajadores</a:t>
            </a:r>
          </a:p>
        </p:txBody>
      </p:sp>
      <p:sp>
        <p:nvSpPr>
          <p:cNvPr id="20" name="TextBox 46"/>
          <p:cNvSpPr txBox="1"/>
          <p:nvPr/>
        </p:nvSpPr>
        <p:spPr>
          <a:xfrm>
            <a:off x="4895738" y="4428407"/>
            <a:ext cx="212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 Narrow"/>
                <a:cs typeface="Arial Narrow"/>
              </a:rPr>
              <a:t>Trabajadoras</a:t>
            </a:r>
          </a:p>
        </p:txBody>
      </p:sp>
      <p:sp>
        <p:nvSpPr>
          <p:cNvPr id="22" name="TextBox 46"/>
          <p:cNvSpPr txBox="1"/>
          <p:nvPr/>
        </p:nvSpPr>
        <p:spPr>
          <a:xfrm>
            <a:off x="1507885" y="5608266"/>
            <a:ext cx="2127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>
                <a:latin typeface="Arial Narrow"/>
                <a:cs typeface="Arial Narrow"/>
              </a:rPr>
              <a:t>Otras</a:t>
            </a:r>
          </a:p>
        </p:txBody>
      </p:sp>
    </p:spTree>
    <p:extLst>
      <p:ext uri="{BB962C8B-B14F-4D97-AF65-F5344CB8AC3E}">
        <p14:creationId xmlns:p14="http://schemas.microsoft.com/office/powerpoint/2010/main" val="58198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4" grpId="0"/>
      <p:bldP spid="49" grpId="0" animBg="1"/>
      <p:bldP spid="51" grpId="0" animBg="1"/>
      <p:bldP spid="52" grpId="0" animBg="1"/>
      <p:bldP spid="27" grpId="0"/>
      <p:bldP spid="30" grpId="0"/>
      <p:bldP spid="12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120092"/>
            <a:ext cx="8229600" cy="1143000"/>
          </a:xfrm>
        </p:spPr>
        <p:txBody>
          <a:bodyPr>
            <a:noAutofit/>
          </a:bodyPr>
          <a:lstStyle/>
          <a:p>
            <a:r>
              <a:rPr lang="es-ES_tradnl" sz="2800" dirty="0">
                <a:solidFill>
                  <a:srgbClr val="FF0000"/>
                </a:solidFill>
              </a:rPr>
              <a:t>Universidad Nacional </a:t>
            </a:r>
            <a:r>
              <a:rPr lang="es-ES_tradnl" sz="2800" dirty="0" err="1">
                <a:solidFill>
                  <a:srgbClr val="FF0000"/>
                </a:solidFill>
              </a:rPr>
              <a:t>Aut</a:t>
            </a:r>
            <a:r>
              <a:rPr lang="es-ES" sz="2800" dirty="0" err="1">
                <a:solidFill>
                  <a:srgbClr val="FF0000"/>
                </a:solidFill>
              </a:rPr>
              <a:t>ónoma</a:t>
            </a:r>
            <a:r>
              <a:rPr lang="es-ES" sz="2800" dirty="0">
                <a:solidFill>
                  <a:srgbClr val="FF0000"/>
                </a:solidFill>
              </a:rPr>
              <a:t> de </a:t>
            </a:r>
            <a:r>
              <a:rPr lang="es-ES_tradnl" sz="2800" dirty="0">
                <a:solidFill>
                  <a:srgbClr val="FF0000"/>
                </a:solidFill>
              </a:rPr>
              <a:t>M</a:t>
            </a:r>
            <a:r>
              <a:rPr lang="es-ES" sz="2800" dirty="0" err="1">
                <a:solidFill>
                  <a:srgbClr val="FF0000"/>
                </a:solidFill>
              </a:rPr>
              <a:t>éxico</a:t>
            </a:r>
            <a:br>
              <a:rPr lang="es-ES" sz="2800" dirty="0">
                <a:solidFill>
                  <a:srgbClr val="FF0000"/>
                </a:solidFill>
              </a:rPr>
            </a:br>
            <a:r>
              <a:rPr lang="es-ES_tradnl" sz="2800" dirty="0">
                <a:solidFill>
                  <a:srgbClr val="FF0000"/>
                </a:solidFill>
              </a:rPr>
              <a:t>Población Escolar Total</a:t>
            </a:r>
            <a:br>
              <a:rPr lang="es-ES_tradnl" sz="2800" dirty="0">
                <a:solidFill>
                  <a:srgbClr val="FF0000"/>
                </a:solidFill>
              </a:rPr>
            </a:br>
            <a:r>
              <a:rPr lang="es-ES_tradnl" sz="2800" dirty="0">
                <a:solidFill>
                  <a:srgbClr val="FF0000"/>
                </a:solidFill>
              </a:rPr>
              <a:t>2017-2018</a:t>
            </a:r>
          </a:p>
        </p:txBody>
      </p:sp>
      <p:graphicFrame>
        <p:nvGraphicFramePr>
          <p:cNvPr id="16" name="Marcador de contenido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9982056"/>
              </p:ext>
            </p:extLst>
          </p:nvPr>
        </p:nvGraphicFramePr>
        <p:xfrm>
          <a:off x="457201" y="1417633"/>
          <a:ext cx="8229602" cy="5305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604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55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55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5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55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55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558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558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u="none" strike="noStrike" dirty="0">
                          <a:effectLst/>
                        </a:rPr>
                        <a:t> 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S_tradnl" sz="1100" u="none" strike="noStrike">
                          <a:effectLst/>
                        </a:rPr>
                        <a:t>Primer ingreso</a:t>
                      </a:r>
                      <a:endParaRPr lang="es-ES_tradnl" sz="11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ES_tradnl" sz="1100" u="none" strike="noStrike">
                          <a:effectLst/>
                        </a:rPr>
                        <a:t>Reingreso</a:t>
                      </a:r>
                      <a:endParaRPr lang="es-ES_tradnl" sz="11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_tradnl" sz="1100" u="none" strike="noStrike">
                          <a:effectLst/>
                        </a:rPr>
                        <a:t>Población total *</a:t>
                      </a:r>
                      <a:endParaRPr lang="es-ES_tradnl" sz="11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u="none" strike="noStrike" dirty="0">
                          <a:effectLst/>
                        </a:rPr>
                        <a:t> 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100" u="none" strike="noStrike" dirty="0">
                          <a:effectLst/>
                        </a:rPr>
                        <a:t>Hombres</a:t>
                      </a:r>
                      <a:endParaRPr lang="es-ES_tradnl" sz="11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100" u="none" strike="noStrike" dirty="0">
                          <a:effectLst/>
                        </a:rPr>
                        <a:t>Mujeres</a:t>
                      </a:r>
                      <a:endParaRPr lang="es-ES_tradnl" sz="11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100" u="none" strike="noStrike" dirty="0">
                          <a:effectLst/>
                        </a:rPr>
                        <a:t>     Total</a:t>
                      </a:r>
                      <a:endParaRPr lang="es-ES_tradnl" sz="11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100" u="none" strike="noStrike" dirty="0">
                          <a:effectLst/>
                        </a:rPr>
                        <a:t>Hombres</a:t>
                      </a:r>
                      <a:endParaRPr lang="es-ES_tradnl" sz="11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100" u="none" strike="noStrike" dirty="0">
                          <a:effectLst/>
                        </a:rPr>
                        <a:t>Mujeres</a:t>
                      </a:r>
                      <a:endParaRPr lang="es-ES_tradnl" sz="11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100" u="none" strike="noStrike" dirty="0">
                          <a:effectLst/>
                        </a:rPr>
                        <a:t>Total</a:t>
                      </a:r>
                      <a:endParaRPr lang="es-ES_tradnl" sz="11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232">
                <a:tc>
                  <a:txBody>
                    <a:bodyPr/>
                    <a:lstStyle/>
                    <a:p>
                      <a:pPr algn="l" fontAlgn="b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b="1" u="none" strike="noStrike">
                          <a:effectLst/>
                        </a:rPr>
                        <a:t>Posgrado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5,715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5,969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11,684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9,565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9,061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18,626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 dirty="0">
                          <a:effectLst/>
                        </a:rPr>
                        <a:t>30,310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u="none" strike="noStrike">
                          <a:effectLst/>
                        </a:rPr>
                        <a:t>Sistema Escolarizado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7208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5,674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5,927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11,601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9,552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9,040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18,592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 dirty="0">
                          <a:effectLst/>
                        </a:rPr>
                        <a:t>30,193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u="none" strike="noStrike">
                          <a:effectLst/>
                        </a:rPr>
                        <a:t>Sistema Universidad Abierta y Educación a Distancia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7208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41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42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83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13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21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34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 dirty="0">
                          <a:effectLst/>
                        </a:rPr>
                        <a:t>117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b="1" u="none" strike="noStrike" dirty="0">
                          <a:effectLst/>
                        </a:rPr>
                        <a:t>Licenciatura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22,270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24,479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46,749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75,651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81,791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157,442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 dirty="0">
                          <a:effectLst/>
                        </a:rPr>
                        <a:t>204,191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u="none" strike="noStrike">
                          <a:effectLst/>
                        </a:rPr>
                        <a:t>Sistema Escolarizado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7208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18,287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20,418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38,705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64,770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68,401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133,171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 dirty="0">
                          <a:effectLst/>
                        </a:rPr>
                        <a:t>171,876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u="none" strike="noStrike">
                          <a:effectLst/>
                        </a:rPr>
                        <a:t>Sistema Universidad Abierta y Educación a Distancia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7208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3,983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4,061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8,044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10,881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13,390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24,271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 dirty="0">
                          <a:effectLst/>
                        </a:rPr>
                        <a:t>32,315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b="1" u="none" strike="noStrike" dirty="0">
                          <a:effectLst/>
                        </a:rPr>
                        <a:t>Bachillerato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18,172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18,781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36,953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38,904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38,259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77,163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 dirty="0">
                          <a:effectLst/>
                        </a:rPr>
                        <a:t>114,116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b="0" u="none" strike="noStrike" dirty="0">
                          <a:effectLst/>
                        </a:rPr>
                        <a:t>Escuela Nacional Preparatoria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7208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>
                          <a:effectLst/>
                        </a:rPr>
                        <a:t>8,434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>
                          <a:effectLst/>
                        </a:rPr>
                        <a:t>8,347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>
                          <a:effectLst/>
                        </a:rPr>
                        <a:t>16,781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>
                          <a:effectLst/>
                        </a:rPr>
                        <a:t>17,985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>
                          <a:effectLst/>
                        </a:rPr>
                        <a:t>17,354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>
                          <a:effectLst/>
                        </a:rPr>
                        <a:t>35,339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 dirty="0">
                          <a:effectLst/>
                        </a:rPr>
                        <a:t>52,120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b="0" u="none" strike="noStrike" dirty="0">
                          <a:effectLst/>
                        </a:rPr>
                        <a:t>Colegio de Ciencias y Humanidades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7208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 dirty="0">
                          <a:effectLst/>
                        </a:rPr>
                        <a:t>9,377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 dirty="0">
                          <a:effectLst/>
                        </a:rPr>
                        <a:t>10,047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 dirty="0">
                          <a:effectLst/>
                        </a:rPr>
                        <a:t>19,424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 dirty="0">
                          <a:effectLst/>
                        </a:rPr>
                        <a:t>20,123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 dirty="0">
                          <a:effectLst/>
                        </a:rPr>
                        <a:t>20,021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 dirty="0">
                          <a:effectLst/>
                        </a:rPr>
                        <a:t>40,144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0" u="none" strike="noStrike" dirty="0">
                          <a:effectLst/>
                        </a:rPr>
                        <a:t>59,568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u="none" strike="noStrike">
                          <a:effectLst/>
                        </a:rPr>
                        <a:t>Iniciación Universitaria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7208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361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387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748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796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884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1,680</a:t>
                      </a:r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 dirty="0">
                          <a:effectLst/>
                        </a:rPr>
                        <a:t>2,428</a:t>
                      </a:r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es-ES_tradnl" sz="1200" u="none" strike="noStrike">
                          <a:effectLst/>
                        </a:rPr>
                        <a:t>Propedéutico de la Facultad de Música</a:t>
                      </a:r>
                      <a:r>
                        <a:rPr lang="es-ES_tradnl" sz="1200" u="none" strike="noStrike" baseline="30000">
                          <a:effectLst/>
                        </a:rPr>
                        <a:t>a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158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73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231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432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235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>
                          <a:effectLst/>
                        </a:rPr>
                        <a:t>667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u="none" strike="noStrike" dirty="0">
                          <a:effectLst/>
                        </a:rPr>
                        <a:t>898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2232">
                <a:tc>
                  <a:txBody>
                    <a:bodyPr/>
                    <a:lstStyle/>
                    <a:p>
                      <a:pPr algn="l" fontAlgn="b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b"/>
                </a:tc>
                <a:tc>
                  <a:txBody>
                    <a:bodyPr/>
                    <a:lstStyle/>
                    <a:p>
                      <a:pPr algn="l" fontAlgn="ctr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_tradnl" sz="1200" b="0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ES_tradnl" sz="1200" b="0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37191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1" u="none" strike="noStrike">
                          <a:effectLst/>
                        </a:rPr>
                        <a:t>T O T A L</a:t>
                      </a:r>
                      <a:endParaRPr lang="pt-BR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46,315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49,302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95,617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124,552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129,346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>
                          <a:effectLst/>
                        </a:rPr>
                        <a:t>253,898</a:t>
                      </a:r>
                      <a:endParaRPr lang="es-ES_tradnl" sz="1200" b="1" i="0" u="none" strike="noStrike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ES_tradnl" sz="1200" b="1" u="none" strike="noStrike" dirty="0">
                          <a:effectLst/>
                        </a:rPr>
                        <a:t>349,515</a:t>
                      </a:r>
                      <a:endParaRPr lang="es-ES_tradnl" sz="1200" b="1" i="0" u="none" strike="noStrike" dirty="0">
                        <a:effectLst/>
                        <a:latin typeface="Arial" charset="0"/>
                      </a:endParaRPr>
                    </a:p>
                  </a:txBody>
                  <a:tcPr marL="12014" marR="12014" marT="12014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5647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23" name="TextBox 12"/>
          <p:cNvSpPr txBox="1"/>
          <p:nvPr/>
        </p:nvSpPr>
        <p:spPr>
          <a:xfrm>
            <a:off x="1622802" y="695965"/>
            <a:ext cx="6873607" cy="6272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8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</p:txBody>
      </p:sp>
      <p:sp>
        <p:nvSpPr>
          <p:cNvPr id="24" name="Rectangle 20" descr="Slide title accent color rectangle."/>
          <p:cNvSpPr/>
          <p:nvPr/>
        </p:nvSpPr>
        <p:spPr>
          <a:xfrm>
            <a:off x="3779520" y="1803615"/>
            <a:ext cx="5364480" cy="141069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12"/>
          <p:cNvSpPr txBox="1"/>
          <p:nvPr/>
        </p:nvSpPr>
        <p:spPr>
          <a:xfrm>
            <a:off x="127751" y="550086"/>
            <a:ext cx="720281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Distribución</a:t>
            </a:r>
            <a:endParaRPr lang="en-US" sz="48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  <a:p>
            <a:r>
              <a:rPr lang="en-US" sz="24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Figuras</a:t>
            </a:r>
            <a:r>
              <a:rPr lang="en-US" sz="24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 </a:t>
            </a:r>
            <a:r>
              <a:rPr lang="en-US" sz="24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agresoras</a:t>
            </a:r>
            <a:r>
              <a:rPr lang="en-US" sz="24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 por </a:t>
            </a:r>
            <a:r>
              <a:rPr lang="en-US" sz="24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sexo</a:t>
            </a:r>
            <a:endParaRPr lang="en-US" sz="24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</p:txBody>
      </p:sp>
      <p:graphicFrame>
        <p:nvGraphicFramePr>
          <p:cNvPr id="29" name="Gráfico 28">
            <a:extLst>
              <a:ext uri="{FF2B5EF4-FFF2-40B4-BE49-F238E27FC236}">
                <a16:creationId xmlns:a16="http://schemas.microsoft.com/office/drawing/2014/main" id="{33A3CA55-35C6-0343-9BDA-5E8AA4B3CD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1197353"/>
              </p:ext>
            </p:extLst>
          </p:nvPr>
        </p:nvGraphicFramePr>
        <p:xfrm>
          <a:off x="309574" y="2372620"/>
          <a:ext cx="4206298" cy="2912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Gráfico 30">
            <a:extLst>
              <a:ext uri="{FF2B5EF4-FFF2-40B4-BE49-F238E27FC236}">
                <a16:creationId xmlns:a16="http://schemas.microsoft.com/office/drawing/2014/main" id="{2CADB142-687B-FB4E-AD80-C623AD55B3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606791"/>
              </p:ext>
            </p:extLst>
          </p:nvPr>
        </p:nvGraphicFramePr>
        <p:xfrm>
          <a:off x="4618506" y="2359544"/>
          <a:ext cx="4356993" cy="2912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749456" y="5682664"/>
            <a:ext cx="7532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Arial Narrow"/>
                <a:cs typeface="Arial Narrow"/>
              </a:rPr>
              <a:t>Nota: </a:t>
            </a:r>
            <a:r>
              <a:rPr lang="es-ES" dirty="0">
                <a:latin typeface="Arial Narrow"/>
                <a:cs typeface="Arial Narrow"/>
              </a:rPr>
              <a:t>Los porcentajes no suman 100% porque una misma persona pudo reportar haber</a:t>
            </a:r>
          </a:p>
          <a:p>
            <a:r>
              <a:rPr lang="es-ES" dirty="0">
                <a:latin typeface="Arial Narrow"/>
                <a:cs typeface="Arial Narrow"/>
              </a:rPr>
              <a:t>sido agredida por más de una figura agresora.</a:t>
            </a:r>
          </a:p>
        </p:txBody>
      </p:sp>
    </p:spTree>
    <p:extLst>
      <p:ext uri="{BB962C8B-B14F-4D97-AF65-F5344CB8AC3E}">
        <p14:creationId xmlns:p14="http://schemas.microsoft.com/office/powerpoint/2010/main" val="416752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846700" y="2775082"/>
            <a:ext cx="7474321" cy="156966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4800" cap="small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Tipos de acoso y </a:t>
            </a:r>
          </a:p>
          <a:p>
            <a:pPr algn="ctr"/>
            <a:r>
              <a:rPr lang="es-ES_tradnl" sz="4800" cap="small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agresión sexuales</a:t>
            </a:r>
            <a:endParaRPr lang="es-ES_tradnl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400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227468" y="1810308"/>
            <a:ext cx="8577734" cy="47301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s-MX" dirty="0">
              <a:latin typeface="Arial Narrow"/>
              <a:cs typeface="Arial Narrow"/>
            </a:endParaRPr>
          </a:p>
        </p:txBody>
      </p:sp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7528" y="492204"/>
            <a:ext cx="89293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cap="small" dirty="0">
                <a:solidFill>
                  <a:srgbClr val="FF7A0F"/>
                </a:solidFill>
                <a:latin typeface="Arial Narrow"/>
                <a:ea typeface="Arial Black" charset="0"/>
                <a:cs typeface="Arial Narrow"/>
              </a:rPr>
              <a:t>13</a:t>
            </a:r>
            <a:r>
              <a:rPr lang="en-US" sz="4400" b="1" cap="small" dirty="0">
                <a:solidFill>
                  <a:srgbClr val="FF7A0F"/>
                </a:solidFill>
                <a:latin typeface="Arial Narrow"/>
                <a:ea typeface="Arial Black" charset="0"/>
                <a:cs typeface="Arial Narrow"/>
              </a:rPr>
              <a:t> </a:t>
            </a:r>
            <a:r>
              <a:rPr lang="en-US" sz="4400" cap="small" dirty="0" err="1">
                <a:solidFill>
                  <a:srgbClr val="FF7A0F"/>
                </a:solidFill>
                <a:latin typeface="Arial Narrow"/>
                <a:ea typeface="Arial Black" charset="0"/>
                <a:cs typeface="Arial Narrow"/>
              </a:rPr>
              <a:t>expresiones</a:t>
            </a:r>
            <a:endParaRPr lang="en-US" sz="4400" cap="small" dirty="0">
              <a:solidFill>
                <a:srgbClr val="FF7A0F"/>
              </a:solidFill>
              <a:latin typeface="Arial Narrow"/>
              <a:ea typeface="Arial Black" charset="0"/>
              <a:cs typeface="Arial Narrow"/>
            </a:endParaRPr>
          </a:p>
        </p:txBody>
      </p:sp>
      <p:sp>
        <p:nvSpPr>
          <p:cNvPr id="21" name="Rectangle 20" descr="Slide title accent color rectangle."/>
          <p:cNvSpPr/>
          <p:nvPr/>
        </p:nvSpPr>
        <p:spPr>
          <a:xfrm>
            <a:off x="4233502" y="1144765"/>
            <a:ext cx="4571700" cy="152400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 Narrow"/>
              <a:cs typeface="Arial Narrow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227468" y="1137316"/>
            <a:ext cx="5933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cap="small" dirty="0">
                <a:solidFill>
                  <a:srgbClr val="FF7A0F"/>
                </a:solidFill>
                <a:latin typeface="Arial Narrow"/>
                <a:ea typeface="Arial Black" charset="0"/>
                <a:cs typeface="Arial Narrow"/>
              </a:rPr>
              <a:t>De acoso y abuso sexuales</a:t>
            </a: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205501"/>
              </p:ext>
            </p:extLst>
          </p:nvPr>
        </p:nvGraphicFramePr>
        <p:xfrm>
          <a:off x="1550271" y="2077206"/>
          <a:ext cx="3431547" cy="1164807"/>
        </p:xfrm>
        <a:graphic>
          <a:graphicData uri="http://schemas.openxmlformats.org/drawingml/2006/table">
            <a:tbl>
              <a:tblPr/>
              <a:tblGrid>
                <a:gridCol w="34315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a. Ofensas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Comentarios de naturaleza sexual no deseados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Miradas morbosas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367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Bromas de contenido sexual incómodas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Imágenes</a:t>
                      </a:r>
                      <a:r>
                        <a:rPr lang="es-E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 sexuales no deseadas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70477"/>
              </p:ext>
            </p:extLst>
          </p:nvPr>
        </p:nvGraphicFramePr>
        <p:xfrm>
          <a:off x="1550272" y="3511367"/>
          <a:ext cx="4200332" cy="1341120"/>
        </p:xfrm>
        <a:graphic>
          <a:graphicData uri="http://schemas.openxmlformats.org/drawingml/2006/table">
            <a:tbl>
              <a:tblPr/>
              <a:tblGrid>
                <a:gridCol w="42003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b. Intimidación y acecho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Llamadas o mensajes desagradables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Exponer partes del cuerpo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Posts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 en redes sociales de carácter sexual ofensivos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Invitaciones insistentes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Vigilancia, persecución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005634"/>
              </p:ext>
            </p:extLst>
          </p:nvPr>
        </p:nvGraphicFramePr>
        <p:xfrm>
          <a:off x="1481354" y="5159358"/>
          <a:ext cx="2755900" cy="1160780"/>
        </p:xfrm>
        <a:graphic>
          <a:graphicData uri="http://schemas.openxmlformats.org/drawingml/2006/table">
            <a:tbl>
              <a:tblPr/>
              <a:tblGrid>
                <a:gridCol w="2755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c. Abuso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Contacto físico no deseado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Presión para</a:t>
                      </a:r>
                      <a:r>
                        <a:rPr lang="es-E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 contacto sexual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Abuso sexual en estado de inconsciencia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Abuso abuso sexual por la fuerza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537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338" y="514108"/>
            <a:ext cx="6696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Expresiones</a:t>
            </a:r>
            <a:endParaRPr lang="en-US" sz="44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</p:txBody>
      </p:sp>
      <p:sp>
        <p:nvSpPr>
          <p:cNvPr id="21" name="Rectangle 20" descr="Slide title accent color rectangle."/>
          <p:cNvSpPr/>
          <p:nvPr/>
        </p:nvSpPr>
        <p:spPr>
          <a:xfrm>
            <a:off x="4318127" y="1144765"/>
            <a:ext cx="4825873" cy="138784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/>
          <p:cNvSpPr/>
          <p:nvPr/>
        </p:nvSpPr>
        <p:spPr>
          <a:xfrm>
            <a:off x="622721" y="1144765"/>
            <a:ext cx="44497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De acoso y abuso sexuales</a:t>
            </a:r>
          </a:p>
        </p:txBody>
      </p:sp>
      <p:graphicFrame>
        <p:nvGraphicFramePr>
          <p:cNvPr id="10" name="Tab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215517"/>
              </p:ext>
            </p:extLst>
          </p:nvPr>
        </p:nvGraphicFramePr>
        <p:xfrm>
          <a:off x="715137" y="1703119"/>
          <a:ext cx="7546613" cy="450623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3372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0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50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62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80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74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15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1524"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7144" marR="7144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Mujeres</a:t>
                      </a:r>
                    </a:p>
                  </a:txBody>
                  <a:tcPr marL="7144" marR="7144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Hombres</a:t>
                      </a:r>
                    </a:p>
                  </a:txBody>
                  <a:tcPr marL="7144" marR="7144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Total</a:t>
                      </a:r>
                    </a:p>
                  </a:txBody>
                  <a:tcPr marL="7144" marR="7144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064">
                <a:tc>
                  <a:txBody>
                    <a:bodyPr/>
                    <a:lstStyle/>
                    <a:p>
                      <a:pPr algn="l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482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Total de personas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6490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4947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11437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Ofensas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6036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93.0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4449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89.9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10485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91.7</a:t>
                      </a:r>
                    </a:p>
                  </a:txBody>
                  <a:tcPr marL="7144" marR="7144" marT="9525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7140349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Piropos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4031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62.1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2537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51.3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6568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57.4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Miradas morbosas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3818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58.8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1613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32.6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5431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47.5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Bromas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4303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66.3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3295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66.6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7598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66.4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Imágenes sexuales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1736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26.7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1239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2975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26.0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Intimidación y acecho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4538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69.9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3013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60.9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7551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66.0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Llamadas o mensajes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1456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708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2164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18.9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Exponer partes del cuerpo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1569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24.2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856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17.3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2425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21.2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Post en redes sociales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295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547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4.8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Invitaciones insistentes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3674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56.6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2171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43.9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5845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51.1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Vigilancia, persecución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1782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27.5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1070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2852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24.9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Abuso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2439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37.6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1497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30.3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3936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34.4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Contacto físico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2316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35.7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1376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27.8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3692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32.3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Presión para contacto sexual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398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6.1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231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629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5.5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Abuso en estado de inconsciencia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152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269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2.4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7249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Abuso por la fuerza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289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2.5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019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2186" y="492206"/>
            <a:ext cx="6696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Expresiones</a:t>
            </a:r>
            <a:endParaRPr lang="en-US" sz="44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</p:txBody>
      </p:sp>
      <p:sp>
        <p:nvSpPr>
          <p:cNvPr id="21" name="Rectangle 20" descr="Slide title accent color rectangle."/>
          <p:cNvSpPr/>
          <p:nvPr/>
        </p:nvSpPr>
        <p:spPr>
          <a:xfrm>
            <a:off x="5763357" y="1083201"/>
            <a:ext cx="3428775" cy="152400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/>
          <p:cNvSpPr/>
          <p:nvPr/>
        </p:nvSpPr>
        <p:spPr>
          <a:xfrm>
            <a:off x="457200" y="1149283"/>
            <a:ext cx="44497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De acoso y abuso sexuales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DAACD524-89D3-0145-B8C2-5FF85C6E67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3038719"/>
              </p:ext>
            </p:extLst>
          </p:nvPr>
        </p:nvGraphicFramePr>
        <p:xfrm>
          <a:off x="139303" y="1517484"/>
          <a:ext cx="8904686" cy="4929617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87897">
                  <a:extLst>
                    <a:ext uri="{9D8B030D-6E8A-4147-A177-3AD203B41FA5}">
                      <a16:colId xmlns:a16="http://schemas.microsoft.com/office/drawing/2014/main" val="1248505046"/>
                    </a:ext>
                  </a:extLst>
                </a:gridCol>
                <a:gridCol w="637774">
                  <a:extLst>
                    <a:ext uri="{9D8B030D-6E8A-4147-A177-3AD203B41FA5}">
                      <a16:colId xmlns:a16="http://schemas.microsoft.com/office/drawing/2014/main" val="216590494"/>
                    </a:ext>
                  </a:extLst>
                </a:gridCol>
                <a:gridCol w="589138">
                  <a:extLst>
                    <a:ext uri="{9D8B030D-6E8A-4147-A177-3AD203B41FA5}">
                      <a16:colId xmlns:a16="http://schemas.microsoft.com/office/drawing/2014/main" val="3275310745"/>
                    </a:ext>
                  </a:extLst>
                </a:gridCol>
                <a:gridCol w="576329">
                  <a:extLst>
                    <a:ext uri="{9D8B030D-6E8A-4147-A177-3AD203B41FA5}">
                      <a16:colId xmlns:a16="http://schemas.microsoft.com/office/drawing/2014/main" val="2988314614"/>
                    </a:ext>
                  </a:extLst>
                </a:gridCol>
                <a:gridCol w="557120">
                  <a:extLst>
                    <a:ext uri="{9D8B030D-6E8A-4147-A177-3AD203B41FA5}">
                      <a16:colId xmlns:a16="http://schemas.microsoft.com/office/drawing/2014/main" val="214116877"/>
                    </a:ext>
                  </a:extLst>
                </a:gridCol>
                <a:gridCol w="563522">
                  <a:extLst>
                    <a:ext uri="{9D8B030D-6E8A-4147-A177-3AD203B41FA5}">
                      <a16:colId xmlns:a16="http://schemas.microsoft.com/office/drawing/2014/main" val="1681272905"/>
                    </a:ext>
                  </a:extLst>
                </a:gridCol>
                <a:gridCol w="627558">
                  <a:extLst>
                    <a:ext uri="{9D8B030D-6E8A-4147-A177-3AD203B41FA5}">
                      <a16:colId xmlns:a16="http://schemas.microsoft.com/office/drawing/2014/main" val="1690198604"/>
                    </a:ext>
                  </a:extLst>
                </a:gridCol>
                <a:gridCol w="627558">
                  <a:extLst>
                    <a:ext uri="{9D8B030D-6E8A-4147-A177-3AD203B41FA5}">
                      <a16:colId xmlns:a16="http://schemas.microsoft.com/office/drawing/2014/main" val="3188786528"/>
                    </a:ext>
                  </a:extLst>
                </a:gridCol>
                <a:gridCol w="627558">
                  <a:extLst>
                    <a:ext uri="{9D8B030D-6E8A-4147-A177-3AD203B41FA5}">
                      <a16:colId xmlns:a16="http://schemas.microsoft.com/office/drawing/2014/main" val="2094378152"/>
                    </a:ext>
                  </a:extLst>
                </a:gridCol>
                <a:gridCol w="627558">
                  <a:extLst>
                    <a:ext uri="{9D8B030D-6E8A-4147-A177-3AD203B41FA5}">
                      <a16:colId xmlns:a16="http://schemas.microsoft.com/office/drawing/2014/main" val="1774576027"/>
                    </a:ext>
                  </a:extLst>
                </a:gridCol>
                <a:gridCol w="627558">
                  <a:extLst>
                    <a:ext uri="{9D8B030D-6E8A-4147-A177-3AD203B41FA5}">
                      <a16:colId xmlns:a16="http://schemas.microsoft.com/office/drawing/2014/main" val="4055923480"/>
                    </a:ext>
                  </a:extLst>
                </a:gridCol>
                <a:gridCol w="627558">
                  <a:extLst>
                    <a:ext uri="{9D8B030D-6E8A-4147-A177-3AD203B41FA5}">
                      <a16:colId xmlns:a16="http://schemas.microsoft.com/office/drawing/2014/main" val="3887340691"/>
                    </a:ext>
                  </a:extLst>
                </a:gridCol>
                <a:gridCol w="627558">
                  <a:extLst>
                    <a:ext uri="{9D8B030D-6E8A-4147-A177-3AD203B41FA5}">
                      <a16:colId xmlns:a16="http://schemas.microsoft.com/office/drawing/2014/main" val="2563874873"/>
                    </a:ext>
                  </a:extLst>
                </a:gridCol>
              </a:tblGrid>
              <a:tr h="401746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Mujeres</a:t>
                      </a:r>
                    </a:p>
                  </a:txBody>
                  <a:tcPr marL="7144" marR="7144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567151"/>
                  </a:ext>
                </a:extLst>
              </a:tr>
              <a:tr h="292802"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Heterosexual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Homosexual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Bisexual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Otro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No sabe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Nr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431160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418559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Total de personas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7517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1200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362640391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Ofensas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4994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66.4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55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64.0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827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68.9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82.1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57.1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42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44.7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192511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Piropos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3330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44.3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34.9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570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47.5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53.0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42.9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25.5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733385153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Miradas morbosas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3170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42.2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24.4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530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44.2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42.9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25.5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136704839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Bromas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3528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46.9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43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50.0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616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51.3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78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58.2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6.0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42.9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32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34.0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4618824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Imágenes sexuales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1410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18.8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23.3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10.6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031921911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Intimidación y acecho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3758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50.0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43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50.0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622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51.8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60.4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57.1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26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27.7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227503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Llamadas o mensajes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1142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15.2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12.8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261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35.7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7.4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98792974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Exponer partes del cuerpo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1256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18.6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7.1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13.8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967811888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Post en redes sociales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5.3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4130522616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Invitaciones insistentes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3072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40.9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31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36.0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488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40.7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59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44.0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6.0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42.9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18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19.1</a:t>
                      </a:r>
                    </a:p>
                  </a:txBody>
                  <a:tcPr marL="7144" marR="714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8364286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Vigilancia, persecución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1452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19.3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22.1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264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24.6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11.7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643679293"/>
                  </a:ext>
                </a:extLst>
              </a:tr>
              <a:tr h="172048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Abuso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1965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26.1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29.1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383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31.9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46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34.3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35.7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15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988382"/>
                  </a:ext>
                </a:extLst>
              </a:tr>
              <a:tr h="236818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Contacto físico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1878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24.4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356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29.7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32.1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35.7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13.8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4230062692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Presión para contacto sexual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292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7.8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2.1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681822801"/>
                  </a:ext>
                </a:extLst>
              </a:tr>
              <a:tr h="147777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Abuso en estado de inconsciencia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7.1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1.1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492580865"/>
                  </a:ext>
                </a:extLst>
              </a:tr>
              <a:tr h="21823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Abuso por la fuerza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4.3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019168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0913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2186" y="492206"/>
            <a:ext cx="66969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Expresiones</a:t>
            </a:r>
            <a:endParaRPr lang="en-US" sz="44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</p:txBody>
      </p:sp>
      <p:sp>
        <p:nvSpPr>
          <p:cNvPr id="21" name="Rectangle 20" descr="Slide title accent color rectangle."/>
          <p:cNvSpPr/>
          <p:nvPr/>
        </p:nvSpPr>
        <p:spPr>
          <a:xfrm>
            <a:off x="5715225" y="1144765"/>
            <a:ext cx="3428775" cy="152400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ángulo 3"/>
          <p:cNvSpPr/>
          <p:nvPr/>
        </p:nvSpPr>
        <p:spPr>
          <a:xfrm>
            <a:off x="480481" y="1156732"/>
            <a:ext cx="44497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000" b="1" cap="small" dirty="0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De acoso y abuso sexuales</a:t>
            </a:r>
          </a:p>
        </p:txBody>
      </p:sp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DAACD524-89D3-0145-B8C2-5FF85C6E67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721292"/>
              </p:ext>
            </p:extLst>
          </p:nvPr>
        </p:nvGraphicFramePr>
        <p:xfrm>
          <a:off x="171450" y="1544875"/>
          <a:ext cx="8840392" cy="4895677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80216">
                  <a:extLst>
                    <a:ext uri="{9D8B030D-6E8A-4147-A177-3AD203B41FA5}">
                      <a16:colId xmlns:a16="http://schemas.microsoft.com/office/drawing/2014/main" val="1248505046"/>
                    </a:ext>
                  </a:extLst>
                </a:gridCol>
                <a:gridCol w="629384">
                  <a:extLst>
                    <a:ext uri="{9D8B030D-6E8A-4147-A177-3AD203B41FA5}">
                      <a16:colId xmlns:a16="http://schemas.microsoft.com/office/drawing/2014/main" val="216590494"/>
                    </a:ext>
                  </a:extLst>
                </a:gridCol>
                <a:gridCol w="584884">
                  <a:extLst>
                    <a:ext uri="{9D8B030D-6E8A-4147-A177-3AD203B41FA5}">
                      <a16:colId xmlns:a16="http://schemas.microsoft.com/office/drawing/2014/main" val="3275310745"/>
                    </a:ext>
                  </a:extLst>
                </a:gridCol>
                <a:gridCol w="572168">
                  <a:extLst>
                    <a:ext uri="{9D8B030D-6E8A-4147-A177-3AD203B41FA5}">
                      <a16:colId xmlns:a16="http://schemas.microsoft.com/office/drawing/2014/main" val="2988314614"/>
                    </a:ext>
                  </a:extLst>
                </a:gridCol>
                <a:gridCol w="553097">
                  <a:extLst>
                    <a:ext uri="{9D8B030D-6E8A-4147-A177-3AD203B41FA5}">
                      <a16:colId xmlns:a16="http://schemas.microsoft.com/office/drawing/2014/main" val="214116877"/>
                    </a:ext>
                  </a:extLst>
                </a:gridCol>
                <a:gridCol w="559454">
                  <a:extLst>
                    <a:ext uri="{9D8B030D-6E8A-4147-A177-3AD203B41FA5}">
                      <a16:colId xmlns:a16="http://schemas.microsoft.com/office/drawing/2014/main" val="1681272905"/>
                    </a:ext>
                  </a:extLst>
                </a:gridCol>
                <a:gridCol w="623027">
                  <a:extLst>
                    <a:ext uri="{9D8B030D-6E8A-4147-A177-3AD203B41FA5}">
                      <a16:colId xmlns:a16="http://schemas.microsoft.com/office/drawing/2014/main" val="1690198604"/>
                    </a:ext>
                  </a:extLst>
                </a:gridCol>
                <a:gridCol w="623027">
                  <a:extLst>
                    <a:ext uri="{9D8B030D-6E8A-4147-A177-3AD203B41FA5}">
                      <a16:colId xmlns:a16="http://schemas.microsoft.com/office/drawing/2014/main" val="3188786528"/>
                    </a:ext>
                  </a:extLst>
                </a:gridCol>
                <a:gridCol w="623027">
                  <a:extLst>
                    <a:ext uri="{9D8B030D-6E8A-4147-A177-3AD203B41FA5}">
                      <a16:colId xmlns:a16="http://schemas.microsoft.com/office/drawing/2014/main" val="2094378152"/>
                    </a:ext>
                  </a:extLst>
                </a:gridCol>
                <a:gridCol w="623027">
                  <a:extLst>
                    <a:ext uri="{9D8B030D-6E8A-4147-A177-3AD203B41FA5}">
                      <a16:colId xmlns:a16="http://schemas.microsoft.com/office/drawing/2014/main" val="1774576027"/>
                    </a:ext>
                  </a:extLst>
                </a:gridCol>
                <a:gridCol w="623027">
                  <a:extLst>
                    <a:ext uri="{9D8B030D-6E8A-4147-A177-3AD203B41FA5}">
                      <a16:colId xmlns:a16="http://schemas.microsoft.com/office/drawing/2014/main" val="4055923480"/>
                    </a:ext>
                  </a:extLst>
                </a:gridCol>
                <a:gridCol w="623027">
                  <a:extLst>
                    <a:ext uri="{9D8B030D-6E8A-4147-A177-3AD203B41FA5}">
                      <a16:colId xmlns:a16="http://schemas.microsoft.com/office/drawing/2014/main" val="3887340691"/>
                    </a:ext>
                  </a:extLst>
                </a:gridCol>
                <a:gridCol w="623027">
                  <a:extLst>
                    <a:ext uri="{9D8B030D-6E8A-4147-A177-3AD203B41FA5}">
                      <a16:colId xmlns:a16="http://schemas.microsoft.com/office/drawing/2014/main" val="2563874873"/>
                    </a:ext>
                  </a:extLst>
                </a:gridCol>
              </a:tblGrid>
              <a:tr h="389572">
                <a:tc gridSpan="13">
                  <a:txBody>
                    <a:bodyPr/>
                    <a:lstStyle/>
                    <a:p>
                      <a:pPr algn="ctr" fontAlgn="b"/>
                      <a:r>
                        <a:rPr lang="es-MX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Hombres</a:t>
                      </a:r>
                    </a:p>
                  </a:txBody>
                  <a:tcPr marL="7144" marR="7144" marT="9525" marB="0" anchor="b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5567151"/>
                  </a:ext>
                </a:extLst>
              </a:tr>
              <a:tr h="283929"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Arial Narrow"/>
                        <a:cs typeface="Arial Narrow"/>
                      </a:endParaRP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Heterosexual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Homosexual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Bisexual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Otro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No sabe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Nr</a:t>
                      </a:r>
                    </a:p>
                  </a:txBody>
                  <a:tcPr marL="7144" marR="7144" marT="9525" marB="0" anchor="b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2431160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N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%</a:t>
                      </a:r>
                    </a:p>
                  </a:txBody>
                  <a:tcPr marL="7144" marR="7144" marT="9525" marB="0" anchor="b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418559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Total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6873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417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 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362640391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Ofensas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3949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57.5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151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70.2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281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67.4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33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66.0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33.3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34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45.9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1192511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Piropos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2237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32.5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43.3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39.8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38.0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29.7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733385153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Miradas morbosas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1402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20.4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30.7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28.3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21.6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136704839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Bromas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2897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42.2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127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59.1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219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52.5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28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56.0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33.3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23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31.1</a:t>
                      </a:r>
                    </a:p>
                  </a:txBody>
                  <a:tcPr marL="7144" marR="714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4618824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Imágenes sexuales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1082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15.7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22.8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20.6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16.2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031921911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Intimidación y acecho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2657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38.7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112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52.1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197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47.2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44.0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33.8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227503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Llamadas o mensajes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589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8.6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13.9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10.8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298792974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Exponer partes del cuerpo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719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20.9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17.7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24.0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8.1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967811888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Post en redes sociales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203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4.1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4130522616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Invitaciones insistentes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1928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28.1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75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34.9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137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32.9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15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30.0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</a:t>
                      </a:r>
                    </a:p>
                  </a:txBody>
                  <a:tcPr marL="7144" marR="7144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21.6</a:t>
                      </a:r>
                    </a:p>
                  </a:txBody>
                  <a:tcPr marL="7144" marR="7144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8364286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Vigilancia, persecución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910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13.2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26.0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20.4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12.2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643679293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Abuso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1282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18.7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77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35.8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116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27.8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22.0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14.9</a:t>
                      </a:r>
                    </a:p>
                  </a:txBody>
                  <a:tcPr marL="7144" marR="7144" marT="9525" marB="0" anchor="b">
                    <a:solidFill>
                      <a:srgbClr val="FCD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0988382"/>
                  </a:ext>
                </a:extLst>
              </a:tr>
              <a:tr h="22964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Contacto físico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1181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17.2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67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31.2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25.9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13.5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4230062692"/>
                  </a:ext>
                </a:extLst>
              </a:tr>
              <a:tr h="269724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Presión para contacto sexual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186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7.4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5.4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681822801"/>
                  </a:ext>
                </a:extLst>
              </a:tr>
              <a:tr h="181928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Abuso en estado de inconsciencia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104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1.5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3.3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1.4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1492580865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Abuso por la fuerza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54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8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3.7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2.6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2.0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0.0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</a:t>
                      </a:r>
                    </a:p>
                  </a:txBody>
                  <a:tcPr marL="7144" marR="7144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/>
                          <a:cs typeface="Arial Narrow"/>
                        </a:rPr>
                        <a:t>1.4</a:t>
                      </a:r>
                    </a:p>
                  </a:txBody>
                  <a:tcPr marL="7144" marR="7144" marT="9525" marB="0" anchor="b"/>
                </a:tc>
                <a:extLst>
                  <a:ext uri="{0D108BD9-81ED-4DB2-BD59-A6C34878D82A}">
                    <a16:rowId xmlns:a16="http://schemas.microsoft.com/office/drawing/2014/main" val="30191684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454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013504" y="1380697"/>
            <a:ext cx="7274147" cy="378565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6000" cap="small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El protocolo para la atención de casos de violencia de género en la UNAM</a:t>
            </a:r>
            <a:endParaRPr lang="es-ES_tradnl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9760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571310" y="1906632"/>
            <a:ext cx="5983891" cy="286232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6000" cap="small" dirty="0">
                <a:solidFill>
                  <a:schemeClr val="bg1">
                    <a:lumMod val="95000"/>
                  </a:schemeClr>
                </a:solidFill>
                <a:latin typeface="Arial Narrow"/>
                <a:ea typeface="Arial Narrow" charset="0"/>
                <a:cs typeface="Arial Narrow"/>
              </a:rPr>
              <a:t>Resultados de los primeros dos años de implementación</a:t>
            </a:r>
            <a:endParaRPr lang="es-ES_tradnl" sz="6000" cap="small" dirty="0">
              <a:solidFill>
                <a:schemeClr val="bg1">
                  <a:lumMod val="95000"/>
                </a:schemeClr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6105498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09010" y="486344"/>
            <a:ext cx="88593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cap="small" dirty="0">
                <a:solidFill>
                  <a:srgbClr val="FF7A0F"/>
                </a:solidFill>
                <a:latin typeface="Arial Narrow" charset="0"/>
                <a:ea typeface="Arial Narrow" charset="0"/>
                <a:cs typeface="Arial Narrow" charset="0"/>
              </a:rPr>
              <a:t>Quejas presentadas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3309929" y="878143"/>
            <a:ext cx="2202383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500" dirty="0">
                <a:latin typeface="Arial Narrow"/>
                <a:cs typeface="Arial Narrow"/>
              </a:rPr>
              <a:t>485</a:t>
            </a:r>
            <a:endParaRPr lang="es-ES" sz="1600" dirty="0">
              <a:latin typeface="Arial Narrow"/>
              <a:cs typeface="Arial Narrow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758274" y="2740191"/>
            <a:ext cx="3331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Arial Narrow"/>
                <a:cs typeface="Arial Narrow"/>
              </a:rPr>
              <a:t>Entre agosto de 2016 y junio de 2018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0" y="3540440"/>
            <a:ext cx="9144000" cy="331756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Elipse 6"/>
          <p:cNvSpPr/>
          <p:nvPr/>
        </p:nvSpPr>
        <p:spPr>
          <a:xfrm>
            <a:off x="1355869" y="3886788"/>
            <a:ext cx="1954060" cy="195406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76200" cmpd="sng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>
                <a:latin typeface="Arial Narrow"/>
                <a:cs typeface="Arial Narrow"/>
              </a:rPr>
              <a:t>+ 97%</a:t>
            </a:r>
          </a:p>
        </p:txBody>
      </p:sp>
      <p:sp>
        <p:nvSpPr>
          <p:cNvPr id="9" name="Elipse 8"/>
          <p:cNvSpPr/>
          <p:nvPr/>
        </p:nvSpPr>
        <p:spPr>
          <a:xfrm>
            <a:off x="5510762" y="3886788"/>
            <a:ext cx="1954060" cy="195406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76200" cmpd="sng"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>
                <a:latin typeface="Arial Narrow"/>
                <a:cs typeface="Arial Narrow"/>
              </a:rPr>
              <a:t>+ 96%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1037613" y="6112340"/>
            <a:ext cx="3120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Arial Narrow"/>
                <a:cs typeface="Arial Narrow"/>
              </a:rPr>
              <a:t>Quejas presentadas por mujeres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084855" y="6112340"/>
            <a:ext cx="349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Arial Narrow"/>
                <a:cs typeface="Arial Narrow"/>
              </a:rPr>
              <a:t>Hombres señalados como agresores</a:t>
            </a:r>
          </a:p>
        </p:txBody>
      </p:sp>
    </p:spTree>
    <p:extLst>
      <p:ext uri="{BB962C8B-B14F-4D97-AF65-F5344CB8AC3E}">
        <p14:creationId xmlns:p14="http://schemas.microsoft.com/office/powerpoint/2010/main" val="353169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1999" y="145857"/>
            <a:ext cx="88593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cap="small" dirty="0">
                <a:solidFill>
                  <a:srgbClr val="FF7A0F"/>
                </a:solidFill>
                <a:latin typeface="Arial Narrow" charset="0"/>
                <a:ea typeface="Arial Narrow" charset="0"/>
                <a:cs typeface="Arial Narrow" charset="0"/>
              </a:rPr>
              <a:t>Figuras agredidas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0" y="915298"/>
            <a:ext cx="9144000" cy="5942702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2" name="Gráfico 1"/>
          <p:cNvGraphicFramePr/>
          <p:nvPr>
            <p:extLst>
              <p:ext uri="{D42A27DB-BD31-4B8C-83A1-F6EECF244321}">
                <p14:modId xmlns:p14="http://schemas.microsoft.com/office/powerpoint/2010/main" val="3364076993"/>
              </p:ext>
            </p:extLst>
          </p:nvPr>
        </p:nvGraphicFramePr>
        <p:xfrm>
          <a:off x="333559" y="1197507"/>
          <a:ext cx="8492919" cy="4545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6619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291487" y="1824744"/>
            <a:ext cx="6532773" cy="347787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" sz="4400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Antecedentes</a:t>
            </a:r>
          </a:p>
          <a:p>
            <a:pPr algn="ctr"/>
            <a:r>
              <a:rPr lang="es-ES" sz="4400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Encuesta sobre la situación de mujeres y hombres en la UNAM (C.U.) </a:t>
            </a:r>
          </a:p>
          <a:p>
            <a:pPr algn="ctr"/>
            <a:r>
              <a:rPr lang="es-ES" sz="4400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2009-2010</a:t>
            </a:r>
          </a:p>
        </p:txBody>
      </p:sp>
    </p:spTree>
    <p:extLst>
      <p:ext uri="{BB962C8B-B14F-4D97-AF65-F5344CB8AC3E}">
        <p14:creationId xmlns:p14="http://schemas.microsoft.com/office/powerpoint/2010/main" val="2714792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1999" y="145857"/>
            <a:ext cx="88593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cap="small" dirty="0">
                <a:solidFill>
                  <a:srgbClr val="FF7A0F"/>
                </a:solidFill>
                <a:latin typeface="Arial Narrow" charset="0"/>
                <a:ea typeface="Arial Narrow" charset="0"/>
                <a:cs typeface="Arial Narrow" charset="0"/>
              </a:rPr>
              <a:t>Figuras agresoras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0" y="915298"/>
            <a:ext cx="9144000" cy="5942702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2" name="Gráfico 1"/>
          <p:cNvGraphicFramePr/>
          <p:nvPr>
            <p:extLst>
              <p:ext uri="{D42A27DB-BD31-4B8C-83A1-F6EECF244321}">
                <p14:modId xmlns:p14="http://schemas.microsoft.com/office/powerpoint/2010/main" val="78989644"/>
              </p:ext>
            </p:extLst>
          </p:nvPr>
        </p:nvGraphicFramePr>
        <p:xfrm>
          <a:off x="333559" y="1197507"/>
          <a:ext cx="8492919" cy="4545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491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81999" y="145857"/>
            <a:ext cx="88593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400" cap="small" dirty="0">
                <a:solidFill>
                  <a:srgbClr val="FF7A0F"/>
                </a:solidFill>
                <a:latin typeface="Arial Narrow" charset="0"/>
                <a:ea typeface="Arial Narrow" charset="0"/>
                <a:cs typeface="Arial Narrow" charset="0"/>
              </a:rPr>
              <a:t>Estatus de la atención de quejas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0" y="915298"/>
            <a:ext cx="9144000" cy="5942702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4" name="Gráfico 3"/>
          <p:cNvGraphicFramePr/>
          <p:nvPr>
            <p:extLst>
              <p:ext uri="{D42A27DB-BD31-4B8C-83A1-F6EECF244321}">
                <p14:modId xmlns:p14="http://schemas.microsoft.com/office/powerpoint/2010/main" val="1956052111"/>
              </p:ext>
            </p:extLst>
          </p:nvPr>
        </p:nvGraphicFramePr>
        <p:xfrm>
          <a:off x="-744094" y="1167040"/>
          <a:ext cx="9785460" cy="6208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áfico 6"/>
          <p:cNvGraphicFramePr/>
          <p:nvPr>
            <p:extLst>
              <p:ext uri="{D42A27DB-BD31-4B8C-83A1-F6EECF244321}">
                <p14:modId xmlns:p14="http://schemas.microsoft.com/office/powerpoint/2010/main" val="936296345"/>
              </p:ext>
            </p:extLst>
          </p:nvPr>
        </p:nvGraphicFramePr>
        <p:xfrm>
          <a:off x="2732618" y="1288025"/>
          <a:ext cx="7684680" cy="5703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2437546" y="2847746"/>
            <a:ext cx="1089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Arial Narrow"/>
                <a:cs typeface="Arial Narrow"/>
              </a:rPr>
              <a:t>2016-2017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002770" y="2882488"/>
            <a:ext cx="1089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b="1" dirty="0">
                <a:latin typeface="Arial Narrow"/>
                <a:cs typeface="Arial Narrow"/>
              </a:rPr>
              <a:t>2017-2018</a:t>
            </a:r>
          </a:p>
        </p:txBody>
      </p:sp>
    </p:spTree>
    <p:extLst>
      <p:ext uri="{BB962C8B-B14F-4D97-AF65-F5344CB8AC3E}">
        <p14:creationId xmlns:p14="http://schemas.microsoft.com/office/powerpoint/2010/main" val="165667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1712978" y="1932391"/>
            <a:ext cx="5983891" cy="193899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6000" cap="small" dirty="0">
                <a:solidFill>
                  <a:schemeClr val="bg1">
                    <a:lumMod val="95000"/>
                  </a:schemeClr>
                </a:solidFill>
                <a:latin typeface="Arial Narrow"/>
                <a:ea typeface="Arial Narrow" charset="0"/>
                <a:cs typeface="Arial Narrow"/>
              </a:rPr>
              <a:t>Pr</a:t>
            </a:r>
            <a:r>
              <a:rPr lang="es-ES" sz="6000" cap="small" dirty="0" err="1">
                <a:solidFill>
                  <a:schemeClr val="bg1">
                    <a:lumMod val="95000"/>
                  </a:schemeClr>
                </a:solidFill>
                <a:latin typeface="Arial Narrow"/>
                <a:ea typeface="Arial Narrow" charset="0"/>
                <a:cs typeface="Arial Narrow"/>
              </a:rPr>
              <a:t>óxima</a:t>
            </a:r>
            <a:r>
              <a:rPr lang="es-ES" sz="6000" cap="small" dirty="0">
                <a:solidFill>
                  <a:schemeClr val="bg1">
                    <a:lumMod val="95000"/>
                  </a:schemeClr>
                </a:solidFill>
                <a:latin typeface="Arial Narrow"/>
                <a:ea typeface="Arial Narrow" charset="0"/>
                <a:cs typeface="Arial Narrow"/>
              </a:rPr>
              <a:t> Encuesta</a:t>
            </a:r>
          </a:p>
          <a:p>
            <a:pPr algn="ctr"/>
            <a:r>
              <a:rPr lang="es-ES" sz="6000" cap="small" dirty="0">
                <a:solidFill>
                  <a:schemeClr val="bg1">
                    <a:lumMod val="95000"/>
                  </a:schemeClr>
                </a:solidFill>
                <a:latin typeface="Arial Narrow"/>
                <a:ea typeface="Arial Narrow" charset="0"/>
                <a:cs typeface="Arial Narrow"/>
              </a:rPr>
              <a:t>Inicia: agosto 2019</a:t>
            </a:r>
            <a:endParaRPr lang="es-ES_tradnl" sz="6000" cap="small" dirty="0">
              <a:solidFill>
                <a:schemeClr val="bg1">
                  <a:lumMod val="95000"/>
                </a:schemeClr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5863849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dirty="0" err="1">
                <a:solidFill>
                  <a:schemeClr val="accent6"/>
                </a:solidFill>
              </a:rPr>
              <a:t>Evaluaci</a:t>
            </a:r>
            <a:r>
              <a:rPr lang="es-ES" b="1" dirty="0" err="1">
                <a:solidFill>
                  <a:schemeClr val="accent6"/>
                </a:solidFill>
              </a:rPr>
              <a:t>ón</a:t>
            </a:r>
            <a:r>
              <a:rPr lang="es-ES" b="1" dirty="0">
                <a:solidFill>
                  <a:schemeClr val="accent6"/>
                </a:solidFill>
              </a:rPr>
              <a:t> sobre la igualdad de género en la UNAM</a:t>
            </a:r>
            <a:endParaRPr lang="es-ES_tradnl" b="1" dirty="0">
              <a:solidFill>
                <a:schemeClr val="accent6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defTabSz="914400">
              <a:spcBef>
                <a:spcPts val="0"/>
              </a:spcBef>
            </a:pPr>
            <a:r>
              <a:rPr lang="es-ES_tradnl" dirty="0"/>
              <a:t>Representativa de las tres poblaciones universitarias: </a:t>
            </a:r>
          </a:p>
          <a:p>
            <a:pPr lvl="1" defTabSz="914400">
              <a:spcBef>
                <a:spcPts val="0"/>
              </a:spcBef>
            </a:pPr>
            <a:r>
              <a:rPr lang="es-ES_tradnl" dirty="0"/>
              <a:t>Estudiantil: bachillerato, licenciatura y posgrado</a:t>
            </a:r>
          </a:p>
          <a:p>
            <a:pPr lvl="1" defTabSz="914400">
              <a:spcBef>
                <a:spcPts val="0"/>
              </a:spcBef>
            </a:pPr>
            <a:r>
              <a:rPr lang="es-ES_tradnl" dirty="0" err="1"/>
              <a:t>Acad</a:t>
            </a:r>
            <a:r>
              <a:rPr lang="es-ES" dirty="0" err="1"/>
              <a:t>émica</a:t>
            </a:r>
            <a:r>
              <a:rPr lang="es-ES" dirty="0"/>
              <a:t>: investigadores/as, profesores/as, técnicos/as académicos/as y profesores/as de asignatura</a:t>
            </a:r>
          </a:p>
          <a:p>
            <a:pPr lvl="1" defTabSz="914400">
              <a:spcBef>
                <a:spcPts val="0"/>
              </a:spcBef>
            </a:pPr>
            <a:r>
              <a:rPr lang="es-ES" dirty="0"/>
              <a:t>Administrativa: funcionariado, base y confianza</a:t>
            </a:r>
          </a:p>
          <a:p>
            <a:pPr defTabSz="914400">
              <a:spcBef>
                <a:spcPts val="0"/>
              </a:spcBef>
            </a:pPr>
            <a:r>
              <a:rPr lang="es-ES" dirty="0"/>
              <a:t>Aplicación presencial con personas encuestadoras (empresa)</a:t>
            </a:r>
          </a:p>
          <a:p>
            <a:pPr defTabSz="914400">
              <a:spcBef>
                <a:spcPts val="0"/>
              </a:spcBef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738976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dirty="0" err="1">
                <a:solidFill>
                  <a:schemeClr val="accent6"/>
                </a:solidFill>
              </a:rPr>
              <a:t>Evaluaci</a:t>
            </a:r>
            <a:r>
              <a:rPr lang="es-ES" b="1" dirty="0" err="1">
                <a:solidFill>
                  <a:schemeClr val="accent6"/>
                </a:solidFill>
              </a:rPr>
              <a:t>ón</a:t>
            </a:r>
            <a:r>
              <a:rPr lang="es-ES" b="1" dirty="0">
                <a:solidFill>
                  <a:schemeClr val="accent6"/>
                </a:solidFill>
              </a:rPr>
              <a:t> sobre la igualdad de género en la UNAM</a:t>
            </a:r>
            <a:endParaRPr lang="es-ES_tradnl" b="1" dirty="0">
              <a:solidFill>
                <a:schemeClr val="accent6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defTabSz="914400">
              <a:spcBef>
                <a:spcPts val="0"/>
              </a:spcBef>
            </a:pPr>
            <a:r>
              <a:rPr lang="es-ES" dirty="0"/>
              <a:t>Ejes de indagación:</a:t>
            </a:r>
          </a:p>
          <a:p>
            <a:pPr lvl="1" defTabSz="914400">
              <a:spcBef>
                <a:spcPts val="0"/>
              </a:spcBef>
            </a:pPr>
            <a:r>
              <a:rPr lang="es-ES" dirty="0"/>
              <a:t>Uso del tiempo</a:t>
            </a:r>
          </a:p>
          <a:p>
            <a:pPr lvl="1" defTabSz="914400">
              <a:spcBef>
                <a:spcPts val="0"/>
              </a:spcBef>
            </a:pPr>
            <a:r>
              <a:rPr lang="es-ES" dirty="0"/>
              <a:t>Ambiente institucional</a:t>
            </a:r>
          </a:p>
          <a:p>
            <a:pPr lvl="1" defTabSz="914400">
              <a:spcBef>
                <a:spcPts val="0"/>
              </a:spcBef>
            </a:pPr>
            <a:r>
              <a:rPr lang="es-ES" dirty="0"/>
              <a:t>Discriminación</a:t>
            </a:r>
          </a:p>
          <a:p>
            <a:pPr lvl="1" defTabSz="914400">
              <a:spcBef>
                <a:spcPts val="0"/>
              </a:spcBef>
            </a:pPr>
            <a:r>
              <a:rPr lang="es-ES" dirty="0"/>
              <a:t>Violencia de género</a:t>
            </a:r>
          </a:p>
          <a:p>
            <a:pPr lvl="1" defTabSz="914400">
              <a:spcBef>
                <a:spcPts val="0"/>
              </a:spcBef>
            </a:pPr>
            <a:r>
              <a:rPr lang="es-ES" dirty="0"/>
              <a:t>Trayectorias académicas/profesionales</a:t>
            </a:r>
          </a:p>
          <a:p>
            <a:pPr defTabSz="914400">
              <a:spcBef>
                <a:spcPts val="0"/>
              </a:spcBef>
            </a:pPr>
            <a:r>
              <a:rPr lang="es-ES" dirty="0" err="1"/>
              <a:t>Interseccional</a:t>
            </a:r>
            <a:r>
              <a:rPr lang="es-ES" dirty="0"/>
              <a:t>: </a:t>
            </a:r>
          </a:p>
          <a:p>
            <a:pPr lvl="1" defTabSz="914400">
              <a:spcBef>
                <a:spcPts val="0"/>
              </a:spcBef>
            </a:pPr>
            <a:r>
              <a:rPr lang="es-ES" dirty="0"/>
              <a:t>Orientación sexual</a:t>
            </a:r>
          </a:p>
          <a:p>
            <a:pPr lvl="1" defTabSz="914400">
              <a:spcBef>
                <a:spcPts val="0"/>
              </a:spcBef>
            </a:pPr>
            <a:r>
              <a:rPr lang="es-ES" dirty="0"/>
              <a:t>Nivel socioeconómico</a:t>
            </a:r>
          </a:p>
          <a:p>
            <a:pPr lvl="1" defTabSz="914400">
              <a:spcBef>
                <a:spcPts val="0"/>
              </a:spcBef>
            </a:pPr>
            <a:r>
              <a:rPr lang="es-ES" dirty="0"/>
              <a:t>Raza/etnia</a:t>
            </a:r>
          </a:p>
          <a:p>
            <a:pPr defTabSz="914400">
              <a:spcBef>
                <a:spcPts val="0"/>
              </a:spcBef>
            </a:pPr>
            <a:endParaRPr lang="es-ES" dirty="0"/>
          </a:p>
          <a:p>
            <a:pPr defTabSz="914400">
              <a:spcBef>
                <a:spcPts val="0"/>
              </a:spcBef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98223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503019" y="5740675"/>
            <a:ext cx="1794081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825" dirty="0">
                <a:latin typeface="Calibri" charset="0"/>
                <a:ea typeface="Calibri" charset="0"/>
                <a:cs typeface="Calibri" charset="0"/>
              </a:rPr>
              <a:t>Fuente: Encuesta PUEG, 2009 </a:t>
            </a:r>
            <a:r>
              <a:rPr lang="mr-IN" sz="825" dirty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s-ES_tradnl" sz="825" dirty="0">
                <a:latin typeface="Calibri" charset="0"/>
                <a:ea typeface="Calibri" charset="0"/>
                <a:cs typeface="Calibri" charset="0"/>
              </a:rPr>
              <a:t> 2010.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_tradnl" sz="4800" b="1" dirty="0">
                <a:solidFill>
                  <a:schemeClr val="accent6"/>
                </a:solidFill>
                <a:latin typeface="Avenir Book" charset="0"/>
                <a:ea typeface="Avenir Book" charset="0"/>
                <a:cs typeface="Avenir Book" charset="0"/>
              </a:rPr>
              <a:t>Hostigamiento</a:t>
            </a:r>
            <a:endParaRPr lang="es-ES_tradnl" sz="8000" b="1" dirty="0">
              <a:solidFill>
                <a:schemeClr val="accent6"/>
              </a:solidFill>
              <a:latin typeface="Avenir Book" charset="0"/>
              <a:ea typeface="Avenir Book" charset="0"/>
              <a:cs typeface="Avenir Book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42204"/>
              </p:ext>
            </p:extLst>
          </p:nvPr>
        </p:nvGraphicFramePr>
        <p:xfrm>
          <a:off x="457627" y="1925720"/>
          <a:ext cx="8229173" cy="33068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2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045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6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701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70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701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6672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ES_tradnl" sz="1500" b="0" i="0" u="none" strike="noStrike" dirty="0">
                          <a:solidFill>
                            <a:schemeClr val="bg1"/>
                          </a:solidFill>
                          <a:effectLst/>
                          <a:latin typeface="Century Gothic"/>
                          <a:ea typeface="Century Gothic" charset="0"/>
                          <a:cs typeface="Century Gothic" charset="0"/>
                        </a:rPr>
                        <a:t>Población que ha sufrido algún acto de hostigamiento (sucesos 1 a 12) por tipo de población y sexo, 2009</a:t>
                      </a: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ES_tradnl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ES_tradnl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700" marR="12700" marT="12700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15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Población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Mujeres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Hombres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815">
                <a:tc gridSpan="3"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N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%</a:t>
                      </a:r>
                      <a:endParaRPr lang="mr-IN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N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mr-IN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%</a:t>
                      </a:r>
                      <a:endParaRPr lang="mr-IN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359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Población académica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1,556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39.8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1196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21.7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359">
                <a:tc>
                  <a:txBody>
                    <a:bodyPr/>
                    <a:lstStyle/>
                    <a:p>
                      <a:pPr algn="l" fontAlgn="ctr"/>
                      <a:endParaRPr lang="sk-SK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Personal de tiempo completo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 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 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 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359">
                <a:tc>
                  <a:txBody>
                    <a:bodyPr/>
                    <a:lstStyle/>
                    <a:p>
                      <a:pPr algn="l" fontAlgn="b"/>
                      <a:endParaRPr lang="sk-SK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Investigadoras/es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268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39.5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u="none" strike="noStrike" dirty="0">
                          <a:effectLst/>
                          <a:latin typeface="Century Gothic"/>
                          <a:ea typeface="Century Gothic" charset="0"/>
                          <a:cs typeface="Century Gothic" charset="0"/>
                        </a:rPr>
                        <a:t>305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26.3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359">
                <a:tc>
                  <a:txBody>
                    <a:bodyPr/>
                    <a:lstStyle/>
                    <a:p>
                      <a:pPr algn="l" fontAlgn="b"/>
                      <a:endParaRPr lang="sk-SK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Profesorado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404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39.5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319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20.6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1005">
                <a:tc>
                  <a:txBody>
                    <a:bodyPr/>
                    <a:lstStyle/>
                    <a:p>
                      <a:pPr algn="l" fontAlgn="b"/>
                      <a:endParaRPr lang="sk-SK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 </a:t>
                      </a:r>
                      <a:endParaRPr lang="sk-SK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Técnicas/os académicas/os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612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37.8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304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22.0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359">
                <a:tc>
                  <a:txBody>
                    <a:bodyPr/>
                    <a:lstStyle/>
                    <a:p>
                      <a:pPr algn="l" fontAlgn="b"/>
                      <a:endParaRPr lang="sk-SK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Profesorado de asignatura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272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45.8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268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18.9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ctr">
                    <a:lnL w="12700" cmpd="sng">
                      <a:noFill/>
                    </a:lnL>
                    <a:lnR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35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Población estudiantil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19,133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49.3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10,978</a:t>
                      </a:r>
                      <a:endParaRPr lang="is-IS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27.6</a:t>
                      </a:r>
                      <a:endParaRPr lang="nb-N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359">
                <a:tc gridSpan="3">
                  <a:txBody>
                    <a:bodyPr/>
                    <a:lstStyle/>
                    <a:p>
                      <a:pPr algn="l" fontAlgn="b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Población administrativa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</a:t>
                      </a:r>
                      <a:r>
                        <a:rPr lang="es-ES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,</a:t>
                      </a:r>
                      <a:r>
                        <a:rPr lang="uk-UA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477</a:t>
                      </a:r>
                      <a:endParaRPr lang="uk-UA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59.3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1,756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4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26.6</a:t>
                      </a:r>
                      <a:endParaRPr lang="hr-HR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3521" marR="13521" marT="9525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4775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1455846" y="5643247"/>
            <a:ext cx="1794081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825" dirty="0">
                <a:latin typeface="Calibri" charset="0"/>
                <a:ea typeface="Calibri" charset="0"/>
                <a:cs typeface="Calibri" charset="0"/>
              </a:rPr>
              <a:t>Fuente: Encuesta PUEG, 2009 </a:t>
            </a:r>
            <a:r>
              <a:rPr lang="mr-IN" sz="825" dirty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es-ES_tradnl" sz="825" dirty="0">
                <a:latin typeface="Calibri" charset="0"/>
                <a:ea typeface="Calibri" charset="0"/>
                <a:cs typeface="Calibri" charset="0"/>
              </a:rPr>
              <a:t> 2010.</a:t>
            </a: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_tradnl" sz="4800" b="1" dirty="0">
                <a:solidFill>
                  <a:schemeClr val="accent6"/>
                </a:solidFill>
                <a:latin typeface="Avenir Book" charset="0"/>
                <a:ea typeface="Avenir Book" charset="0"/>
                <a:cs typeface="Avenir Book" charset="0"/>
              </a:rPr>
              <a:t>Hostigamiento</a:t>
            </a: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392260"/>
              </p:ext>
            </p:extLst>
          </p:nvPr>
        </p:nvGraphicFramePr>
        <p:xfrm>
          <a:off x="457200" y="2295659"/>
          <a:ext cx="8230118" cy="29165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6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5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33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51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6725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ES_tradnl" sz="1500" b="0" u="none" strike="noStrike" dirty="0">
                          <a:solidFill>
                            <a:schemeClr val="bg1"/>
                          </a:solidFill>
                          <a:effectLst/>
                          <a:latin typeface="Century Gothic"/>
                          <a:ea typeface="Century Gothic" charset="0"/>
                          <a:cs typeface="Century Gothic" charset="0"/>
                        </a:rPr>
                        <a:t>Sexo de la figura hostigadora según tipo de población y sexo, 2009</a:t>
                      </a:r>
                      <a:r>
                        <a:rPr lang="es-ES_tradnl" sz="1500" b="0" u="none" strike="noStrike" dirty="0">
                          <a:effectLst/>
                          <a:latin typeface="Century Gothic"/>
                          <a:ea typeface="Century Gothic" charset="0"/>
                          <a:cs typeface="Century Gothic" charset="0"/>
                        </a:rPr>
                        <a:t>*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ES_tradnl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700" marR="12700" marT="1270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818"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Poblaci</a:t>
                      </a:r>
                      <a:r>
                        <a:rPr lang="es-ES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ón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500" b="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Figura hostigadora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_tradnl" sz="1500" b="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Población hostigada 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Académica</a:t>
                      </a:r>
                    </a:p>
                  </a:txBody>
                  <a:tcPr marL="12463" marR="12463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M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H</a:t>
                      </a: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pPr algn="l" fontAlgn="b"/>
                      <a:endParaRPr lang="es-ES_tradnl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700" marR="12700" marT="12700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Mujeres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9.3</a:t>
                      </a:r>
                      <a:endParaRPr lang="hr-HR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43.7</a:t>
                      </a:r>
                      <a:endParaRPr lang="hr-HR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pPr algn="l" fontAlgn="b"/>
                      <a:endParaRPr lang="es-ES_tradnl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700" marR="12700" marT="12700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Hombres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b-NO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90.7</a:t>
                      </a:r>
                      <a:endParaRPr lang="nb-NO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hr-HR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56.3</a:t>
                      </a:r>
                      <a:endParaRPr lang="hr-HR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_tradnl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Estudiantil</a:t>
                      </a:r>
                    </a:p>
                  </a:txBody>
                  <a:tcPr marL="12463" marR="12463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M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H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pPr algn="l" fontAlgn="b"/>
                      <a:endParaRPr lang="es-ES_tradnl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700" marR="12700" marT="12700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Mujeres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11.3</a:t>
                      </a:r>
                      <a:endParaRPr lang="nb-NO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36.0</a:t>
                      </a:r>
                      <a:endParaRPr lang="hr-HR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981">
                <a:tc vMerge="1">
                  <a:txBody>
                    <a:bodyPr/>
                    <a:lstStyle/>
                    <a:p>
                      <a:pPr algn="l" fontAlgn="b"/>
                      <a:endParaRPr lang="es-ES_tradnl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700" marR="12700" marT="12700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Hombres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88.7</a:t>
                      </a:r>
                      <a:endParaRPr lang="hr-HR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64.0</a:t>
                      </a:r>
                      <a:endParaRPr lang="hr-HR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ES_tradnl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Administrativa</a:t>
                      </a:r>
                    </a:p>
                  </a:txBody>
                  <a:tcPr marL="12463" marR="12463" marT="9525" marB="0" anchor="ctr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M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_tradnl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H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ctr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pPr algn="l" fontAlgn="b"/>
                      <a:endParaRPr lang="es-ES_tradnl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700" marR="12700" marT="12700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Mujeres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19.1</a:t>
                      </a:r>
                      <a:endParaRPr lang="hr-HR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47.9</a:t>
                      </a:r>
                      <a:endParaRPr lang="nb-NO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pPr algn="l" fontAlgn="b"/>
                      <a:endParaRPr lang="es-ES_tradnl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12700" marR="12700" marT="12700" marB="0" anchor="b">
                    <a:lnL w="12700" cmpd="sng">
                      <a:noFill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Hombres</a:t>
                      </a:r>
                      <a:endParaRPr lang="es-ES_tradnl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80.9</a:t>
                      </a:r>
                      <a:endParaRPr lang="nb-NO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500" u="none" strike="noStrike" dirty="0">
                          <a:effectLst/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52.1</a:t>
                      </a:r>
                      <a:endParaRPr lang="hr-HR" sz="15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 marL="12463" marR="12463" marT="9525" marB="0" anchor="b">
                    <a:lnL w="285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1551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291487" y="1824744"/>
            <a:ext cx="6532773" cy="280076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s-ES_tradnl" sz="4400" cap="small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Encuesta sobre acoso sexual en la población estudiantil de bachillerato, UNAM</a:t>
            </a:r>
            <a:endParaRPr lang="es-ES_tradnl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017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>
                <a:noFill/>
              </a:rPr>
              <a:t>Sample </a:t>
            </a:r>
            <a:r>
              <a:rPr lang="en-US" dirty="0">
                <a:noFill/>
              </a:rPr>
              <a:t>7</a:t>
            </a:r>
          </a:p>
        </p:txBody>
      </p:sp>
      <p:grpSp>
        <p:nvGrpSpPr>
          <p:cNvPr id="19" name="Group 18" descr="Sub heading and body copy."/>
          <p:cNvGrpSpPr/>
          <p:nvPr/>
        </p:nvGrpSpPr>
        <p:grpSpPr>
          <a:xfrm>
            <a:off x="926353" y="2599184"/>
            <a:ext cx="7011494" cy="883744"/>
            <a:chOff x="303212" y="2590800"/>
            <a:chExt cx="2195227" cy="883744"/>
          </a:xfrm>
        </p:grpSpPr>
        <p:sp>
          <p:nvSpPr>
            <p:cNvPr id="10" name="TextBox 9"/>
            <p:cNvSpPr txBox="1"/>
            <p:nvPr/>
          </p:nvSpPr>
          <p:spPr>
            <a:xfrm>
              <a:off x="303212" y="2590800"/>
              <a:ext cx="2057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20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34583" y="2889768"/>
              <a:ext cx="196385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s-MX" sz="32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8" name="Group 17" descr="Body text."/>
          <p:cNvGrpSpPr/>
          <p:nvPr/>
        </p:nvGrpSpPr>
        <p:grpSpPr>
          <a:xfrm>
            <a:off x="926353" y="2118418"/>
            <a:ext cx="7261412" cy="3947699"/>
            <a:chOff x="379412" y="3200400"/>
            <a:chExt cx="1905000" cy="3352799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379412" y="3200400"/>
              <a:ext cx="1905000" cy="0"/>
            </a:xfrm>
            <a:prstGeom prst="line">
              <a:avLst/>
            </a:prstGeom>
            <a:ln w="19050">
              <a:solidFill>
                <a:srgbClr val="FF7A0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79412" y="6553199"/>
              <a:ext cx="1905000" cy="0"/>
            </a:xfrm>
            <a:prstGeom prst="line">
              <a:avLst/>
            </a:prstGeom>
            <a:ln w="19050">
              <a:solidFill>
                <a:srgbClr val="FF7A0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227468" y="492204"/>
            <a:ext cx="8859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cap="small" dirty="0" err="1">
                <a:solidFill>
                  <a:srgbClr val="FF7A0F"/>
                </a:solidFill>
                <a:latin typeface="Avenir Book"/>
                <a:ea typeface="Arial Black" charset="0"/>
                <a:cs typeface="Avenir Book"/>
              </a:rPr>
              <a:t>Aplicación</a:t>
            </a:r>
            <a:endParaRPr lang="en-US" sz="4800" b="1" cap="small" dirty="0">
              <a:solidFill>
                <a:srgbClr val="FF7A0F"/>
              </a:solidFill>
              <a:latin typeface="Avenir Book"/>
              <a:ea typeface="Arial Black" charset="0"/>
              <a:cs typeface="Avenir Book"/>
            </a:endParaRPr>
          </a:p>
        </p:txBody>
      </p:sp>
      <p:sp>
        <p:nvSpPr>
          <p:cNvPr id="21" name="Rectangle 20" descr="Slide title accent color rectangle."/>
          <p:cNvSpPr/>
          <p:nvPr/>
        </p:nvSpPr>
        <p:spPr>
          <a:xfrm>
            <a:off x="3802486" y="1144765"/>
            <a:ext cx="5002716" cy="152400"/>
          </a:xfrm>
          <a:prstGeom prst="rect">
            <a:avLst/>
          </a:prstGeom>
          <a:solidFill>
            <a:srgbClr val="FF7A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46"/>
          <p:cNvSpPr txBox="1"/>
          <p:nvPr/>
        </p:nvSpPr>
        <p:spPr>
          <a:xfrm>
            <a:off x="926353" y="2459662"/>
            <a:ext cx="72614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s-ES" sz="2600" dirty="0">
                <a:latin typeface="Arial" charset="0"/>
                <a:ea typeface="Arial" charset="0"/>
                <a:cs typeface="Arial" charset="0"/>
              </a:rPr>
              <a:t>En línea, con grupos enteros</a:t>
            </a:r>
          </a:p>
          <a:p>
            <a:pPr marL="457200" indent="-457200">
              <a:buFont typeface="Arial"/>
              <a:buChar char="•"/>
            </a:pPr>
            <a:r>
              <a:rPr lang="es-ES" sz="2600" dirty="0">
                <a:latin typeface="Arial" charset="0"/>
                <a:ea typeface="Arial" charset="0"/>
                <a:cs typeface="Arial" charset="0"/>
              </a:rPr>
              <a:t>Colaboración con una dependencia de atención estudiantil (DGOAE) en la Encuesta de dinámicas de las relaciones de pareja (2017)</a:t>
            </a:r>
          </a:p>
          <a:p>
            <a:pPr marL="457200" indent="-457200">
              <a:buFont typeface="Arial"/>
              <a:buChar char="•"/>
            </a:pPr>
            <a:r>
              <a:rPr lang="es-ES" sz="2600" dirty="0">
                <a:latin typeface="Arial" charset="0"/>
                <a:ea typeface="Arial" charset="0"/>
                <a:cs typeface="Arial" charset="0"/>
              </a:rPr>
              <a:t>Batería de 13 preguntas cerradas y 1 abierta</a:t>
            </a:r>
          </a:p>
          <a:p>
            <a:pPr marL="457200" indent="-457200">
              <a:buFont typeface="Arial"/>
              <a:buChar char="•"/>
            </a:pPr>
            <a:r>
              <a:rPr lang="es-ES" sz="2600" dirty="0">
                <a:latin typeface="Arial" charset="0"/>
                <a:ea typeface="Arial" charset="0"/>
                <a:cs typeface="Arial" charset="0"/>
              </a:rPr>
              <a:t>Aplicación en 14 planteles de CCH y ENP (17,339 cuestionarios)</a:t>
            </a:r>
          </a:p>
          <a:p>
            <a:endParaRPr lang="es-ES" sz="2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424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es-ES_tradnl" sz="3100" b="1" dirty="0"/>
              <a:t>Piropos o comentarios acerca de tu apariencia que te desagradan o avergüenzan</a:t>
            </a:r>
            <a:endParaRPr lang="es-ES_tradnl" dirty="0"/>
          </a:p>
        </p:txBody>
      </p:sp>
      <p:graphicFrame>
        <p:nvGraphicFramePr>
          <p:cNvPr id="9" name="Marcador de conteni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5611068"/>
              </p:ext>
            </p:extLst>
          </p:nvPr>
        </p:nvGraphicFramePr>
        <p:xfrm>
          <a:off x="695458" y="1983346"/>
          <a:ext cx="7991341" cy="4151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27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47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72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94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99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4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Nunca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endParaRPr lang="es-ES_tradnl" sz="28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Una </a:t>
                      </a:r>
                      <a:r>
                        <a:rPr lang="en-US" sz="1800" dirty="0" err="1">
                          <a:effectLst/>
                        </a:rPr>
                        <a:t>vez</a:t>
                      </a:r>
                      <a:endParaRPr lang="es-ES_tradnl" sz="28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Algunas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veces</a:t>
                      </a:r>
                      <a:endParaRPr lang="es-ES_tradnl" sz="28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Muchas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veces</a:t>
                      </a:r>
                      <a:endParaRPr lang="es-ES_tradnl" sz="28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0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Compañero</a:t>
                      </a:r>
                      <a:r>
                        <a:rPr lang="en-US" sz="1800" dirty="0">
                          <a:effectLst/>
                        </a:rPr>
                        <a:t>/s</a:t>
                      </a:r>
                      <a:endParaRPr lang="es-ES_tradnl" sz="20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 </a:t>
                      </a:r>
                      <a:endParaRPr lang="es-ES_tradnl" sz="20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 </a:t>
                      </a:r>
                      <a:endParaRPr lang="es-ES_tradnl" sz="20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50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Compañera/s</a:t>
                      </a:r>
                      <a:endParaRPr lang="es-ES_tradnl" sz="20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 </a:t>
                      </a:r>
                      <a:endParaRPr lang="es-ES_tradnl" sz="20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50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Profesor/es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 </a:t>
                      </a:r>
                      <a:endParaRPr lang="es-ES_tradnl" sz="20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50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Profesora/s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 </a:t>
                      </a:r>
                      <a:endParaRPr lang="es-ES_tradnl" sz="20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50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Trabajador/es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 </a:t>
                      </a:r>
                      <a:endParaRPr lang="es-ES_tradnl" sz="20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50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Trabajadora/s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 </a:t>
                      </a:r>
                      <a:endParaRPr lang="es-ES_tradnl" sz="20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50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Otra/s persona/s</a:t>
                      </a:r>
                      <a:endParaRPr lang="es-ES_tradnl" sz="20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Especificar: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 </a:t>
                      </a:r>
                      <a:endParaRPr lang="es-ES_tradnl" sz="200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 </a:t>
                      </a:r>
                      <a:endParaRPr lang="es-ES_tradnl" sz="2000" dirty="0">
                        <a:effectLst/>
                        <a:latin typeface="Times New Roman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7018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846700" y="2775082"/>
            <a:ext cx="7474321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es-ES_tradnl" sz="4800" cap="small" dirty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Características de la muestra</a:t>
            </a:r>
            <a:endParaRPr lang="es-ES_tradnl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127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4758</TotalTime>
  <Words>2086</Words>
  <Application>Microsoft Office PowerPoint</Application>
  <PresentationFormat>Presentación en pantalla (4:3)</PresentationFormat>
  <Paragraphs>1346</Paragraphs>
  <Slides>34</Slides>
  <Notes>15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1" baseType="lpstr">
      <vt:lpstr>Arial</vt:lpstr>
      <vt:lpstr>Arial Narrow</vt:lpstr>
      <vt:lpstr>Avenir Book</vt:lpstr>
      <vt:lpstr>Calibri</vt:lpstr>
      <vt:lpstr>Century Gothic</vt:lpstr>
      <vt:lpstr>Times New Roman</vt:lpstr>
      <vt:lpstr>Tema de Office</vt:lpstr>
      <vt:lpstr>Presentación de PowerPoint</vt:lpstr>
      <vt:lpstr>Universidad Nacional Autónoma de México Población Escolar Total 2017-2018</vt:lpstr>
      <vt:lpstr>Presentación de PowerPoint</vt:lpstr>
      <vt:lpstr>Hostigamiento</vt:lpstr>
      <vt:lpstr>Hostigamiento</vt:lpstr>
      <vt:lpstr>Presentación de PowerPoint</vt:lpstr>
      <vt:lpstr>Sample 7</vt:lpstr>
      <vt:lpstr>Piropos o comentarios acerca de tu apariencia que te desagradan o avergüenzan</vt:lpstr>
      <vt:lpstr>Presentación de PowerPoint</vt:lpstr>
      <vt:lpstr>Presentación de PowerPoint</vt:lpstr>
      <vt:lpstr>Presentación de PowerPoint</vt:lpstr>
      <vt:lpstr>Presentación de PowerPoint</vt:lpstr>
      <vt:lpstr>Sample 7</vt:lpstr>
      <vt:lpstr>Prevalencia por sexo</vt:lpstr>
      <vt:lpstr>Sample 7</vt:lpstr>
      <vt:lpstr>Sample 7</vt:lpstr>
      <vt:lpstr>Sample 7</vt:lpstr>
      <vt:lpstr>Presentación de PowerPoint</vt:lpstr>
      <vt:lpstr>Sample 7</vt:lpstr>
      <vt:lpstr>Sample 7</vt:lpstr>
      <vt:lpstr>Presentación de PowerPoint</vt:lpstr>
      <vt:lpstr>Sample 7</vt:lpstr>
      <vt:lpstr>Sample 7</vt:lpstr>
      <vt:lpstr>Sample 7</vt:lpstr>
      <vt:lpstr>Sample 7</vt:lpstr>
      <vt:lpstr>Presentación de PowerPoint</vt:lpstr>
      <vt:lpstr>Presentación de PowerPoint</vt:lpstr>
      <vt:lpstr>Sample 7</vt:lpstr>
      <vt:lpstr>Sample 7</vt:lpstr>
      <vt:lpstr>Sample 7</vt:lpstr>
      <vt:lpstr>Sample 7</vt:lpstr>
      <vt:lpstr>Presentación de PowerPoint</vt:lpstr>
      <vt:lpstr>Evaluación sobre la igualdad de género en la UNAM</vt:lpstr>
      <vt:lpstr>Evaluación sobre la igualdad de género en la UNAM</vt:lpstr>
    </vt:vector>
  </TitlesOfParts>
  <Company>PUEG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Acoso sexual en la población estudiantil de la UNAM</dc:title>
  <dc:creator>computo</dc:creator>
  <cp:lastModifiedBy>Carmen Edith Ulate Rodriguez</cp:lastModifiedBy>
  <cp:revision>174</cp:revision>
  <dcterms:created xsi:type="dcterms:W3CDTF">2018-02-09T20:23:14Z</dcterms:created>
  <dcterms:modified xsi:type="dcterms:W3CDTF">2020-11-20T20:40:01Z</dcterms:modified>
</cp:coreProperties>
</file>