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54"/>
  </p:notesMasterIdLst>
  <p:sldIdLst>
    <p:sldId id="409" r:id="rId3"/>
    <p:sldId id="286" r:id="rId4"/>
    <p:sldId id="441" r:id="rId5"/>
    <p:sldId id="451" r:id="rId6"/>
    <p:sldId id="446" r:id="rId7"/>
    <p:sldId id="442" r:id="rId8"/>
    <p:sldId id="444" r:id="rId9"/>
    <p:sldId id="462" r:id="rId10"/>
    <p:sldId id="447" r:id="rId11"/>
    <p:sldId id="463" r:id="rId12"/>
    <p:sldId id="464" r:id="rId13"/>
    <p:sldId id="445" r:id="rId14"/>
    <p:sldId id="448" r:id="rId15"/>
    <p:sldId id="449" r:id="rId16"/>
    <p:sldId id="263" r:id="rId17"/>
    <p:sldId id="259" r:id="rId18"/>
    <p:sldId id="262" r:id="rId19"/>
    <p:sldId id="266" r:id="rId20"/>
    <p:sldId id="261" r:id="rId21"/>
    <p:sldId id="267" r:id="rId22"/>
    <p:sldId id="268" r:id="rId23"/>
    <p:sldId id="269" r:id="rId24"/>
    <p:sldId id="265" r:id="rId25"/>
    <p:sldId id="264" r:id="rId26"/>
    <p:sldId id="452" r:id="rId27"/>
    <p:sldId id="453" r:id="rId28"/>
    <p:sldId id="454" r:id="rId29"/>
    <p:sldId id="455" r:id="rId30"/>
    <p:sldId id="456" r:id="rId31"/>
    <p:sldId id="270" r:id="rId32"/>
    <p:sldId id="457" r:id="rId33"/>
    <p:sldId id="458" r:id="rId34"/>
    <p:sldId id="459" r:id="rId35"/>
    <p:sldId id="460" r:id="rId36"/>
    <p:sldId id="260" r:id="rId37"/>
    <p:sldId id="461" r:id="rId38"/>
    <p:sldId id="465" r:id="rId39"/>
    <p:sldId id="466" r:id="rId40"/>
    <p:sldId id="468" r:id="rId41"/>
    <p:sldId id="467" r:id="rId42"/>
    <p:sldId id="469" r:id="rId43"/>
    <p:sldId id="470" r:id="rId44"/>
    <p:sldId id="471" r:id="rId45"/>
    <p:sldId id="472" r:id="rId46"/>
    <p:sldId id="473" r:id="rId47"/>
    <p:sldId id="474" r:id="rId48"/>
    <p:sldId id="475" r:id="rId49"/>
    <p:sldId id="476" r:id="rId50"/>
    <p:sldId id="477" r:id="rId51"/>
    <p:sldId id="478" r:id="rId52"/>
    <p:sldId id="479" r:id="rId53"/>
  </p:sldIdLst>
  <p:sldSz cx="12192000" cy="6858000"/>
  <p:notesSz cx="6858000" cy="9144000"/>
  <p:defaultText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0" d="100"/>
          <a:sy n="60" d="100"/>
        </p:scale>
        <p:origin x="840" y="44"/>
      </p:cViewPr>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tableStyles" Target="tableStyles.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heme" Target="theme/theme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R"/>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7073253-0A38-4A2E-B30B-09F9C92EF9BC}" type="datetimeFigureOut">
              <a:rPr lang="es-CR" smtClean="0"/>
              <a:t>20/2/2025</a:t>
            </a:fld>
            <a:endParaRPr lang="es-CR"/>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R"/>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R"/>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6CDA18D-8E57-4E86-89C6-1022B083F2A7}" type="slidenum">
              <a:rPr lang="es-CR" smtClean="0"/>
              <a:t>‹Nº›</a:t>
            </a:fld>
            <a:endParaRPr lang="es-CR"/>
          </a:p>
        </p:txBody>
      </p:sp>
    </p:spTree>
    <p:extLst>
      <p:ext uri="{BB962C8B-B14F-4D97-AF65-F5344CB8AC3E}">
        <p14:creationId xmlns:p14="http://schemas.microsoft.com/office/powerpoint/2010/main" val="1768667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R" dirty="0"/>
          </a:p>
        </p:txBody>
      </p:sp>
      <p:sp>
        <p:nvSpPr>
          <p:cNvPr id="4" name="Marcador de número de diapositiva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5376411-E129-4FB5-8A60-0CC1F7D7BAF8}" type="slidenum">
              <a:rPr kumimoji="0" lang="es-CR"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s-CR"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8347081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98D343A-B02A-5E4F-9860-AF90AF57214E}"/>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R"/>
          </a:p>
        </p:txBody>
      </p:sp>
      <p:sp>
        <p:nvSpPr>
          <p:cNvPr id="3" name="Subtítulo 2">
            <a:extLst>
              <a:ext uri="{FF2B5EF4-FFF2-40B4-BE49-F238E27FC236}">
                <a16:creationId xmlns:a16="http://schemas.microsoft.com/office/drawing/2014/main" id="{4F6E7971-5C04-CEA2-6F94-B9F5FB80D04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R"/>
          </a:p>
        </p:txBody>
      </p:sp>
      <p:sp>
        <p:nvSpPr>
          <p:cNvPr id="4" name="Marcador de fecha 3">
            <a:extLst>
              <a:ext uri="{FF2B5EF4-FFF2-40B4-BE49-F238E27FC236}">
                <a16:creationId xmlns:a16="http://schemas.microsoft.com/office/drawing/2014/main" id="{079EBFE3-0842-9803-1CBF-E1868B8A6AAC}"/>
              </a:ext>
            </a:extLst>
          </p:cNvPr>
          <p:cNvSpPr>
            <a:spLocks noGrp="1"/>
          </p:cNvSpPr>
          <p:nvPr>
            <p:ph type="dt" sz="half" idx="10"/>
          </p:nvPr>
        </p:nvSpPr>
        <p:spPr/>
        <p:txBody>
          <a:bodyPr/>
          <a:lstStyle/>
          <a:p>
            <a:fld id="{91827135-0986-4483-A302-6AD93EEC8711}" type="datetimeFigureOut">
              <a:rPr lang="es-CR" smtClean="0"/>
              <a:t>20/2/2025</a:t>
            </a:fld>
            <a:endParaRPr lang="es-CR"/>
          </a:p>
        </p:txBody>
      </p:sp>
      <p:sp>
        <p:nvSpPr>
          <p:cNvPr id="5" name="Marcador de pie de página 4">
            <a:extLst>
              <a:ext uri="{FF2B5EF4-FFF2-40B4-BE49-F238E27FC236}">
                <a16:creationId xmlns:a16="http://schemas.microsoft.com/office/drawing/2014/main" id="{2B5B50F2-35DE-16B2-E003-27DB1CE5EEB9}"/>
              </a:ext>
            </a:extLst>
          </p:cNvPr>
          <p:cNvSpPr>
            <a:spLocks noGrp="1"/>
          </p:cNvSpPr>
          <p:nvPr>
            <p:ph type="ftr" sz="quarter" idx="11"/>
          </p:nvPr>
        </p:nvSpPr>
        <p:spPr/>
        <p:txBody>
          <a:bodyPr/>
          <a:lstStyle/>
          <a:p>
            <a:endParaRPr lang="es-CR"/>
          </a:p>
        </p:txBody>
      </p:sp>
      <p:sp>
        <p:nvSpPr>
          <p:cNvPr id="6" name="Marcador de número de diapositiva 5">
            <a:extLst>
              <a:ext uri="{FF2B5EF4-FFF2-40B4-BE49-F238E27FC236}">
                <a16:creationId xmlns:a16="http://schemas.microsoft.com/office/drawing/2014/main" id="{F810009B-4F6A-2088-DBDD-6C3F63FE6B1B}"/>
              </a:ext>
            </a:extLst>
          </p:cNvPr>
          <p:cNvSpPr>
            <a:spLocks noGrp="1"/>
          </p:cNvSpPr>
          <p:nvPr>
            <p:ph type="sldNum" sz="quarter" idx="12"/>
          </p:nvPr>
        </p:nvSpPr>
        <p:spPr/>
        <p:txBody>
          <a:bodyPr/>
          <a:lstStyle/>
          <a:p>
            <a:fld id="{98A6894D-5593-4985-9684-539C81011417}" type="slidenum">
              <a:rPr lang="es-CR" smtClean="0"/>
              <a:t>‹Nº›</a:t>
            </a:fld>
            <a:endParaRPr lang="es-CR"/>
          </a:p>
        </p:txBody>
      </p:sp>
    </p:spTree>
    <p:extLst>
      <p:ext uri="{BB962C8B-B14F-4D97-AF65-F5344CB8AC3E}">
        <p14:creationId xmlns:p14="http://schemas.microsoft.com/office/powerpoint/2010/main" val="14412715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F7B2454-F2A8-2F28-3352-5B1F56BA0850}"/>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texto vertical 2">
            <a:extLst>
              <a:ext uri="{FF2B5EF4-FFF2-40B4-BE49-F238E27FC236}">
                <a16:creationId xmlns:a16="http://schemas.microsoft.com/office/drawing/2014/main" id="{E12E9556-A03D-776A-DA11-A90EE3B668AD}"/>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C1D9C39D-7E10-6B43-F1BC-2BB68B341659}"/>
              </a:ext>
            </a:extLst>
          </p:cNvPr>
          <p:cNvSpPr>
            <a:spLocks noGrp="1"/>
          </p:cNvSpPr>
          <p:nvPr>
            <p:ph type="dt" sz="half" idx="10"/>
          </p:nvPr>
        </p:nvSpPr>
        <p:spPr/>
        <p:txBody>
          <a:bodyPr/>
          <a:lstStyle/>
          <a:p>
            <a:fld id="{91827135-0986-4483-A302-6AD93EEC8711}" type="datetimeFigureOut">
              <a:rPr lang="es-CR" smtClean="0"/>
              <a:t>20/2/2025</a:t>
            </a:fld>
            <a:endParaRPr lang="es-CR"/>
          </a:p>
        </p:txBody>
      </p:sp>
      <p:sp>
        <p:nvSpPr>
          <p:cNvPr id="5" name="Marcador de pie de página 4">
            <a:extLst>
              <a:ext uri="{FF2B5EF4-FFF2-40B4-BE49-F238E27FC236}">
                <a16:creationId xmlns:a16="http://schemas.microsoft.com/office/drawing/2014/main" id="{56C5FCB4-F2AF-8A37-98E8-514FFF134C13}"/>
              </a:ext>
            </a:extLst>
          </p:cNvPr>
          <p:cNvSpPr>
            <a:spLocks noGrp="1"/>
          </p:cNvSpPr>
          <p:nvPr>
            <p:ph type="ftr" sz="quarter" idx="11"/>
          </p:nvPr>
        </p:nvSpPr>
        <p:spPr/>
        <p:txBody>
          <a:bodyPr/>
          <a:lstStyle/>
          <a:p>
            <a:endParaRPr lang="es-CR"/>
          </a:p>
        </p:txBody>
      </p:sp>
      <p:sp>
        <p:nvSpPr>
          <p:cNvPr id="6" name="Marcador de número de diapositiva 5">
            <a:extLst>
              <a:ext uri="{FF2B5EF4-FFF2-40B4-BE49-F238E27FC236}">
                <a16:creationId xmlns:a16="http://schemas.microsoft.com/office/drawing/2014/main" id="{1D06FC4A-E118-AC08-E9C3-9B3B2C013BB5}"/>
              </a:ext>
            </a:extLst>
          </p:cNvPr>
          <p:cNvSpPr>
            <a:spLocks noGrp="1"/>
          </p:cNvSpPr>
          <p:nvPr>
            <p:ph type="sldNum" sz="quarter" idx="12"/>
          </p:nvPr>
        </p:nvSpPr>
        <p:spPr/>
        <p:txBody>
          <a:bodyPr/>
          <a:lstStyle/>
          <a:p>
            <a:fld id="{98A6894D-5593-4985-9684-539C81011417}" type="slidenum">
              <a:rPr lang="es-CR" smtClean="0"/>
              <a:t>‹Nº›</a:t>
            </a:fld>
            <a:endParaRPr lang="es-CR"/>
          </a:p>
        </p:txBody>
      </p:sp>
    </p:spTree>
    <p:extLst>
      <p:ext uri="{BB962C8B-B14F-4D97-AF65-F5344CB8AC3E}">
        <p14:creationId xmlns:p14="http://schemas.microsoft.com/office/powerpoint/2010/main" val="28406078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0321EDF0-2CDF-3AD6-B7E2-2ED75444FA35}"/>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R"/>
          </a:p>
        </p:txBody>
      </p:sp>
      <p:sp>
        <p:nvSpPr>
          <p:cNvPr id="3" name="Marcador de texto vertical 2">
            <a:extLst>
              <a:ext uri="{FF2B5EF4-FFF2-40B4-BE49-F238E27FC236}">
                <a16:creationId xmlns:a16="http://schemas.microsoft.com/office/drawing/2014/main" id="{A568CA96-7367-9D1B-C281-CB58FD1F9194}"/>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0FE82D8E-F180-DD36-E8DD-FC31B6C022DF}"/>
              </a:ext>
            </a:extLst>
          </p:cNvPr>
          <p:cNvSpPr>
            <a:spLocks noGrp="1"/>
          </p:cNvSpPr>
          <p:nvPr>
            <p:ph type="dt" sz="half" idx="10"/>
          </p:nvPr>
        </p:nvSpPr>
        <p:spPr/>
        <p:txBody>
          <a:bodyPr/>
          <a:lstStyle/>
          <a:p>
            <a:fld id="{91827135-0986-4483-A302-6AD93EEC8711}" type="datetimeFigureOut">
              <a:rPr lang="es-CR" smtClean="0"/>
              <a:t>20/2/2025</a:t>
            </a:fld>
            <a:endParaRPr lang="es-CR"/>
          </a:p>
        </p:txBody>
      </p:sp>
      <p:sp>
        <p:nvSpPr>
          <p:cNvPr id="5" name="Marcador de pie de página 4">
            <a:extLst>
              <a:ext uri="{FF2B5EF4-FFF2-40B4-BE49-F238E27FC236}">
                <a16:creationId xmlns:a16="http://schemas.microsoft.com/office/drawing/2014/main" id="{7EE2EB4C-F98C-DB92-103C-7FB83C3CD86E}"/>
              </a:ext>
            </a:extLst>
          </p:cNvPr>
          <p:cNvSpPr>
            <a:spLocks noGrp="1"/>
          </p:cNvSpPr>
          <p:nvPr>
            <p:ph type="ftr" sz="quarter" idx="11"/>
          </p:nvPr>
        </p:nvSpPr>
        <p:spPr/>
        <p:txBody>
          <a:bodyPr/>
          <a:lstStyle/>
          <a:p>
            <a:endParaRPr lang="es-CR"/>
          </a:p>
        </p:txBody>
      </p:sp>
      <p:sp>
        <p:nvSpPr>
          <p:cNvPr id="6" name="Marcador de número de diapositiva 5">
            <a:extLst>
              <a:ext uri="{FF2B5EF4-FFF2-40B4-BE49-F238E27FC236}">
                <a16:creationId xmlns:a16="http://schemas.microsoft.com/office/drawing/2014/main" id="{7ADF020E-4E57-B767-1F9D-7F836D39F8FD}"/>
              </a:ext>
            </a:extLst>
          </p:cNvPr>
          <p:cNvSpPr>
            <a:spLocks noGrp="1"/>
          </p:cNvSpPr>
          <p:nvPr>
            <p:ph type="sldNum" sz="quarter" idx="12"/>
          </p:nvPr>
        </p:nvSpPr>
        <p:spPr/>
        <p:txBody>
          <a:bodyPr/>
          <a:lstStyle/>
          <a:p>
            <a:fld id="{98A6894D-5593-4985-9684-539C81011417}" type="slidenum">
              <a:rPr lang="es-CR" smtClean="0"/>
              <a:t>‹Nº›</a:t>
            </a:fld>
            <a:endParaRPr lang="es-CR"/>
          </a:p>
        </p:txBody>
      </p:sp>
    </p:spTree>
    <p:extLst>
      <p:ext uri="{BB962C8B-B14F-4D97-AF65-F5344CB8AC3E}">
        <p14:creationId xmlns:p14="http://schemas.microsoft.com/office/powerpoint/2010/main" val="7208580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apositiva de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3964D6C-24DA-565D-14BC-038E1DFCF3A9}"/>
              </a:ext>
            </a:extLst>
          </p:cNvPr>
          <p:cNvSpPr>
            <a:spLocks noGrp="1"/>
          </p:cNvSpPr>
          <p:nvPr>
            <p:ph type="ctrTitle"/>
          </p:nvPr>
        </p:nvSpPr>
        <p:spPr>
          <a:xfrm>
            <a:off x="4038598" y="2640803"/>
            <a:ext cx="7630297" cy="1689765"/>
          </a:xfrm>
        </p:spPr>
        <p:txBody>
          <a:bodyPr anchor="t">
            <a:normAutofit/>
          </a:bodyPr>
          <a:lstStyle>
            <a:lvl1pPr algn="ctr">
              <a:defRPr sz="3600">
                <a:latin typeface="Arial" panose="020B0604020202020204" pitchFamily="34" charset="0"/>
                <a:ea typeface="Open Sans" panose="020B0606030504020204" pitchFamily="34" charset="0"/>
                <a:cs typeface="Arial" panose="020B0604020202020204" pitchFamily="34" charset="0"/>
              </a:defRPr>
            </a:lvl1pPr>
          </a:lstStyle>
          <a:p>
            <a:r>
              <a:rPr lang="es-MX" dirty="0"/>
              <a:t>Haz clic para modificar el estilo de título del patrón</a:t>
            </a:r>
            <a:endParaRPr lang="es-CR" dirty="0"/>
          </a:p>
        </p:txBody>
      </p:sp>
      <p:sp>
        <p:nvSpPr>
          <p:cNvPr id="3" name="Subtítulo 2">
            <a:extLst>
              <a:ext uri="{FF2B5EF4-FFF2-40B4-BE49-F238E27FC236}">
                <a16:creationId xmlns:a16="http://schemas.microsoft.com/office/drawing/2014/main" id="{F66E4AE2-F868-CF89-663B-1446259E6B0D}"/>
              </a:ext>
            </a:extLst>
          </p:cNvPr>
          <p:cNvSpPr>
            <a:spLocks noGrp="1"/>
          </p:cNvSpPr>
          <p:nvPr>
            <p:ph type="subTitle" idx="1"/>
          </p:nvPr>
        </p:nvSpPr>
        <p:spPr>
          <a:xfrm>
            <a:off x="4038598" y="4512807"/>
            <a:ext cx="7630297" cy="1281993"/>
          </a:xfrm>
        </p:spPr>
        <p:txBody>
          <a:bodyPr>
            <a:normAutofit/>
          </a:bodyPr>
          <a:lstStyle>
            <a:lvl1pPr marL="0" indent="0" algn="ct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MX" dirty="0"/>
              <a:t>Haz clic para editar el estilo de subtítulo del patrón</a:t>
            </a:r>
            <a:endParaRPr lang="es-CR" dirty="0"/>
          </a:p>
        </p:txBody>
      </p:sp>
      <p:sp>
        <p:nvSpPr>
          <p:cNvPr id="8" name="Marcador de posición de imagen 7">
            <a:extLst>
              <a:ext uri="{FF2B5EF4-FFF2-40B4-BE49-F238E27FC236}">
                <a16:creationId xmlns:a16="http://schemas.microsoft.com/office/drawing/2014/main" id="{A139AD62-C130-EEC6-7ACB-DCE6CBA19CAF}"/>
              </a:ext>
            </a:extLst>
          </p:cNvPr>
          <p:cNvSpPr>
            <a:spLocks noGrp="1"/>
          </p:cNvSpPr>
          <p:nvPr>
            <p:ph type="pic" sz="quarter" idx="10" hasCustomPrompt="1"/>
          </p:nvPr>
        </p:nvSpPr>
        <p:spPr>
          <a:xfrm>
            <a:off x="7691120" y="325121"/>
            <a:ext cx="2472072" cy="1198880"/>
          </a:xfrm>
          <a:solidFill>
            <a:schemeClr val="bg1"/>
          </a:solidFill>
        </p:spPr>
        <p:txBody>
          <a:bodyPr anchor="ctr">
            <a:normAutofit/>
          </a:bodyPr>
          <a:lstStyle>
            <a:lvl1pPr marL="0" indent="0" algn="ctr">
              <a:buNone/>
              <a:defRPr sz="1000"/>
            </a:lvl1pPr>
          </a:lstStyle>
          <a:p>
            <a:r>
              <a:rPr lang="es-CR" dirty="0"/>
              <a:t>Insertar aquí el logotipo de la declaratoria del año </a:t>
            </a:r>
          </a:p>
        </p:txBody>
      </p:sp>
      <p:sp>
        <p:nvSpPr>
          <p:cNvPr id="9" name="Marcador de posición de imagen 7">
            <a:extLst>
              <a:ext uri="{FF2B5EF4-FFF2-40B4-BE49-F238E27FC236}">
                <a16:creationId xmlns:a16="http://schemas.microsoft.com/office/drawing/2014/main" id="{B5A4BCAE-A554-D4FF-647C-01A349AEEC70}"/>
              </a:ext>
            </a:extLst>
          </p:cNvPr>
          <p:cNvSpPr>
            <a:spLocks noGrp="1"/>
          </p:cNvSpPr>
          <p:nvPr>
            <p:ph type="pic" sz="quarter" idx="11" hasCustomPrompt="1"/>
          </p:nvPr>
        </p:nvSpPr>
        <p:spPr>
          <a:xfrm>
            <a:off x="5252720" y="325121"/>
            <a:ext cx="2309446" cy="1198879"/>
          </a:xfrm>
          <a:solidFill>
            <a:schemeClr val="bg1"/>
          </a:solidFill>
        </p:spPr>
        <p:txBody>
          <a:bodyPr anchor="ctr">
            <a:normAutofit/>
          </a:bodyPr>
          <a:lstStyle>
            <a:lvl1pPr marL="0" indent="0" algn="ctr">
              <a:buNone/>
              <a:defRPr sz="1000"/>
            </a:lvl1pPr>
          </a:lstStyle>
          <a:p>
            <a:r>
              <a:rPr lang="es-CR" dirty="0"/>
              <a:t>Insertar aquí el logotipo de la instancia universitaria</a:t>
            </a:r>
          </a:p>
        </p:txBody>
      </p:sp>
    </p:spTree>
    <p:extLst>
      <p:ext uri="{BB962C8B-B14F-4D97-AF65-F5344CB8AC3E}">
        <p14:creationId xmlns:p14="http://schemas.microsoft.com/office/powerpoint/2010/main" val="10621283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7110AC6-C387-6A61-3F34-5118F8619400}"/>
              </a:ext>
            </a:extLst>
          </p:cNvPr>
          <p:cNvSpPr>
            <a:spLocks noGrp="1"/>
          </p:cNvSpPr>
          <p:nvPr>
            <p:ph type="title"/>
          </p:nvPr>
        </p:nvSpPr>
        <p:spPr/>
        <p:txBody>
          <a:bodyPr/>
          <a:lstStyle>
            <a:lvl1pPr>
              <a:defRPr sz="3600">
                <a:latin typeface="Arial" panose="020B0604020202020204" pitchFamily="34" charset="0"/>
                <a:cs typeface="Arial" panose="020B0604020202020204" pitchFamily="34" charset="0"/>
              </a:defRPr>
            </a:lvl1pPr>
          </a:lstStyle>
          <a:p>
            <a:r>
              <a:rPr lang="es-MX"/>
              <a:t>Haz clic para modificar el estilo de título del patrón</a:t>
            </a:r>
            <a:endParaRPr lang="es-CR"/>
          </a:p>
        </p:txBody>
      </p:sp>
      <p:sp>
        <p:nvSpPr>
          <p:cNvPr id="3" name="Marcador de contenido 2">
            <a:extLst>
              <a:ext uri="{FF2B5EF4-FFF2-40B4-BE49-F238E27FC236}">
                <a16:creationId xmlns:a16="http://schemas.microsoft.com/office/drawing/2014/main" id="{4F18B5DF-468C-4E74-D1A6-7374797B8941}"/>
              </a:ext>
            </a:extLst>
          </p:cNvPr>
          <p:cNvSpPr>
            <a:spLocks noGrp="1"/>
          </p:cNvSpPr>
          <p:nvPr>
            <p:ph idx="1"/>
          </p:nvPr>
        </p:nvSpPr>
        <p:spPr/>
        <p:txBody>
          <a:bodyPr>
            <a:normAutofit/>
          </a:bodyPr>
          <a:lstStyle>
            <a:lvl1pPr>
              <a:defRPr sz="2000">
                <a:latin typeface="Arial" panose="020B0604020202020204" pitchFamily="34" charset="0"/>
                <a:cs typeface="Arial" panose="020B0604020202020204" pitchFamily="34" charset="0"/>
              </a:defRPr>
            </a:lvl1pPr>
            <a:lvl2pPr>
              <a:defRPr sz="1800">
                <a:latin typeface="Arial" panose="020B0604020202020204" pitchFamily="34" charset="0"/>
                <a:cs typeface="Arial" panose="020B0604020202020204" pitchFamily="34" charset="0"/>
              </a:defRPr>
            </a:lvl2pPr>
            <a:lvl3pPr>
              <a:defRPr sz="16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Tree>
    <p:extLst>
      <p:ext uri="{BB962C8B-B14F-4D97-AF65-F5344CB8AC3E}">
        <p14:creationId xmlns:p14="http://schemas.microsoft.com/office/powerpoint/2010/main" val="3080487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Encabezado de sección">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471EBB38-12D7-2A07-F29B-88CF30A80C97}"/>
              </a:ext>
            </a:extLst>
          </p:cNvPr>
          <p:cNvSpPr/>
          <p:nvPr userDrawn="1"/>
        </p:nvSpPr>
        <p:spPr>
          <a:xfrm>
            <a:off x="0" y="0"/>
            <a:ext cx="5169877" cy="6858000"/>
          </a:xfrm>
          <a:prstGeom prst="rect">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R">
              <a:noFill/>
            </a:endParaRPr>
          </a:p>
        </p:txBody>
      </p:sp>
      <p:sp>
        <p:nvSpPr>
          <p:cNvPr id="2" name="Título 1">
            <a:extLst>
              <a:ext uri="{FF2B5EF4-FFF2-40B4-BE49-F238E27FC236}">
                <a16:creationId xmlns:a16="http://schemas.microsoft.com/office/drawing/2014/main" id="{E1596621-6B53-16F8-7BA5-D040D83360DF}"/>
              </a:ext>
            </a:extLst>
          </p:cNvPr>
          <p:cNvSpPr>
            <a:spLocks noGrp="1"/>
          </p:cNvSpPr>
          <p:nvPr>
            <p:ph type="title"/>
          </p:nvPr>
        </p:nvSpPr>
        <p:spPr>
          <a:xfrm>
            <a:off x="667727" y="1381492"/>
            <a:ext cx="3728427" cy="2852737"/>
          </a:xfrm>
        </p:spPr>
        <p:txBody>
          <a:bodyPr anchor="b">
            <a:noAutofit/>
          </a:bodyPr>
          <a:lstStyle>
            <a:lvl1pPr>
              <a:defRPr sz="4800">
                <a:solidFill>
                  <a:schemeClr val="bg1"/>
                </a:solidFill>
              </a:defRPr>
            </a:lvl1pPr>
          </a:lstStyle>
          <a:p>
            <a:r>
              <a:rPr lang="es-MX"/>
              <a:t>Haz clic para modificar el estilo de título del patrón</a:t>
            </a:r>
            <a:endParaRPr lang="es-CR"/>
          </a:p>
        </p:txBody>
      </p:sp>
      <p:sp>
        <p:nvSpPr>
          <p:cNvPr id="3" name="Marcador de texto 2">
            <a:extLst>
              <a:ext uri="{FF2B5EF4-FFF2-40B4-BE49-F238E27FC236}">
                <a16:creationId xmlns:a16="http://schemas.microsoft.com/office/drawing/2014/main" id="{EECBA4DF-36DE-BB03-947D-388BD770997C}"/>
              </a:ext>
            </a:extLst>
          </p:cNvPr>
          <p:cNvSpPr>
            <a:spLocks noGrp="1"/>
          </p:cNvSpPr>
          <p:nvPr>
            <p:ph type="body" idx="1"/>
          </p:nvPr>
        </p:nvSpPr>
        <p:spPr>
          <a:xfrm>
            <a:off x="667727" y="4401894"/>
            <a:ext cx="3728427" cy="1500187"/>
          </a:xfrm>
        </p:spPr>
        <p:txBody>
          <a:bodyPr>
            <a:normAutofit/>
          </a:bodyPr>
          <a:lstStyle>
            <a:lvl1pPr marL="0" indent="0">
              <a:buNone/>
              <a:defRPr sz="2000" i="0">
                <a:solidFill>
                  <a:schemeClr val="bg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MX"/>
              <a:t>Haga clic para modificar los estilos de texto del patrón</a:t>
            </a:r>
          </a:p>
        </p:txBody>
      </p:sp>
      <p:sp>
        <p:nvSpPr>
          <p:cNvPr id="8" name="Marcador de texto 2">
            <a:extLst>
              <a:ext uri="{FF2B5EF4-FFF2-40B4-BE49-F238E27FC236}">
                <a16:creationId xmlns:a16="http://schemas.microsoft.com/office/drawing/2014/main" id="{8DBC814B-221B-BD58-080F-A038F4E82D6C}"/>
              </a:ext>
            </a:extLst>
          </p:cNvPr>
          <p:cNvSpPr>
            <a:spLocks noGrp="1"/>
          </p:cNvSpPr>
          <p:nvPr>
            <p:ph type="body" idx="10"/>
          </p:nvPr>
        </p:nvSpPr>
        <p:spPr>
          <a:xfrm>
            <a:off x="5837604" y="1391384"/>
            <a:ext cx="5815135" cy="1500187"/>
          </a:xfrm>
        </p:spPr>
        <p:txBody>
          <a:bodyPr>
            <a:normAutofit/>
          </a:bodyPr>
          <a:lstStyle>
            <a:lvl1pPr marL="0" indent="0">
              <a:buNone/>
              <a:defRPr sz="2800" i="0">
                <a:solidFill>
                  <a:schemeClr val="tx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MX"/>
              <a:t>Haga clic para modificar los estilos de texto del patrón</a:t>
            </a:r>
          </a:p>
        </p:txBody>
      </p:sp>
      <p:sp>
        <p:nvSpPr>
          <p:cNvPr id="9" name="Triángulo rectángulo 8">
            <a:extLst>
              <a:ext uri="{FF2B5EF4-FFF2-40B4-BE49-F238E27FC236}">
                <a16:creationId xmlns:a16="http://schemas.microsoft.com/office/drawing/2014/main" id="{E3498BE6-AABD-3334-FC91-5D5572535096}"/>
              </a:ext>
            </a:extLst>
          </p:cNvPr>
          <p:cNvSpPr/>
          <p:nvPr userDrawn="1"/>
        </p:nvSpPr>
        <p:spPr>
          <a:xfrm>
            <a:off x="5169877" y="0"/>
            <a:ext cx="422031" cy="6858000"/>
          </a:xfrm>
          <a:prstGeom prst="rtTriangl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10" name="Triángulo rectángulo 9">
            <a:extLst>
              <a:ext uri="{FF2B5EF4-FFF2-40B4-BE49-F238E27FC236}">
                <a16:creationId xmlns:a16="http://schemas.microsoft.com/office/drawing/2014/main" id="{9C098CE9-777F-BEF3-54F9-3F200B264952}"/>
              </a:ext>
            </a:extLst>
          </p:cNvPr>
          <p:cNvSpPr/>
          <p:nvPr userDrawn="1"/>
        </p:nvSpPr>
        <p:spPr>
          <a:xfrm rot="176571">
            <a:off x="4988980" y="6179"/>
            <a:ext cx="422031" cy="7057899"/>
          </a:xfrm>
          <a:prstGeom prst="rtTriangle">
            <a:avLst/>
          </a:prstGeom>
          <a:solidFill>
            <a:schemeClr val="accent2">
              <a:lumMod val="20000"/>
              <a:lumOff val="80000"/>
              <a:alpha val="73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R"/>
          </a:p>
        </p:txBody>
      </p:sp>
      <p:pic>
        <p:nvPicPr>
          <p:cNvPr id="12" name="Imagen 11">
            <a:extLst>
              <a:ext uri="{FF2B5EF4-FFF2-40B4-BE49-F238E27FC236}">
                <a16:creationId xmlns:a16="http://schemas.microsoft.com/office/drawing/2014/main" id="{E0DDC91B-96CA-7F84-4C82-A33B1F7EC0F4}"/>
              </a:ext>
            </a:extLst>
          </p:cNvPr>
          <p:cNvPicPr>
            <a:picLocks noChangeAspect="1"/>
          </p:cNvPicPr>
          <p:nvPr userDrawn="1"/>
        </p:nvPicPr>
        <p:blipFill>
          <a:blip r:embed="rId2"/>
          <a:stretch>
            <a:fillRect/>
          </a:stretch>
        </p:blipFill>
        <p:spPr>
          <a:xfrm>
            <a:off x="11476891" y="6465275"/>
            <a:ext cx="550985" cy="275493"/>
          </a:xfrm>
          <a:prstGeom prst="rect">
            <a:avLst/>
          </a:prstGeom>
        </p:spPr>
      </p:pic>
    </p:spTree>
    <p:extLst>
      <p:ext uri="{BB962C8B-B14F-4D97-AF65-F5344CB8AC3E}">
        <p14:creationId xmlns:p14="http://schemas.microsoft.com/office/powerpoint/2010/main" val="4304020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8E97685-2A71-AA6C-034C-D26A5D001296}"/>
              </a:ext>
            </a:extLst>
          </p:cNvPr>
          <p:cNvSpPr>
            <a:spLocks noGrp="1"/>
          </p:cNvSpPr>
          <p:nvPr>
            <p:ph type="title"/>
          </p:nvPr>
        </p:nvSpPr>
        <p:spPr/>
        <p:txBody>
          <a:bodyPr/>
          <a:lstStyle/>
          <a:p>
            <a:r>
              <a:rPr lang="es-MX"/>
              <a:t>Haz clic para modificar el estilo de título del patrón</a:t>
            </a:r>
            <a:endParaRPr lang="es-CR"/>
          </a:p>
        </p:txBody>
      </p:sp>
      <p:sp>
        <p:nvSpPr>
          <p:cNvPr id="3" name="Marcador de contenido 2">
            <a:extLst>
              <a:ext uri="{FF2B5EF4-FFF2-40B4-BE49-F238E27FC236}">
                <a16:creationId xmlns:a16="http://schemas.microsoft.com/office/drawing/2014/main" id="{98B8486C-3629-8082-8615-6C22A68C08F3}"/>
              </a:ext>
            </a:extLst>
          </p:cNvPr>
          <p:cNvSpPr>
            <a:spLocks noGrp="1"/>
          </p:cNvSpPr>
          <p:nvPr>
            <p:ph sz="half" idx="1"/>
          </p:nvPr>
        </p:nvSpPr>
        <p:spPr>
          <a:xfrm>
            <a:off x="838200" y="1825625"/>
            <a:ext cx="5181600" cy="435133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
        <p:nvSpPr>
          <p:cNvPr id="4" name="Marcador de contenido 3">
            <a:extLst>
              <a:ext uri="{FF2B5EF4-FFF2-40B4-BE49-F238E27FC236}">
                <a16:creationId xmlns:a16="http://schemas.microsoft.com/office/drawing/2014/main" id="{346EF1CB-C244-D3FF-AC11-CBAD6F401729}"/>
              </a:ext>
            </a:extLst>
          </p:cNvPr>
          <p:cNvSpPr>
            <a:spLocks noGrp="1"/>
          </p:cNvSpPr>
          <p:nvPr>
            <p:ph sz="half" idx="2"/>
          </p:nvPr>
        </p:nvSpPr>
        <p:spPr>
          <a:xfrm>
            <a:off x="6172200" y="1825625"/>
            <a:ext cx="5181600" cy="435133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Tree>
    <p:extLst>
      <p:ext uri="{BB962C8B-B14F-4D97-AF65-F5344CB8AC3E}">
        <p14:creationId xmlns:p14="http://schemas.microsoft.com/office/powerpoint/2010/main" val="9635479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En blanc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Rectángulo 12">
            <a:extLst>
              <a:ext uri="{FF2B5EF4-FFF2-40B4-BE49-F238E27FC236}">
                <a16:creationId xmlns:a16="http://schemas.microsoft.com/office/drawing/2014/main" id="{ACE39999-A080-5364-3DB8-BB2B43B27587}"/>
              </a:ext>
            </a:extLst>
          </p:cNvPr>
          <p:cNvSpPr/>
          <p:nvPr userDrawn="1"/>
        </p:nvSpPr>
        <p:spPr>
          <a:xfrm>
            <a:off x="0" y="2133600"/>
            <a:ext cx="12192000" cy="1219199"/>
          </a:xfrm>
          <a:prstGeom prst="rect">
            <a:avLst/>
          </a:prstGeom>
          <a:gradFill>
            <a:gsLst>
              <a:gs pos="100000">
                <a:schemeClr val="accent2">
                  <a:lumMod val="5000"/>
                  <a:lumOff val="95000"/>
                  <a:alpha val="0"/>
                </a:schemeClr>
              </a:gs>
              <a:gs pos="13000">
                <a:srgbClr val="C00000"/>
              </a:gs>
            </a:gsLst>
            <a:lin ang="27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6" name="Título 1">
            <a:extLst>
              <a:ext uri="{FF2B5EF4-FFF2-40B4-BE49-F238E27FC236}">
                <a16:creationId xmlns:a16="http://schemas.microsoft.com/office/drawing/2014/main" id="{0C8B5BDB-2BC6-6A08-EC2C-BEBFD3A7AE3B}"/>
              </a:ext>
            </a:extLst>
          </p:cNvPr>
          <p:cNvSpPr>
            <a:spLocks noGrp="1"/>
          </p:cNvSpPr>
          <p:nvPr>
            <p:ph type="ctrTitle" hasCustomPrompt="1"/>
          </p:nvPr>
        </p:nvSpPr>
        <p:spPr>
          <a:xfrm>
            <a:off x="1125415" y="2224633"/>
            <a:ext cx="3983298" cy="1063689"/>
          </a:xfrm>
        </p:spPr>
        <p:txBody>
          <a:bodyPr anchor="t">
            <a:normAutofit/>
          </a:bodyPr>
          <a:lstStyle>
            <a:lvl1pPr algn="l">
              <a:defRPr sz="7200" b="1">
                <a:solidFill>
                  <a:schemeClr val="bg1"/>
                </a:solidFill>
                <a:latin typeface="Arial" panose="020B0604020202020204" pitchFamily="34" charset="0"/>
                <a:ea typeface="Open Sans Extrabold" panose="020B0606030504020204" pitchFamily="34" charset="0"/>
                <a:cs typeface="Arial" panose="020B0604020202020204" pitchFamily="34" charset="0"/>
              </a:defRPr>
            </a:lvl1pPr>
          </a:lstStyle>
          <a:p>
            <a:r>
              <a:rPr lang="es-MX" dirty="0"/>
              <a:t>Capítulo</a:t>
            </a:r>
            <a:endParaRPr lang="es-CR" dirty="0"/>
          </a:p>
        </p:txBody>
      </p:sp>
      <p:sp>
        <p:nvSpPr>
          <p:cNvPr id="4" name="Marcador de texto 3">
            <a:extLst>
              <a:ext uri="{FF2B5EF4-FFF2-40B4-BE49-F238E27FC236}">
                <a16:creationId xmlns:a16="http://schemas.microsoft.com/office/drawing/2014/main" id="{B3925D41-D5A7-A519-1111-3C71D6578524}"/>
              </a:ext>
            </a:extLst>
          </p:cNvPr>
          <p:cNvSpPr>
            <a:spLocks noGrp="1"/>
          </p:cNvSpPr>
          <p:nvPr>
            <p:ph type="body" sz="quarter" idx="10" hasCustomPrompt="1"/>
          </p:nvPr>
        </p:nvSpPr>
        <p:spPr>
          <a:xfrm>
            <a:off x="5278438" y="2224088"/>
            <a:ext cx="1102484" cy="1063625"/>
          </a:xfrm>
        </p:spPr>
        <p:txBody>
          <a:bodyPr anchor="ctr">
            <a:noAutofit/>
          </a:bodyPr>
          <a:lstStyle>
            <a:lvl1pPr marL="0" indent="0" algn="ctr">
              <a:buNone/>
              <a:defRPr sz="6600">
                <a:solidFill>
                  <a:schemeClr val="bg1"/>
                </a:solidFill>
                <a:latin typeface="Arial" panose="020B0604020202020204" pitchFamily="34" charset="0"/>
                <a:cs typeface="Arial" panose="020B0604020202020204" pitchFamily="34" charset="0"/>
              </a:defRPr>
            </a:lvl1pPr>
          </a:lstStyle>
          <a:p>
            <a:pPr lvl="0"/>
            <a:r>
              <a:rPr lang="es-MX" dirty="0"/>
              <a:t>1</a:t>
            </a:r>
            <a:endParaRPr lang="es-CR" dirty="0"/>
          </a:p>
        </p:txBody>
      </p:sp>
    </p:spTree>
    <p:extLst>
      <p:ext uri="{BB962C8B-B14F-4D97-AF65-F5344CB8AC3E}">
        <p14:creationId xmlns:p14="http://schemas.microsoft.com/office/powerpoint/2010/main" val="11116338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ido con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B6310B1-53CA-5C10-D76D-4CE7EA2B3A1F}"/>
              </a:ext>
            </a:extLst>
          </p:cNvPr>
          <p:cNvSpPr>
            <a:spLocks noGrp="1"/>
          </p:cNvSpPr>
          <p:nvPr>
            <p:ph type="title"/>
          </p:nvPr>
        </p:nvSpPr>
        <p:spPr>
          <a:xfrm>
            <a:off x="839788" y="457200"/>
            <a:ext cx="3932237" cy="1600200"/>
          </a:xfrm>
        </p:spPr>
        <p:txBody>
          <a:bodyPr anchor="b"/>
          <a:lstStyle>
            <a:lvl1pPr>
              <a:defRPr sz="3200"/>
            </a:lvl1pPr>
          </a:lstStyle>
          <a:p>
            <a:r>
              <a:rPr lang="es-MX"/>
              <a:t>Haz clic para modificar el estilo de título del patrón</a:t>
            </a:r>
            <a:endParaRPr lang="es-CR"/>
          </a:p>
        </p:txBody>
      </p:sp>
      <p:sp>
        <p:nvSpPr>
          <p:cNvPr id="3" name="Marcador de contenido 2">
            <a:extLst>
              <a:ext uri="{FF2B5EF4-FFF2-40B4-BE49-F238E27FC236}">
                <a16:creationId xmlns:a16="http://schemas.microsoft.com/office/drawing/2014/main" id="{0A779245-A46F-27DF-4553-FBFECAF64F9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
        <p:nvSpPr>
          <p:cNvPr id="4" name="Marcador de texto 3">
            <a:extLst>
              <a:ext uri="{FF2B5EF4-FFF2-40B4-BE49-F238E27FC236}">
                <a16:creationId xmlns:a16="http://schemas.microsoft.com/office/drawing/2014/main" id="{FA027450-CAA6-285B-721C-5AFE80F1258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Tree>
    <p:extLst>
      <p:ext uri="{BB962C8B-B14F-4D97-AF65-F5344CB8AC3E}">
        <p14:creationId xmlns:p14="http://schemas.microsoft.com/office/powerpoint/2010/main" val="15963968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6F49DD-D3A9-E4DD-E641-B6D5EF44C5C9}"/>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contenido 2">
            <a:extLst>
              <a:ext uri="{FF2B5EF4-FFF2-40B4-BE49-F238E27FC236}">
                <a16:creationId xmlns:a16="http://schemas.microsoft.com/office/drawing/2014/main" id="{F427264E-4296-8FC4-4B12-7F664DA54844}"/>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AC9FE806-12BB-EFE3-988F-119B788599AD}"/>
              </a:ext>
            </a:extLst>
          </p:cNvPr>
          <p:cNvSpPr>
            <a:spLocks noGrp="1"/>
          </p:cNvSpPr>
          <p:nvPr>
            <p:ph type="dt" sz="half" idx="10"/>
          </p:nvPr>
        </p:nvSpPr>
        <p:spPr/>
        <p:txBody>
          <a:bodyPr/>
          <a:lstStyle/>
          <a:p>
            <a:fld id="{91827135-0986-4483-A302-6AD93EEC8711}" type="datetimeFigureOut">
              <a:rPr lang="es-CR" smtClean="0"/>
              <a:t>20/2/2025</a:t>
            </a:fld>
            <a:endParaRPr lang="es-CR"/>
          </a:p>
        </p:txBody>
      </p:sp>
      <p:sp>
        <p:nvSpPr>
          <p:cNvPr id="5" name="Marcador de pie de página 4">
            <a:extLst>
              <a:ext uri="{FF2B5EF4-FFF2-40B4-BE49-F238E27FC236}">
                <a16:creationId xmlns:a16="http://schemas.microsoft.com/office/drawing/2014/main" id="{CCD2F1AC-5619-8476-BA11-E9E5D08ABB98}"/>
              </a:ext>
            </a:extLst>
          </p:cNvPr>
          <p:cNvSpPr>
            <a:spLocks noGrp="1"/>
          </p:cNvSpPr>
          <p:nvPr>
            <p:ph type="ftr" sz="quarter" idx="11"/>
          </p:nvPr>
        </p:nvSpPr>
        <p:spPr/>
        <p:txBody>
          <a:bodyPr/>
          <a:lstStyle/>
          <a:p>
            <a:endParaRPr lang="es-CR"/>
          </a:p>
        </p:txBody>
      </p:sp>
      <p:sp>
        <p:nvSpPr>
          <p:cNvPr id="6" name="Marcador de número de diapositiva 5">
            <a:extLst>
              <a:ext uri="{FF2B5EF4-FFF2-40B4-BE49-F238E27FC236}">
                <a16:creationId xmlns:a16="http://schemas.microsoft.com/office/drawing/2014/main" id="{06BBA250-B198-7A33-EBA0-046585CA55F0}"/>
              </a:ext>
            </a:extLst>
          </p:cNvPr>
          <p:cNvSpPr>
            <a:spLocks noGrp="1"/>
          </p:cNvSpPr>
          <p:nvPr>
            <p:ph type="sldNum" sz="quarter" idx="12"/>
          </p:nvPr>
        </p:nvSpPr>
        <p:spPr/>
        <p:txBody>
          <a:bodyPr/>
          <a:lstStyle/>
          <a:p>
            <a:fld id="{98A6894D-5593-4985-9684-539C81011417}" type="slidenum">
              <a:rPr lang="es-CR" smtClean="0"/>
              <a:t>‹Nº›</a:t>
            </a:fld>
            <a:endParaRPr lang="es-CR"/>
          </a:p>
        </p:txBody>
      </p:sp>
    </p:spTree>
    <p:extLst>
      <p:ext uri="{BB962C8B-B14F-4D97-AF65-F5344CB8AC3E}">
        <p14:creationId xmlns:p14="http://schemas.microsoft.com/office/powerpoint/2010/main" val="31127978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0787C58-709B-93F2-8326-C1A5C1ED78E9}"/>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R"/>
          </a:p>
        </p:txBody>
      </p:sp>
      <p:sp>
        <p:nvSpPr>
          <p:cNvPr id="3" name="Marcador de texto 2">
            <a:extLst>
              <a:ext uri="{FF2B5EF4-FFF2-40B4-BE49-F238E27FC236}">
                <a16:creationId xmlns:a16="http://schemas.microsoft.com/office/drawing/2014/main" id="{A265FFED-D75B-CB20-0072-7DB0EDA6360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F6BABC01-3F76-C442-B7BF-E3B131661F72}"/>
              </a:ext>
            </a:extLst>
          </p:cNvPr>
          <p:cNvSpPr>
            <a:spLocks noGrp="1"/>
          </p:cNvSpPr>
          <p:nvPr>
            <p:ph type="dt" sz="half" idx="10"/>
          </p:nvPr>
        </p:nvSpPr>
        <p:spPr/>
        <p:txBody>
          <a:bodyPr/>
          <a:lstStyle/>
          <a:p>
            <a:fld id="{91827135-0986-4483-A302-6AD93EEC8711}" type="datetimeFigureOut">
              <a:rPr lang="es-CR" smtClean="0"/>
              <a:t>20/2/2025</a:t>
            </a:fld>
            <a:endParaRPr lang="es-CR"/>
          </a:p>
        </p:txBody>
      </p:sp>
      <p:sp>
        <p:nvSpPr>
          <p:cNvPr id="5" name="Marcador de pie de página 4">
            <a:extLst>
              <a:ext uri="{FF2B5EF4-FFF2-40B4-BE49-F238E27FC236}">
                <a16:creationId xmlns:a16="http://schemas.microsoft.com/office/drawing/2014/main" id="{AEFCFE39-AD1D-8135-4173-1981375B6766}"/>
              </a:ext>
            </a:extLst>
          </p:cNvPr>
          <p:cNvSpPr>
            <a:spLocks noGrp="1"/>
          </p:cNvSpPr>
          <p:nvPr>
            <p:ph type="ftr" sz="quarter" idx="11"/>
          </p:nvPr>
        </p:nvSpPr>
        <p:spPr/>
        <p:txBody>
          <a:bodyPr/>
          <a:lstStyle/>
          <a:p>
            <a:endParaRPr lang="es-CR"/>
          </a:p>
        </p:txBody>
      </p:sp>
      <p:sp>
        <p:nvSpPr>
          <p:cNvPr id="6" name="Marcador de número de diapositiva 5">
            <a:extLst>
              <a:ext uri="{FF2B5EF4-FFF2-40B4-BE49-F238E27FC236}">
                <a16:creationId xmlns:a16="http://schemas.microsoft.com/office/drawing/2014/main" id="{D3A58FAF-31BB-D8E4-6AE4-09CD94B17925}"/>
              </a:ext>
            </a:extLst>
          </p:cNvPr>
          <p:cNvSpPr>
            <a:spLocks noGrp="1"/>
          </p:cNvSpPr>
          <p:nvPr>
            <p:ph type="sldNum" sz="quarter" idx="12"/>
          </p:nvPr>
        </p:nvSpPr>
        <p:spPr/>
        <p:txBody>
          <a:bodyPr/>
          <a:lstStyle/>
          <a:p>
            <a:fld id="{98A6894D-5593-4985-9684-539C81011417}" type="slidenum">
              <a:rPr lang="es-CR" smtClean="0"/>
              <a:t>‹Nº›</a:t>
            </a:fld>
            <a:endParaRPr lang="es-CR"/>
          </a:p>
        </p:txBody>
      </p:sp>
    </p:spTree>
    <p:extLst>
      <p:ext uri="{BB962C8B-B14F-4D97-AF65-F5344CB8AC3E}">
        <p14:creationId xmlns:p14="http://schemas.microsoft.com/office/powerpoint/2010/main" val="42094604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3D98F41-CAA4-45DD-8886-8DFBF4048052}"/>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contenido 2">
            <a:extLst>
              <a:ext uri="{FF2B5EF4-FFF2-40B4-BE49-F238E27FC236}">
                <a16:creationId xmlns:a16="http://schemas.microsoft.com/office/drawing/2014/main" id="{B342E2FE-F848-0B74-738D-F752A53AAF24}"/>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contenido 3">
            <a:extLst>
              <a:ext uri="{FF2B5EF4-FFF2-40B4-BE49-F238E27FC236}">
                <a16:creationId xmlns:a16="http://schemas.microsoft.com/office/drawing/2014/main" id="{F5808BD5-135C-45E2-50F8-615B6E1CF56C}"/>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5" name="Marcador de fecha 4">
            <a:extLst>
              <a:ext uri="{FF2B5EF4-FFF2-40B4-BE49-F238E27FC236}">
                <a16:creationId xmlns:a16="http://schemas.microsoft.com/office/drawing/2014/main" id="{202F63ED-7249-E29D-6D9B-A83EFBF40055}"/>
              </a:ext>
            </a:extLst>
          </p:cNvPr>
          <p:cNvSpPr>
            <a:spLocks noGrp="1"/>
          </p:cNvSpPr>
          <p:nvPr>
            <p:ph type="dt" sz="half" idx="10"/>
          </p:nvPr>
        </p:nvSpPr>
        <p:spPr/>
        <p:txBody>
          <a:bodyPr/>
          <a:lstStyle/>
          <a:p>
            <a:fld id="{91827135-0986-4483-A302-6AD93EEC8711}" type="datetimeFigureOut">
              <a:rPr lang="es-CR" smtClean="0"/>
              <a:t>20/2/2025</a:t>
            </a:fld>
            <a:endParaRPr lang="es-CR"/>
          </a:p>
        </p:txBody>
      </p:sp>
      <p:sp>
        <p:nvSpPr>
          <p:cNvPr id="6" name="Marcador de pie de página 5">
            <a:extLst>
              <a:ext uri="{FF2B5EF4-FFF2-40B4-BE49-F238E27FC236}">
                <a16:creationId xmlns:a16="http://schemas.microsoft.com/office/drawing/2014/main" id="{39CB8582-53F4-667B-9F7F-A9CE99AD5385}"/>
              </a:ext>
            </a:extLst>
          </p:cNvPr>
          <p:cNvSpPr>
            <a:spLocks noGrp="1"/>
          </p:cNvSpPr>
          <p:nvPr>
            <p:ph type="ftr" sz="quarter" idx="11"/>
          </p:nvPr>
        </p:nvSpPr>
        <p:spPr/>
        <p:txBody>
          <a:bodyPr/>
          <a:lstStyle/>
          <a:p>
            <a:endParaRPr lang="es-CR"/>
          </a:p>
        </p:txBody>
      </p:sp>
      <p:sp>
        <p:nvSpPr>
          <p:cNvPr id="7" name="Marcador de número de diapositiva 6">
            <a:extLst>
              <a:ext uri="{FF2B5EF4-FFF2-40B4-BE49-F238E27FC236}">
                <a16:creationId xmlns:a16="http://schemas.microsoft.com/office/drawing/2014/main" id="{F9E6AE25-0D87-B46F-1A6F-61C5D5EFDADB}"/>
              </a:ext>
            </a:extLst>
          </p:cNvPr>
          <p:cNvSpPr>
            <a:spLocks noGrp="1"/>
          </p:cNvSpPr>
          <p:nvPr>
            <p:ph type="sldNum" sz="quarter" idx="12"/>
          </p:nvPr>
        </p:nvSpPr>
        <p:spPr/>
        <p:txBody>
          <a:bodyPr/>
          <a:lstStyle/>
          <a:p>
            <a:fld id="{98A6894D-5593-4985-9684-539C81011417}" type="slidenum">
              <a:rPr lang="es-CR" smtClean="0"/>
              <a:t>‹Nº›</a:t>
            </a:fld>
            <a:endParaRPr lang="es-CR"/>
          </a:p>
        </p:txBody>
      </p:sp>
    </p:spTree>
    <p:extLst>
      <p:ext uri="{BB962C8B-B14F-4D97-AF65-F5344CB8AC3E}">
        <p14:creationId xmlns:p14="http://schemas.microsoft.com/office/powerpoint/2010/main" val="20462120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A39A998-0DB7-B2C9-F28F-0FA89745E1D5}"/>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R"/>
          </a:p>
        </p:txBody>
      </p:sp>
      <p:sp>
        <p:nvSpPr>
          <p:cNvPr id="3" name="Marcador de texto 2">
            <a:extLst>
              <a:ext uri="{FF2B5EF4-FFF2-40B4-BE49-F238E27FC236}">
                <a16:creationId xmlns:a16="http://schemas.microsoft.com/office/drawing/2014/main" id="{BF302EAD-FCE0-4B92-3B92-BE34C060176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1F5FF171-EB43-A1D0-B1D8-9DD36AD103E2}"/>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5" name="Marcador de texto 4">
            <a:extLst>
              <a:ext uri="{FF2B5EF4-FFF2-40B4-BE49-F238E27FC236}">
                <a16:creationId xmlns:a16="http://schemas.microsoft.com/office/drawing/2014/main" id="{0226F847-7989-EC3B-C391-25B82F257B4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019CA1F0-A13A-DF92-D9D8-72235FC9DD47}"/>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7" name="Marcador de fecha 6">
            <a:extLst>
              <a:ext uri="{FF2B5EF4-FFF2-40B4-BE49-F238E27FC236}">
                <a16:creationId xmlns:a16="http://schemas.microsoft.com/office/drawing/2014/main" id="{AC7FB485-45C0-93B6-E8FF-E0F5967AE397}"/>
              </a:ext>
            </a:extLst>
          </p:cNvPr>
          <p:cNvSpPr>
            <a:spLocks noGrp="1"/>
          </p:cNvSpPr>
          <p:nvPr>
            <p:ph type="dt" sz="half" idx="10"/>
          </p:nvPr>
        </p:nvSpPr>
        <p:spPr/>
        <p:txBody>
          <a:bodyPr/>
          <a:lstStyle/>
          <a:p>
            <a:fld id="{91827135-0986-4483-A302-6AD93EEC8711}" type="datetimeFigureOut">
              <a:rPr lang="es-CR" smtClean="0"/>
              <a:t>20/2/2025</a:t>
            </a:fld>
            <a:endParaRPr lang="es-CR"/>
          </a:p>
        </p:txBody>
      </p:sp>
      <p:sp>
        <p:nvSpPr>
          <p:cNvPr id="8" name="Marcador de pie de página 7">
            <a:extLst>
              <a:ext uri="{FF2B5EF4-FFF2-40B4-BE49-F238E27FC236}">
                <a16:creationId xmlns:a16="http://schemas.microsoft.com/office/drawing/2014/main" id="{DA87D0B8-EEA3-170F-16DF-305E9199FD5D}"/>
              </a:ext>
            </a:extLst>
          </p:cNvPr>
          <p:cNvSpPr>
            <a:spLocks noGrp="1"/>
          </p:cNvSpPr>
          <p:nvPr>
            <p:ph type="ftr" sz="quarter" idx="11"/>
          </p:nvPr>
        </p:nvSpPr>
        <p:spPr/>
        <p:txBody>
          <a:bodyPr/>
          <a:lstStyle/>
          <a:p>
            <a:endParaRPr lang="es-CR"/>
          </a:p>
        </p:txBody>
      </p:sp>
      <p:sp>
        <p:nvSpPr>
          <p:cNvPr id="9" name="Marcador de número de diapositiva 8">
            <a:extLst>
              <a:ext uri="{FF2B5EF4-FFF2-40B4-BE49-F238E27FC236}">
                <a16:creationId xmlns:a16="http://schemas.microsoft.com/office/drawing/2014/main" id="{DAC700DD-D3B9-F9A6-E045-D3FA5317990E}"/>
              </a:ext>
            </a:extLst>
          </p:cNvPr>
          <p:cNvSpPr>
            <a:spLocks noGrp="1"/>
          </p:cNvSpPr>
          <p:nvPr>
            <p:ph type="sldNum" sz="quarter" idx="12"/>
          </p:nvPr>
        </p:nvSpPr>
        <p:spPr/>
        <p:txBody>
          <a:bodyPr/>
          <a:lstStyle/>
          <a:p>
            <a:fld id="{98A6894D-5593-4985-9684-539C81011417}" type="slidenum">
              <a:rPr lang="es-CR" smtClean="0"/>
              <a:t>‹Nº›</a:t>
            </a:fld>
            <a:endParaRPr lang="es-CR"/>
          </a:p>
        </p:txBody>
      </p:sp>
    </p:spTree>
    <p:extLst>
      <p:ext uri="{BB962C8B-B14F-4D97-AF65-F5344CB8AC3E}">
        <p14:creationId xmlns:p14="http://schemas.microsoft.com/office/powerpoint/2010/main" val="22662695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BE0DDD5-F28C-ECF0-7CDE-CA3A41AF5842}"/>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fecha 2">
            <a:extLst>
              <a:ext uri="{FF2B5EF4-FFF2-40B4-BE49-F238E27FC236}">
                <a16:creationId xmlns:a16="http://schemas.microsoft.com/office/drawing/2014/main" id="{F7C182B6-7B46-2C9E-AAD4-E7B2CC908936}"/>
              </a:ext>
            </a:extLst>
          </p:cNvPr>
          <p:cNvSpPr>
            <a:spLocks noGrp="1"/>
          </p:cNvSpPr>
          <p:nvPr>
            <p:ph type="dt" sz="half" idx="10"/>
          </p:nvPr>
        </p:nvSpPr>
        <p:spPr/>
        <p:txBody>
          <a:bodyPr/>
          <a:lstStyle/>
          <a:p>
            <a:fld id="{91827135-0986-4483-A302-6AD93EEC8711}" type="datetimeFigureOut">
              <a:rPr lang="es-CR" smtClean="0"/>
              <a:t>20/2/2025</a:t>
            </a:fld>
            <a:endParaRPr lang="es-CR"/>
          </a:p>
        </p:txBody>
      </p:sp>
      <p:sp>
        <p:nvSpPr>
          <p:cNvPr id="4" name="Marcador de pie de página 3">
            <a:extLst>
              <a:ext uri="{FF2B5EF4-FFF2-40B4-BE49-F238E27FC236}">
                <a16:creationId xmlns:a16="http://schemas.microsoft.com/office/drawing/2014/main" id="{EE5B802B-79C3-B9BA-87AE-0B52C45006E3}"/>
              </a:ext>
            </a:extLst>
          </p:cNvPr>
          <p:cNvSpPr>
            <a:spLocks noGrp="1"/>
          </p:cNvSpPr>
          <p:nvPr>
            <p:ph type="ftr" sz="quarter" idx="11"/>
          </p:nvPr>
        </p:nvSpPr>
        <p:spPr/>
        <p:txBody>
          <a:bodyPr/>
          <a:lstStyle/>
          <a:p>
            <a:endParaRPr lang="es-CR"/>
          </a:p>
        </p:txBody>
      </p:sp>
      <p:sp>
        <p:nvSpPr>
          <p:cNvPr id="5" name="Marcador de número de diapositiva 4">
            <a:extLst>
              <a:ext uri="{FF2B5EF4-FFF2-40B4-BE49-F238E27FC236}">
                <a16:creationId xmlns:a16="http://schemas.microsoft.com/office/drawing/2014/main" id="{116D5E3B-13B1-79CA-D459-BA882F6452A9}"/>
              </a:ext>
            </a:extLst>
          </p:cNvPr>
          <p:cNvSpPr>
            <a:spLocks noGrp="1"/>
          </p:cNvSpPr>
          <p:nvPr>
            <p:ph type="sldNum" sz="quarter" idx="12"/>
          </p:nvPr>
        </p:nvSpPr>
        <p:spPr/>
        <p:txBody>
          <a:bodyPr/>
          <a:lstStyle/>
          <a:p>
            <a:fld id="{98A6894D-5593-4985-9684-539C81011417}" type="slidenum">
              <a:rPr lang="es-CR" smtClean="0"/>
              <a:t>‹Nº›</a:t>
            </a:fld>
            <a:endParaRPr lang="es-CR"/>
          </a:p>
        </p:txBody>
      </p:sp>
    </p:spTree>
    <p:extLst>
      <p:ext uri="{BB962C8B-B14F-4D97-AF65-F5344CB8AC3E}">
        <p14:creationId xmlns:p14="http://schemas.microsoft.com/office/powerpoint/2010/main" val="11322726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E9FBFB1F-01C3-439D-8FC0-505416C3BFE4}"/>
              </a:ext>
            </a:extLst>
          </p:cNvPr>
          <p:cNvSpPr>
            <a:spLocks noGrp="1"/>
          </p:cNvSpPr>
          <p:nvPr>
            <p:ph type="dt" sz="half" idx="10"/>
          </p:nvPr>
        </p:nvSpPr>
        <p:spPr/>
        <p:txBody>
          <a:bodyPr/>
          <a:lstStyle/>
          <a:p>
            <a:fld id="{91827135-0986-4483-A302-6AD93EEC8711}" type="datetimeFigureOut">
              <a:rPr lang="es-CR" smtClean="0"/>
              <a:t>20/2/2025</a:t>
            </a:fld>
            <a:endParaRPr lang="es-CR"/>
          </a:p>
        </p:txBody>
      </p:sp>
      <p:sp>
        <p:nvSpPr>
          <p:cNvPr id="3" name="Marcador de pie de página 2">
            <a:extLst>
              <a:ext uri="{FF2B5EF4-FFF2-40B4-BE49-F238E27FC236}">
                <a16:creationId xmlns:a16="http://schemas.microsoft.com/office/drawing/2014/main" id="{3AFAFD54-EBF2-4D99-340E-77A6B2D7906C}"/>
              </a:ext>
            </a:extLst>
          </p:cNvPr>
          <p:cNvSpPr>
            <a:spLocks noGrp="1"/>
          </p:cNvSpPr>
          <p:nvPr>
            <p:ph type="ftr" sz="quarter" idx="11"/>
          </p:nvPr>
        </p:nvSpPr>
        <p:spPr/>
        <p:txBody>
          <a:bodyPr/>
          <a:lstStyle/>
          <a:p>
            <a:endParaRPr lang="es-CR"/>
          </a:p>
        </p:txBody>
      </p:sp>
      <p:sp>
        <p:nvSpPr>
          <p:cNvPr id="4" name="Marcador de número de diapositiva 3">
            <a:extLst>
              <a:ext uri="{FF2B5EF4-FFF2-40B4-BE49-F238E27FC236}">
                <a16:creationId xmlns:a16="http://schemas.microsoft.com/office/drawing/2014/main" id="{08D3A79C-5DD7-F76C-42D6-6B49B1BD75B7}"/>
              </a:ext>
            </a:extLst>
          </p:cNvPr>
          <p:cNvSpPr>
            <a:spLocks noGrp="1"/>
          </p:cNvSpPr>
          <p:nvPr>
            <p:ph type="sldNum" sz="quarter" idx="12"/>
          </p:nvPr>
        </p:nvSpPr>
        <p:spPr/>
        <p:txBody>
          <a:bodyPr/>
          <a:lstStyle/>
          <a:p>
            <a:fld id="{98A6894D-5593-4985-9684-539C81011417}" type="slidenum">
              <a:rPr lang="es-CR" smtClean="0"/>
              <a:t>‹Nº›</a:t>
            </a:fld>
            <a:endParaRPr lang="es-CR"/>
          </a:p>
        </p:txBody>
      </p:sp>
    </p:spTree>
    <p:extLst>
      <p:ext uri="{BB962C8B-B14F-4D97-AF65-F5344CB8AC3E}">
        <p14:creationId xmlns:p14="http://schemas.microsoft.com/office/powerpoint/2010/main" val="21326416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557A4F5-B70A-B151-6E34-6899955EF8D7}"/>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R"/>
          </a:p>
        </p:txBody>
      </p:sp>
      <p:sp>
        <p:nvSpPr>
          <p:cNvPr id="3" name="Marcador de contenido 2">
            <a:extLst>
              <a:ext uri="{FF2B5EF4-FFF2-40B4-BE49-F238E27FC236}">
                <a16:creationId xmlns:a16="http://schemas.microsoft.com/office/drawing/2014/main" id="{DE43FCA4-039F-B105-AD40-1D3EEED3C9C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texto 3">
            <a:extLst>
              <a:ext uri="{FF2B5EF4-FFF2-40B4-BE49-F238E27FC236}">
                <a16:creationId xmlns:a16="http://schemas.microsoft.com/office/drawing/2014/main" id="{12B92E3E-CCAB-FF9D-C19B-488CA01F4A2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0E796A9B-F203-8E82-0F20-C1D954F7377B}"/>
              </a:ext>
            </a:extLst>
          </p:cNvPr>
          <p:cNvSpPr>
            <a:spLocks noGrp="1"/>
          </p:cNvSpPr>
          <p:nvPr>
            <p:ph type="dt" sz="half" idx="10"/>
          </p:nvPr>
        </p:nvSpPr>
        <p:spPr/>
        <p:txBody>
          <a:bodyPr/>
          <a:lstStyle/>
          <a:p>
            <a:fld id="{91827135-0986-4483-A302-6AD93EEC8711}" type="datetimeFigureOut">
              <a:rPr lang="es-CR" smtClean="0"/>
              <a:t>20/2/2025</a:t>
            </a:fld>
            <a:endParaRPr lang="es-CR"/>
          </a:p>
        </p:txBody>
      </p:sp>
      <p:sp>
        <p:nvSpPr>
          <p:cNvPr id="6" name="Marcador de pie de página 5">
            <a:extLst>
              <a:ext uri="{FF2B5EF4-FFF2-40B4-BE49-F238E27FC236}">
                <a16:creationId xmlns:a16="http://schemas.microsoft.com/office/drawing/2014/main" id="{1A429561-6BAF-146D-F5BD-B616DC5E640D}"/>
              </a:ext>
            </a:extLst>
          </p:cNvPr>
          <p:cNvSpPr>
            <a:spLocks noGrp="1"/>
          </p:cNvSpPr>
          <p:nvPr>
            <p:ph type="ftr" sz="quarter" idx="11"/>
          </p:nvPr>
        </p:nvSpPr>
        <p:spPr/>
        <p:txBody>
          <a:bodyPr/>
          <a:lstStyle/>
          <a:p>
            <a:endParaRPr lang="es-CR"/>
          </a:p>
        </p:txBody>
      </p:sp>
      <p:sp>
        <p:nvSpPr>
          <p:cNvPr id="7" name="Marcador de número de diapositiva 6">
            <a:extLst>
              <a:ext uri="{FF2B5EF4-FFF2-40B4-BE49-F238E27FC236}">
                <a16:creationId xmlns:a16="http://schemas.microsoft.com/office/drawing/2014/main" id="{AD5503FC-2FC8-BE3E-0434-87FE9ACF3884}"/>
              </a:ext>
            </a:extLst>
          </p:cNvPr>
          <p:cNvSpPr>
            <a:spLocks noGrp="1"/>
          </p:cNvSpPr>
          <p:nvPr>
            <p:ph type="sldNum" sz="quarter" idx="12"/>
          </p:nvPr>
        </p:nvSpPr>
        <p:spPr/>
        <p:txBody>
          <a:bodyPr/>
          <a:lstStyle/>
          <a:p>
            <a:fld id="{98A6894D-5593-4985-9684-539C81011417}" type="slidenum">
              <a:rPr lang="es-CR" smtClean="0"/>
              <a:t>‹Nº›</a:t>
            </a:fld>
            <a:endParaRPr lang="es-CR"/>
          </a:p>
        </p:txBody>
      </p:sp>
    </p:spTree>
    <p:extLst>
      <p:ext uri="{BB962C8B-B14F-4D97-AF65-F5344CB8AC3E}">
        <p14:creationId xmlns:p14="http://schemas.microsoft.com/office/powerpoint/2010/main" val="35447793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9D91CB0-3558-5E1A-8767-CCC6984BF6EC}"/>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R"/>
          </a:p>
        </p:txBody>
      </p:sp>
      <p:sp>
        <p:nvSpPr>
          <p:cNvPr id="3" name="Marcador de posición de imagen 2">
            <a:extLst>
              <a:ext uri="{FF2B5EF4-FFF2-40B4-BE49-F238E27FC236}">
                <a16:creationId xmlns:a16="http://schemas.microsoft.com/office/drawing/2014/main" id="{C2B462D0-BC26-1FA3-0336-B727BF6B1D5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R"/>
          </a:p>
        </p:txBody>
      </p:sp>
      <p:sp>
        <p:nvSpPr>
          <p:cNvPr id="4" name="Marcador de texto 3">
            <a:extLst>
              <a:ext uri="{FF2B5EF4-FFF2-40B4-BE49-F238E27FC236}">
                <a16:creationId xmlns:a16="http://schemas.microsoft.com/office/drawing/2014/main" id="{D95F8D96-F6A9-ACC8-71D4-D3FAE7EC818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3CF1192E-C2D7-E7C0-BDF0-058F89DCA77A}"/>
              </a:ext>
            </a:extLst>
          </p:cNvPr>
          <p:cNvSpPr>
            <a:spLocks noGrp="1"/>
          </p:cNvSpPr>
          <p:nvPr>
            <p:ph type="dt" sz="half" idx="10"/>
          </p:nvPr>
        </p:nvSpPr>
        <p:spPr/>
        <p:txBody>
          <a:bodyPr/>
          <a:lstStyle/>
          <a:p>
            <a:fld id="{91827135-0986-4483-A302-6AD93EEC8711}" type="datetimeFigureOut">
              <a:rPr lang="es-CR" smtClean="0"/>
              <a:t>20/2/2025</a:t>
            </a:fld>
            <a:endParaRPr lang="es-CR"/>
          </a:p>
        </p:txBody>
      </p:sp>
      <p:sp>
        <p:nvSpPr>
          <p:cNvPr id="6" name="Marcador de pie de página 5">
            <a:extLst>
              <a:ext uri="{FF2B5EF4-FFF2-40B4-BE49-F238E27FC236}">
                <a16:creationId xmlns:a16="http://schemas.microsoft.com/office/drawing/2014/main" id="{CC195FE1-2B82-EED9-7C1C-0E635AC2F85A}"/>
              </a:ext>
            </a:extLst>
          </p:cNvPr>
          <p:cNvSpPr>
            <a:spLocks noGrp="1"/>
          </p:cNvSpPr>
          <p:nvPr>
            <p:ph type="ftr" sz="quarter" idx="11"/>
          </p:nvPr>
        </p:nvSpPr>
        <p:spPr/>
        <p:txBody>
          <a:bodyPr/>
          <a:lstStyle/>
          <a:p>
            <a:endParaRPr lang="es-CR"/>
          </a:p>
        </p:txBody>
      </p:sp>
      <p:sp>
        <p:nvSpPr>
          <p:cNvPr id="7" name="Marcador de número de diapositiva 6">
            <a:extLst>
              <a:ext uri="{FF2B5EF4-FFF2-40B4-BE49-F238E27FC236}">
                <a16:creationId xmlns:a16="http://schemas.microsoft.com/office/drawing/2014/main" id="{408424FE-BD17-BD28-24B7-B5B0924FE2F5}"/>
              </a:ext>
            </a:extLst>
          </p:cNvPr>
          <p:cNvSpPr>
            <a:spLocks noGrp="1"/>
          </p:cNvSpPr>
          <p:nvPr>
            <p:ph type="sldNum" sz="quarter" idx="12"/>
          </p:nvPr>
        </p:nvSpPr>
        <p:spPr/>
        <p:txBody>
          <a:bodyPr/>
          <a:lstStyle/>
          <a:p>
            <a:fld id="{98A6894D-5593-4985-9684-539C81011417}" type="slidenum">
              <a:rPr lang="es-CR" smtClean="0"/>
              <a:t>‹Nº›</a:t>
            </a:fld>
            <a:endParaRPr lang="es-CR"/>
          </a:p>
        </p:txBody>
      </p:sp>
    </p:spTree>
    <p:extLst>
      <p:ext uri="{BB962C8B-B14F-4D97-AF65-F5344CB8AC3E}">
        <p14:creationId xmlns:p14="http://schemas.microsoft.com/office/powerpoint/2010/main" val="2162556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90009CC4-082E-FAF3-FEEE-3C85928091D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R"/>
          </a:p>
        </p:txBody>
      </p:sp>
      <p:sp>
        <p:nvSpPr>
          <p:cNvPr id="3" name="Marcador de texto 2">
            <a:extLst>
              <a:ext uri="{FF2B5EF4-FFF2-40B4-BE49-F238E27FC236}">
                <a16:creationId xmlns:a16="http://schemas.microsoft.com/office/drawing/2014/main" id="{91E378F5-ED80-3C5C-B92F-8C6974AE78E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87154A4D-302F-E682-1233-7548EAA377D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827135-0986-4483-A302-6AD93EEC8711}" type="datetimeFigureOut">
              <a:rPr lang="es-CR" smtClean="0"/>
              <a:t>20/2/2025</a:t>
            </a:fld>
            <a:endParaRPr lang="es-CR"/>
          </a:p>
        </p:txBody>
      </p:sp>
      <p:sp>
        <p:nvSpPr>
          <p:cNvPr id="5" name="Marcador de pie de página 4">
            <a:extLst>
              <a:ext uri="{FF2B5EF4-FFF2-40B4-BE49-F238E27FC236}">
                <a16:creationId xmlns:a16="http://schemas.microsoft.com/office/drawing/2014/main" id="{CFD9348C-96DA-5608-5AE7-55CCD091036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R"/>
          </a:p>
        </p:txBody>
      </p:sp>
      <p:sp>
        <p:nvSpPr>
          <p:cNvPr id="6" name="Marcador de número de diapositiva 5">
            <a:extLst>
              <a:ext uri="{FF2B5EF4-FFF2-40B4-BE49-F238E27FC236}">
                <a16:creationId xmlns:a16="http://schemas.microsoft.com/office/drawing/2014/main" id="{35010C73-31A3-F90E-B457-EDD5C739507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A6894D-5593-4985-9684-539C81011417}" type="slidenum">
              <a:rPr lang="es-CR" smtClean="0"/>
              <a:t>‹Nº›</a:t>
            </a:fld>
            <a:endParaRPr lang="es-CR"/>
          </a:p>
        </p:txBody>
      </p:sp>
    </p:spTree>
    <p:extLst>
      <p:ext uri="{BB962C8B-B14F-4D97-AF65-F5344CB8AC3E}">
        <p14:creationId xmlns:p14="http://schemas.microsoft.com/office/powerpoint/2010/main" val="4610647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F3D48AF5-4307-3C30-1359-B06D4D72532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MX"/>
              <a:t>Haz clic para modificar el estilo de título del patrón</a:t>
            </a:r>
            <a:endParaRPr lang="es-CR"/>
          </a:p>
        </p:txBody>
      </p:sp>
      <p:sp>
        <p:nvSpPr>
          <p:cNvPr id="3" name="Marcador de texto 2">
            <a:extLst>
              <a:ext uri="{FF2B5EF4-FFF2-40B4-BE49-F238E27FC236}">
                <a16:creationId xmlns:a16="http://schemas.microsoft.com/office/drawing/2014/main" id="{51DA0A7A-69B4-EA36-52E7-E46831A722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
        <p:nvSpPr>
          <p:cNvPr id="4" name="Marcador de fecha 3">
            <a:extLst>
              <a:ext uri="{FF2B5EF4-FFF2-40B4-BE49-F238E27FC236}">
                <a16:creationId xmlns:a16="http://schemas.microsoft.com/office/drawing/2014/main" id="{31B69F9B-A41C-01D1-DD2C-2EE67F708C3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CB6B00C-789E-AC4B-8A7B-49E56D4B3FCA}" type="datetimeFigureOut">
              <a:rPr lang="es-CR" smtClean="0"/>
              <a:t>20/2/2025</a:t>
            </a:fld>
            <a:endParaRPr lang="es-CR"/>
          </a:p>
        </p:txBody>
      </p:sp>
      <p:sp>
        <p:nvSpPr>
          <p:cNvPr id="5" name="Marcador de pie de página 4">
            <a:extLst>
              <a:ext uri="{FF2B5EF4-FFF2-40B4-BE49-F238E27FC236}">
                <a16:creationId xmlns:a16="http://schemas.microsoft.com/office/drawing/2014/main" id="{7772050B-F2B4-FE81-B4D6-82EF931C30E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CR"/>
          </a:p>
        </p:txBody>
      </p:sp>
      <p:sp>
        <p:nvSpPr>
          <p:cNvPr id="6" name="Marcador de número de diapositiva 5">
            <a:extLst>
              <a:ext uri="{FF2B5EF4-FFF2-40B4-BE49-F238E27FC236}">
                <a16:creationId xmlns:a16="http://schemas.microsoft.com/office/drawing/2014/main" id="{4949951F-1188-4B11-AEAB-EA03DB96668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20956344-2B43-934B-9611-7C425958EC70}" type="slidenum">
              <a:rPr lang="es-CR" smtClean="0"/>
              <a:t>‹Nº›</a:t>
            </a:fld>
            <a:endParaRPr lang="es-CR"/>
          </a:p>
        </p:txBody>
      </p:sp>
    </p:spTree>
    <p:extLst>
      <p:ext uri="{BB962C8B-B14F-4D97-AF65-F5344CB8AC3E}">
        <p14:creationId xmlns:p14="http://schemas.microsoft.com/office/powerpoint/2010/main" val="415308443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5.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png"/><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38.emf"/><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image" Target="../media/image40.emf"/><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5.png"/><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6.png"/><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8.png"/><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7.png"/><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50.png"/><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C0168D44-1E23-DD44-80AD-8DF601E7DF13}"/>
              </a:ext>
            </a:extLst>
          </p:cNvPr>
          <p:cNvPicPr>
            <a:picLocks noChangeAspect="1"/>
          </p:cNvPicPr>
          <p:nvPr/>
        </p:nvPicPr>
        <p:blipFill>
          <a:blip r:embed="rId2"/>
          <a:srcRect/>
          <a:stretch/>
        </p:blipFill>
        <p:spPr>
          <a:xfrm>
            <a:off x="4" y="15811"/>
            <a:ext cx="12191996" cy="6842189"/>
          </a:xfrm>
          <a:prstGeom prst="rect">
            <a:avLst/>
          </a:prstGeom>
        </p:spPr>
      </p:pic>
      <p:sp>
        <p:nvSpPr>
          <p:cNvPr id="2" name="Título 1">
            <a:extLst>
              <a:ext uri="{FF2B5EF4-FFF2-40B4-BE49-F238E27FC236}">
                <a16:creationId xmlns:a16="http://schemas.microsoft.com/office/drawing/2014/main" id="{4A674B1B-C783-8341-A0A3-02E04092DACC}"/>
              </a:ext>
            </a:extLst>
          </p:cNvPr>
          <p:cNvSpPr>
            <a:spLocks noGrp="1"/>
          </p:cNvSpPr>
          <p:nvPr>
            <p:ph type="ctrTitle"/>
          </p:nvPr>
        </p:nvSpPr>
        <p:spPr>
          <a:xfrm>
            <a:off x="4376955" y="991510"/>
            <a:ext cx="6888672" cy="3208291"/>
          </a:xfrm>
        </p:spPr>
        <p:txBody>
          <a:bodyPr>
            <a:normAutofit fontScale="90000"/>
          </a:bodyPr>
          <a:lstStyle/>
          <a:p>
            <a:r>
              <a:rPr lang="es-CR" sz="4000" b="1" dirty="0">
                <a:latin typeface="Arial" panose="020B0604020202020204" pitchFamily="34" charset="0"/>
                <a:cs typeface="Arial" panose="020B0604020202020204" pitchFamily="34" charset="0"/>
              </a:rPr>
              <a:t>INFORME DE LABORES</a:t>
            </a:r>
            <a:br>
              <a:rPr lang="es-CR" sz="4000" b="1" dirty="0">
                <a:latin typeface="Arial" panose="020B0604020202020204" pitchFamily="34" charset="0"/>
                <a:cs typeface="Arial" panose="020B0604020202020204" pitchFamily="34" charset="0"/>
              </a:rPr>
            </a:br>
            <a:r>
              <a:rPr lang="es-CR" sz="4000" b="1" dirty="0">
                <a:latin typeface="Arial" panose="020B0604020202020204" pitchFamily="34" charset="0"/>
                <a:cs typeface="Arial" panose="020B0604020202020204" pitchFamily="34" charset="0"/>
              </a:rPr>
              <a:t> </a:t>
            </a:r>
            <a:br>
              <a:rPr lang="es-CR" sz="4000" b="1" dirty="0">
                <a:latin typeface="Arial" panose="020B0604020202020204" pitchFamily="34" charset="0"/>
                <a:cs typeface="Arial" panose="020B0604020202020204" pitchFamily="34" charset="0"/>
              </a:rPr>
            </a:br>
            <a:br>
              <a:rPr lang="es-CR" sz="4000" b="1" dirty="0">
                <a:latin typeface="Arial" panose="020B0604020202020204" pitchFamily="34" charset="0"/>
                <a:cs typeface="Arial" panose="020B0604020202020204" pitchFamily="34" charset="0"/>
              </a:rPr>
            </a:br>
            <a:r>
              <a:rPr lang="es-CR" sz="4000" b="1" dirty="0">
                <a:latin typeface="Arial" panose="020B0604020202020204" pitchFamily="34" charset="0"/>
                <a:cs typeface="Arial" panose="020B0604020202020204" pitchFamily="34" charset="0"/>
              </a:rPr>
              <a:t>PDRH</a:t>
            </a:r>
            <a:br>
              <a:rPr lang="es-CR" sz="4000" b="1" dirty="0">
                <a:latin typeface="Arial" panose="020B0604020202020204" pitchFamily="34" charset="0"/>
                <a:cs typeface="Arial" panose="020B0604020202020204" pitchFamily="34" charset="0"/>
              </a:rPr>
            </a:br>
            <a:br>
              <a:rPr lang="es-CR" sz="4000" b="1" dirty="0">
                <a:latin typeface="Arial" panose="020B0604020202020204" pitchFamily="34" charset="0"/>
                <a:cs typeface="Arial" panose="020B0604020202020204" pitchFamily="34" charset="0"/>
              </a:rPr>
            </a:br>
            <a:r>
              <a:rPr lang="es-CR" sz="4000" b="1" dirty="0">
                <a:latin typeface="Arial" panose="020B0604020202020204" pitchFamily="34" charset="0"/>
                <a:cs typeface="Arial" panose="020B0604020202020204" pitchFamily="34" charset="0"/>
              </a:rPr>
              <a:t>2023</a:t>
            </a:r>
          </a:p>
        </p:txBody>
      </p:sp>
      <p:pic>
        <p:nvPicPr>
          <p:cNvPr id="5" name="Picture 2" descr="Trabajo en equipo! A.2 - AGUAS MARINAS">
            <a:extLst>
              <a:ext uri="{FF2B5EF4-FFF2-40B4-BE49-F238E27FC236}">
                <a16:creationId xmlns:a16="http://schemas.microsoft.com/office/drawing/2014/main" id="{14C4B8B0-6FFB-A2F3-0F83-AB530CFBF45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10227" y="4262344"/>
            <a:ext cx="2996239" cy="1498120"/>
          </a:xfrm>
          <a:prstGeom prst="rect">
            <a:avLst/>
          </a:prstGeom>
          <a:noFill/>
          <a:extLst>
            <a:ext uri="{909E8E84-426E-40DD-AFC4-6F175D3DCCD1}">
              <a14:hiddenFill xmlns:a14="http://schemas.microsoft.com/office/drawing/2010/main">
                <a:solidFill>
                  <a:srgbClr val="FFFFFF"/>
                </a:solidFill>
              </a14:hiddenFill>
            </a:ext>
          </a:extLst>
        </p:spPr>
      </p:pic>
      <p:pic>
        <p:nvPicPr>
          <p:cNvPr id="6" name="Imagen 5">
            <a:extLst>
              <a:ext uri="{FF2B5EF4-FFF2-40B4-BE49-F238E27FC236}">
                <a16:creationId xmlns:a16="http://schemas.microsoft.com/office/drawing/2014/main" id="{02AFCECF-E08C-2E4C-BE62-F6676E26062D}"/>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3493" y="2370340"/>
            <a:ext cx="2148266" cy="4265078"/>
          </a:xfrm>
          <a:prstGeom prst="rect">
            <a:avLst/>
          </a:prstGeom>
          <a:noFill/>
        </p:spPr>
      </p:pic>
    </p:spTree>
    <p:extLst>
      <p:ext uri="{BB962C8B-B14F-4D97-AF65-F5344CB8AC3E}">
        <p14:creationId xmlns:p14="http://schemas.microsoft.com/office/powerpoint/2010/main" val="10045321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p15:prstTrans prst="curtains"/>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FAC60E76-2EDB-4754-A72D-995C2052DC6F}"/>
              </a:ext>
            </a:extLst>
          </p:cNvPr>
          <p:cNvSpPr txBox="1"/>
          <p:nvPr/>
        </p:nvSpPr>
        <p:spPr>
          <a:xfrm>
            <a:off x="3048000" y="3247647"/>
            <a:ext cx="609600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R" sz="1800" b="0" i="0" u="none" strike="noStrike" kern="1200" cap="none" spc="0" normalizeH="0" baseline="0" noProof="0">
                <a:ln>
                  <a:noFill/>
                </a:ln>
                <a:solidFill>
                  <a:prstClr val="black"/>
                </a:solidFill>
                <a:effectLst/>
                <a:uLnTx/>
                <a:uFillTx/>
                <a:latin typeface="Calibri" panose="020F0502020204030204"/>
                <a:ea typeface="+mn-ea"/>
                <a:cs typeface="+mn-cs"/>
              </a:rPr>
              <a:t> </a:t>
            </a:r>
            <a:endParaRPr kumimoji="0" lang="es-C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5A41696A-018C-57E1-CDE4-7B81D0A91BED}"/>
              </a:ext>
            </a:extLst>
          </p:cNvPr>
          <p:cNvSpPr>
            <a:spLocks noGrp="1"/>
          </p:cNvSpPr>
          <p:nvPr>
            <p:ph type="title"/>
          </p:nvPr>
        </p:nvSpPr>
        <p:spPr>
          <a:xfrm>
            <a:off x="1028132" y="928048"/>
            <a:ext cx="10818125" cy="1160059"/>
          </a:xfrm>
        </p:spPr>
        <p:txBody>
          <a:bodyPr>
            <a:normAutofit/>
          </a:bodyPr>
          <a:lstStyle/>
          <a:p>
            <a:pPr algn="ctr"/>
            <a:r>
              <a:rPr lang="es-CR" sz="3600" b="1" dirty="0">
                <a:latin typeface="Amasis MT Pro Black" panose="02040A04050005020304" pitchFamily="18" charset="0"/>
              </a:rPr>
              <a:t>CANTIDAD PLAZAS TRAMITADAS</a:t>
            </a:r>
          </a:p>
        </p:txBody>
      </p:sp>
      <p:graphicFrame>
        <p:nvGraphicFramePr>
          <p:cNvPr id="4" name="Tabla 5">
            <a:extLst>
              <a:ext uri="{FF2B5EF4-FFF2-40B4-BE49-F238E27FC236}">
                <a16:creationId xmlns:a16="http://schemas.microsoft.com/office/drawing/2014/main" id="{85C6FC17-C3F9-2592-4AE3-417194B852A3}"/>
              </a:ext>
            </a:extLst>
          </p:cNvPr>
          <p:cNvGraphicFramePr>
            <a:graphicFrameLocks noGrp="1"/>
          </p:cNvGraphicFramePr>
          <p:nvPr/>
        </p:nvGraphicFramePr>
        <p:xfrm>
          <a:off x="1365814" y="2088107"/>
          <a:ext cx="10023675" cy="3059433"/>
        </p:xfrm>
        <a:graphic>
          <a:graphicData uri="http://schemas.openxmlformats.org/drawingml/2006/table">
            <a:tbl>
              <a:tblPr firstRow="1" bandRow="1">
                <a:tableStyleId>{5C22544A-7EE6-4342-B048-85BDC9FD1C3A}</a:tableStyleId>
              </a:tblPr>
              <a:tblGrid>
                <a:gridCol w="3177648">
                  <a:extLst>
                    <a:ext uri="{9D8B030D-6E8A-4147-A177-3AD203B41FA5}">
                      <a16:colId xmlns:a16="http://schemas.microsoft.com/office/drawing/2014/main" val="2848867854"/>
                    </a:ext>
                  </a:extLst>
                </a:gridCol>
                <a:gridCol w="2266923">
                  <a:extLst>
                    <a:ext uri="{9D8B030D-6E8A-4147-A177-3AD203B41FA5}">
                      <a16:colId xmlns:a16="http://schemas.microsoft.com/office/drawing/2014/main" val="2508347565"/>
                    </a:ext>
                  </a:extLst>
                </a:gridCol>
                <a:gridCol w="2760147">
                  <a:extLst>
                    <a:ext uri="{9D8B030D-6E8A-4147-A177-3AD203B41FA5}">
                      <a16:colId xmlns:a16="http://schemas.microsoft.com/office/drawing/2014/main" val="1868466990"/>
                    </a:ext>
                  </a:extLst>
                </a:gridCol>
                <a:gridCol w="1818957">
                  <a:extLst>
                    <a:ext uri="{9D8B030D-6E8A-4147-A177-3AD203B41FA5}">
                      <a16:colId xmlns:a16="http://schemas.microsoft.com/office/drawing/2014/main" val="4211147619"/>
                    </a:ext>
                  </a:extLst>
                </a:gridCol>
              </a:tblGrid>
              <a:tr h="1359093">
                <a:tc>
                  <a:txBody>
                    <a:bodyPr/>
                    <a:lstStyle/>
                    <a:p>
                      <a:pPr algn="ctr"/>
                      <a:r>
                        <a:rPr lang="es-CR" sz="2000" dirty="0">
                          <a:solidFill>
                            <a:schemeClr val="tx1"/>
                          </a:solidFill>
                        </a:rPr>
                        <a:t>Reposición de plazas vacantes por motivo de jubilación, pensión, defunción, traslado, renuncia o despido que mantienen condición de permanente para ingreso en propiedad</a:t>
                      </a:r>
                    </a:p>
                  </a:txBody>
                  <a:tcPr>
                    <a:solidFill>
                      <a:schemeClr val="accent1">
                        <a:lumMod val="20000"/>
                        <a:lumOff val="80000"/>
                      </a:schemeClr>
                    </a:solidFill>
                  </a:tcPr>
                </a:tc>
                <a:tc>
                  <a:txBody>
                    <a:bodyPr/>
                    <a:lstStyle/>
                    <a:p>
                      <a:pPr algn="ctr"/>
                      <a:r>
                        <a:rPr lang="es-CR" sz="2000" dirty="0">
                          <a:solidFill>
                            <a:schemeClr val="tx1"/>
                          </a:solidFill>
                        </a:rPr>
                        <a:t>Conversión de plazas administrativas de plazo fijo a permanente para ingreso en propiedad</a:t>
                      </a:r>
                    </a:p>
                  </a:txBody>
                  <a:tcPr>
                    <a:solidFill>
                      <a:schemeClr val="accent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R" sz="2000" dirty="0">
                          <a:solidFill>
                            <a:schemeClr val="tx1"/>
                          </a:solidFill>
                        </a:rPr>
                        <a:t>Conversión de plazas administrativas de servicios específicos  a plazo fijo</a:t>
                      </a:r>
                    </a:p>
                    <a:p>
                      <a:pPr algn="ctr"/>
                      <a:endParaRPr lang="es-CR" sz="2000" dirty="0">
                        <a:solidFill>
                          <a:schemeClr val="tx1"/>
                        </a:solidFill>
                      </a:endParaRPr>
                    </a:p>
                  </a:txBody>
                  <a:tcPr>
                    <a:solidFill>
                      <a:schemeClr val="accent1">
                        <a:lumMod val="20000"/>
                        <a:lumOff val="80000"/>
                      </a:schemeClr>
                    </a:solidFill>
                  </a:tcPr>
                </a:tc>
                <a:tc>
                  <a:txBody>
                    <a:bodyPr/>
                    <a:lstStyle/>
                    <a:p>
                      <a:pPr algn="ctr"/>
                      <a:r>
                        <a:rPr lang="es-ES" sz="2000" dirty="0">
                          <a:solidFill>
                            <a:schemeClr val="tx1"/>
                          </a:solidFill>
                        </a:rPr>
                        <a:t>Asignaciones administrativas</a:t>
                      </a:r>
                      <a:endParaRPr lang="es-CR" sz="2000" dirty="0">
                        <a:solidFill>
                          <a:schemeClr val="tx1"/>
                        </a:solidFill>
                      </a:endParaRPr>
                    </a:p>
                  </a:txBody>
                  <a:tcPr>
                    <a:solidFill>
                      <a:schemeClr val="accent1">
                        <a:lumMod val="20000"/>
                        <a:lumOff val="80000"/>
                      </a:schemeClr>
                    </a:solidFill>
                  </a:tcPr>
                </a:tc>
                <a:extLst>
                  <a:ext uri="{0D108BD9-81ED-4DB2-BD59-A6C34878D82A}">
                    <a16:rowId xmlns:a16="http://schemas.microsoft.com/office/drawing/2014/main" val="3366933515"/>
                  </a:ext>
                </a:extLst>
              </a:tr>
              <a:tr h="529593">
                <a:tc>
                  <a:txBody>
                    <a:bodyPr/>
                    <a:lstStyle/>
                    <a:p>
                      <a:pPr algn="ctr"/>
                      <a:r>
                        <a:rPr lang="es-CR" b="1" dirty="0">
                          <a:solidFill>
                            <a:schemeClr val="tx1"/>
                          </a:solidFill>
                        </a:rPr>
                        <a:t>48</a:t>
                      </a:r>
                    </a:p>
                  </a:txBody>
                  <a:tcPr>
                    <a:solidFill>
                      <a:schemeClr val="accent6">
                        <a:lumMod val="60000"/>
                        <a:lumOff val="40000"/>
                      </a:schemeClr>
                    </a:solidFill>
                  </a:tcPr>
                </a:tc>
                <a:tc>
                  <a:txBody>
                    <a:bodyPr/>
                    <a:lstStyle/>
                    <a:p>
                      <a:pPr algn="ctr"/>
                      <a:r>
                        <a:rPr lang="es-ES" b="1" dirty="0">
                          <a:solidFill>
                            <a:schemeClr val="tx1"/>
                          </a:solidFill>
                        </a:rPr>
                        <a:t>3</a:t>
                      </a:r>
                      <a:r>
                        <a:rPr lang="es-CR" b="1" dirty="0">
                          <a:solidFill>
                            <a:schemeClr val="tx1"/>
                          </a:solidFill>
                        </a:rPr>
                        <a:t>5</a:t>
                      </a:r>
                    </a:p>
                  </a:txBody>
                  <a:tcPr>
                    <a:solidFill>
                      <a:schemeClr val="accent6">
                        <a:lumMod val="60000"/>
                        <a:lumOff val="40000"/>
                      </a:schemeClr>
                    </a:solidFill>
                  </a:tcPr>
                </a:tc>
                <a:tc>
                  <a:txBody>
                    <a:bodyPr/>
                    <a:lstStyle/>
                    <a:p>
                      <a:pPr algn="ctr"/>
                      <a:r>
                        <a:rPr lang="es-CR" b="1" dirty="0">
                          <a:solidFill>
                            <a:schemeClr val="tx1"/>
                          </a:solidFill>
                        </a:rPr>
                        <a:t>7</a:t>
                      </a:r>
                    </a:p>
                  </a:txBody>
                  <a:tcPr>
                    <a:solidFill>
                      <a:schemeClr val="accent6">
                        <a:lumMod val="60000"/>
                        <a:lumOff val="40000"/>
                      </a:schemeClr>
                    </a:solidFill>
                  </a:tcPr>
                </a:tc>
                <a:tc>
                  <a:txBody>
                    <a:bodyPr/>
                    <a:lstStyle/>
                    <a:p>
                      <a:pPr algn="ctr"/>
                      <a:r>
                        <a:rPr lang="es-ES" b="1" dirty="0">
                          <a:solidFill>
                            <a:schemeClr val="tx1"/>
                          </a:solidFill>
                        </a:rPr>
                        <a:t>44</a:t>
                      </a:r>
                      <a:endParaRPr lang="es-CR" b="1" dirty="0">
                        <a:solidFill>
                          <a:schemeClr val="tx1"/>
                        </a:solidFill>
                      </a:endParaRPr>
                    </a:p>
                  </a:txBody>
                  <a:tcPr>
                    <a:solidFill>
                      <a:schemeClr val="accent6">
                        <a:lumMod val="60000"/>
                        <a:lumOff val="40000"/>
                      </a:schemeClr>
                    </a:solidFill>
                  </a:tcPr>
                </a:tc>
                <a:extLst>
                  <a:ext uri="{0D108BD9-81ED-4DB2-BD59-A6C34878D82A}">
                    <a16:rowId xmlns:a16="http://schemas.microsoft.com/office/drawing/2014/main" val="376734722"/>
                  </a:ext>
                </a:extLst>
              </a:tr>
            </a:tbl>
          </a:graphicData>
        </a:graphic>
      </p:graphicFrame>
      <p:sp>
        <p:nvSpPr>
          <p:cNvPr id="6" name="CuadroTexto 5">
            <a:extLst>
              <a:ext uri="{FF2B5EF4-FFF2-40B4-BE49-F238E27FC236}">
                <a16:creationId xmlns:a16="http://schemas.microsoft.com/office/drawing/2014/main" id="{C225281E-E436-63F7-B71C-D8B63B08E0C0}"/>
              </a:ext>
            </a:extLst>
          </p:cNvPr>
          <p:cNvSpPr txBox="1"/>
          <p:nvPr/>
        </p:nvSpPr>
        <p:spPr>
          <a:xfrm>
            <a:off x="1480243" y="5147540"/>
            <a:ext cx="7111439"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R" sz="1200" b="1" i="0" u="none" strike="noStrike" kern="1200" cap="none" spc="0" normalizeH="0" baseline="0" noProof="0" dirty="0">
                <a:ln>
                  <a:noFill/>
                </a:ln>
                <a:solidFill>
                  <a:prstClr val="black"/>
                </a:solidFill>
                <a:effectLst/>
                <a:uLnTx/>
                <a:uFillTx/>
                <a:latin typeface="Calibri" panose="020F0502020204030204"/>
                <a:ea typeface="+mn-ea"/>
                <a:cs typeface="+mn-cs"/>
              </a:rPr>
              <a:t>Elaborado por: Área de Organización del Trabajo, Clasificación y Valoración de Cargos a diciembre 2023. </a:t>
            </a:r>
          </a:p>
        </p:txBody>
      </p:sp>
    </p:spTree>
    <p:extLst>
      <p:ext uri="{BB962C8B-B14F-4D97-AF65-F5344CB8AC3E}">
        <p14:creationId xmlns:p14="http://schemas.microsoft.com/office/powerpoint/2010/main" val="1730479244"/>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FAC60E76-2EDB-4754-A72D-995C2052DC6F}"/>
              </a:ext>
            </a:extLst>
          </p:cNvPr>
          <p:cNvSpPr txBox="1"/>
          <p:nvPr/>
        </p:nvSpPr>
        <p:spPr>
          <a:xfrm>
            <a:off x="3048000" y="3247647"/>
            <a:ext cx="609600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R" sz="1800" b="0" i="0" u="none" strike="noStrike" kern="1200" cap="none" spc="0" normalizeH="0" baseline="0" noProof="0">
                <a:ln>
                  <a:noFill/>
                </a:ln>
                <a:solidFill>
                  <a:prstClr val="black"/>
                </a:solidFill>
                <a:effectLst/>
                <a:uLnTx/>
                <a:uFillTx/>
                <a:latin typeface="Calibri" panose="020F0502020204030204"/>
                <a:ea typeface="+mn-ea"/>
                <a:cs typeface="+mn-cs"/>
              </a:rPr>
              <a:t> </a:t>
            </a:r>
            <a:endParaRPr kumimoji="0" lang="es-C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 name="Título 1">
            <a:extLst>
              <a:ext uri="{FF2B5EF4-FFF2-40B4-BE49-F238E27FC236}">
                <a16:creationId xmlns:a16="http://schemas.microsoft.com/office/drawing/2014/main" id="{6452D38C-3513-9A9A-715E-2186E2877D54}"/>
              </a:ext>
            </a:extLst>
          </p:cNvPr>
          <p:cNvSpPr>
            <a:spLocks noGrp="1"/>
          </p:cNvSpPr>
          <p:nvPr>
            <p:ph type="title"/>
          </p:nvPr>
        </p:nvSpPr>
        <p:spPr>
          <a:xfrm>
            <a:off x="686938" y="1166563"/>
            <a:ext cx="11102761" cy="1146164"/>
          </a:xfrm>
        </p:spPr>
        <p:txBody>
          <a:bodyPr>
            <a:normAutofit/>
          </a:bodyPr>
          <a:lstStyle/>
          <a:p>
            <a:pPr algn="ctr"/>
            <a:r>
              <a:rPr lang="es-ES" sz="3600" b="1" dirty="0">
                <a:latin typeface="Amasis MT Pro Black" panose="02040A04050005020304" pitchFamily="18" charset="0"/>
              </a:rPr>
              <a:t>CANTIDAD CONCEPTOS DE PAGO TRAMITADOS</a:t>
            </a:r>
            <a:endParaRPr lang="es-CR" sz="3600" b="1" dirty="0">
              <a:latin typeface="Amasis MT Pro Black" panose="02040A04050005020304" pitchFamily="18" charset="0"/>
            </a:endParaRPr>
          </a:p>
        </p:txBody>
      </p:sp>
      <p:graphicFrame>
        <p:nvGraphicFramePr>
          <p:cNvPr id="9" name="Tabla 5">
            <a:extLst>
              <a:ext uri="{FF2B5EF4-FFF2-40B4-BE49-F238E27FC236}">
                <a16:creationId xmlns:a16="http://schemas.microsoft.com/office/drawing/2014/main" id="{D1D33785-F81C-5D62-C088-D4286BCC2711}"/>
              </a:ext>
            </a:extLst>
          </p:cNvPr>
          <p:cNvGraphicFramePr>
            <a:graphicFrameLocks noGrp="1"/>
          </p:cNvGraphicFramePr>
          <p:nvPr/>
        </p:nvGraphicFramePr>
        <p:xfrm>
          <a:off x="1768510" y="2883875"/>
          <a:ext cx="8533806" cy="1899140"/>
        </p:xfrm>
        <a:graphic>
          <a:graphicData uri="http://schemas.openxmlformats.org/drawingml/2006/table">
            <a:tbl>
              <a:tblPr firstRow="1" bandRow="1">
                <a:tableStyleId>{5C22544A-7EE6-4342-B048-85BDC9FD1C3A}</a:tableStyleId>
              </a:tblPr>
              <a:tblGrid>
                <a:gridCol w="2844602">
                  <a:extLst>
                    <a:ext uri="{9D8B030D-6E8A-4147-A177-3AD203B41FA5}">
                      <a16:colId xmlns:a16="http://schemas.microsoft.com/office/drawing/2014/main" val="3386108706"/>
                    </a:ext>
                  </a:extLst>
                </a:gridCol>
                <a:gridCol w="2844602">
                  <a:extLst>
                    <a:ext uri="{9D8B030D-6E8A-4147-A177-3AD203B41FA5}">
                      <a16:colId xmlns:a16="http://schemas.microsoft.com/office/drawing/2014/main" val="3221196703"/>
                    </a:ext>
                  </a:extLst>
                </a:gridCol>
                <a:gridCol w="2844602">
                  <a:extLst>
                    <a:ext uri="{9D8B030D-6E8A-4147-A177-3AD203B41FA5}">
                      <a16:colId xmlns:a16="http://schemas.microsoft.com/office/drawing/2014/main" val="1387556820"/>
                    </a:ext>
                  </a:extLst>
                </a:gridCol>
              </a:tblGrid>
              <a:tr h="949570">
                <a:tc>
                  <a:txBody>
                    <a:bodyPr/>
                    <a:lstStyle/>
                    <a:p>
                      <a:pPr algn="ctr"/>
                      <a:endParaRPr lang="es-CR" sz="2000" b="1" dirty="0"/>
                    </a:p>
                    <a:p>
                      <a:pPr algn="ctr"/>
                      <a:r>
                        <a:rPr lang="es-CR" sz="2000" b="1" dirty="0"/>
                        <a:t>DEDICACIÓN EXCLUSIVA</a:t>
                      </a:r>
                    </a:p>
                  </a:txBody>
                  <a:tcPr/>
                </a:tc>
                <a:tc>
                  <a:txBody>
                    <a:bodyPr/>
                    <a:lstStyle/>
                    <a:p>
                      <a:pPr algn="ctr"/>
                      <a:endParaRPr lang="es-CR" sz="2000" b="1" dirty="0"/>
                    </a:p>
                    <a:p>
                      <a:pPr algn="ctr"/>
                      <a:r>
                        <a:rPr lang="es-CR" sz="2000" b="1" dirty="0"/>
                        <a:t>DISPONIBILIDAD</a:t>
                      </a:r>
                    </a:p>
                  </a:txBody>
                  <a:tcPr/>
                </a:tc>
                <a:tc>
                  <a:txBody>
                    <a:bodyPr/>
                    <a:lstStyle/>
                    <a:p>
                      <a:pPr algn="ctr"/>
                      <a:endParaRPr lang="es-CR" sz="2000" b="1" dirty="0"/>
                    </a:p>
                    <a:p>
                      <a:pPr algn="ctr"/>
                      <a:r>
                        <a:rPr lang="es-CR" sz="2000" b="1" dirty="0"/>
                        <a:t>SOBRESUELDOS</a:t>
                      </a:r>
                    </a:p>
                  </a:txBody>
                  <a:tcPr/>
                </a:tc>
                <a:extLst>
                  <a:ext uri="{0D108BD9-81ED-4DB2-BD59-A6C34878D82A}">
                    <a16:rowId xmlns:a16="http://schemas.microsoft.com/office/drawing/2014/main" val="2599573024"/>
                  </a:ext>
                </a:extLst>
              </a:tr>
              <a:tr h="949570">
                <a:tc>
                  <a:txBody>
                    <a:bodyPr/>
                    <a:lstStyle/>
                    <a:p>
                      <a:pPr algn="ctr"/>
                      <a:endParaRPr lang="es-CR" b="1" dirty="0">
                        <a:solidFill>
                          <a:schemeClr val="tx1"/>
                        </a:solidFill>
                      </a:endParaRPr>
                    </a:p>
                    <a:p>
                      <a:pPr algn="ctr"/>
                      <a:r>
                        <a:rPr lang="es-CR" b="1" dirty="0">
                          <a:solidFill>
                            <a:schemeClr val="tx1"/>
                          </a:solidFill>
                        </a:rPr>
                        <a:t>91</a:t>
                      </a:r>
                    </a:p>
                  </a:txBody>
                  <a:tcPr/>
                </a:tc>
                <a:tc>
                  <a:txBody>
                    <a:bodyPr/>
                    <a:lstStyle/>
                    <a:p>
                      <a:pPr algn="ctr"/>
                      <a:endParaRPr lang="es-CR" b="1" dirty="0"/>
                    </a:p>
                    <a:p>
                      <a:pPr algn="ctr"/>
                      <a:r>
                        <a:rPr lang="es-CR" b="1" dirty="0"/>
                        <a:t>1</a:t>
                      </a:r>
                    </a:p>
                  </a:txBody>
                  <a:tcPr/>
                </a:tc>
                <a:tc>
                  <a:txBody>
                    <a:bodyPr/>
                    <a:lstStyle/>
                    <a:p>
                      <a:pPr algn="ctr"/>
                      <a:endParaRPr lang="es-CR" b="1" dirty="0">
                        <a:solidFill>
                          <a:schemeClr val="tx1"/>
                        </a:solidFill>
                      </a:endParaRPr>
                    </a:p>
                    <a:p>
                      <a:pPr algn="ctr"/>
                      <a:r>
                        <a:rPr lang="es-CR" b="1" dirty="0">
                          <a:solidFill>
                            <a:schemeClr val="tx1"/>
                          </a:solidFill>
                        </a:rPr>
                        <a:t>5</a:t>
                      </a:r>
                    </a:p>
                  </a:txBody>
                  <a:tcPr/>
                </a:tc>
                <a:extLst>
                  <a:ext uri="{0D108BD9-81ED-4DB2-BD59-A6C34878D82A}">
                    <a16:rowId xmlns:a16="http://schemas.microsoft.com/office/drawing/2014/main" val="1195741884"/>
                  </a:ext>
                </a:extLst>
              </a:tr>
            </a:tbl>
          </a:graphicData>
        </a:graphic>
      </p:graphicFrame>
      <p:sp>
        <p:nvSpPr>
          <p:cNvPr id="2" name="CuadroTexto 1">
            <a:extLst>
              <a:ext uri="{FF2B5EF4-FFF2-40B4-BE49-F238E27FC236}">
                <a16:creationId xmlns:a16="http://schemas.microsoft.com/office/drawing/2014/main" id="{E8AD20AE-1DE7-8612-90F7-7E240E47C029}"/>
              </a:ext>
            </a:extLst>
          </p:cNvPr>
          <p:cNvSpPr txBox="1"/>
          <p:nvPr/>
        </p:nvSpPr>
        <p:spPr>
          <a:xfrm>
            <a:off x="2032561" y="4783015"/>
            <a:ext cx="7111439"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R" sz="1200" b="1" i="0" u="none" strike="noStrike" kern="1200" cap="none" spc="0" normalizeH="0" baseline="0" noProof="0" dirty="0">
                <a:ln>
                  <a:noFill/>
                </a:ln>
                <a:solidFill>
                  <a:prstClr val="black"/>
                </a:solidFill>
                <a:effectLst/>
                <a:uLnTx/>
                <a:uFillTx/>
                <a:latin typeface="Calibri" panose="020F0502020204030204"/>
                <a:ea typeface="+mn-ea"/>
                <a:cs typeface="+mn-cs"/>
              </a:rPr>
              <a:t>Elaborado por: Área de Organización del Trabajo, Clasificación y Valoración de Cargos a diciembre 2023. </a:t>
            </a:r>
          </a:p>
        </p:txBody>
      </p:sp>
    </p:spTree>
    <p:extLst>
      <p:ext uri="{BB962C8B-B14F-4D97-AF65-F5344CB8AC3E}">
        <p14:creationId xmlns:p14="http://schemas.microsoft.com/office/powerpoint/2010/main" val="1340561887"/>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FAC60E76-2EDB-4754-A72D-995C2052DC6F}"/>
              </a:ext>
            </a:extLst>
          </p:cNvPr>
          <p:cNvSpPr txBox="1"/>
          <p:nvPr/>
        </p:nvSpPr>
        <p:spPr>
          <a:xfrm>
            <a:off x="3048000" y="3247647"/>
            <a:ext cx="609600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R" sz="1800"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
        <p:nvSpPr>
          <p:cNvPr id="6" name="CuadroTexto 5">
            <a:extLst>
              <a:ext uri="{FF2B5EF4-FFF2-40B4-BE49-F238E27FC236}">
                <a16:creationId xmlns:a16="http://schemas.microsoft.com/office/drawing/2014/main" id="{63A77BC5-ACCC-C41C-5357-8ADAB28D0222}"/>
              </a:ext>
            </a:extLst>
          </p:cNvPr>
          <p:cNvSpPr txBox="1"/>
          <p:nvPr/>
        </p:nvSpPr>
        <p:spPr>
          <a:xfrm>
            <a:off x="1452403" y="5192073"/>
            <a:ext cx="8128000"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R" sz="1400" b="1" i="0" u="none" strike="noStrike" kern="1200" cap="none" spc="0" normalizeH="0" baseline="0" noProof="0" dirty="0">
                <a:ln>
                  <a:noFill/>
                </a:ln>
                <a:solidFill>
                  <a:prstClr val="black"/>
                </a:solidFill>
                <a:effectLst/>
                <a:uLnTx/>
                <a:uFillTx/>
                <a:latin typeface="Calibri" panose="020F0502020204030204"/>
                <a:ea typeface="+mn-ea"/>
                <a:cs typeface="+mn-cs"/>
              </a:rPr>
              <a:t>Elaborado por: Área de Organización del Trabajo, Clasificación y Valoración de Cargos. Noviembre, 2023. </a:t>
            </a:r>
          </a:p>
        </p:txBody>
      </p:sp>
      <p:pic>
        <p:nvPicPr>
          <p:cNvPr id="4" name="Imagen 3">
            <a:extLst>
              <a:ext uri="{FF2B5EF4-FFF2-40B4-BE49-F238E27FC236}">
                <a16:creationId xmlns:a16="http://schemas.microsoft.com/office/drawing/2014/main" id="{8D0BBBF4-5F83-D073-4CC9-911F49FA6D15}"/>
              </a:ext>
            </a:extLst>
          </p:cNvPr>
          <p:cNvPicPr>
            <a:picLocks noChangeAspect="1"/>
          </p:cNvPicPr>
          <p:nvPr/>
        </p:nvPicPr>
        <p:blipFill>
          <a:blip r:embed="rId3"/>
          <a:stretch>
            <a:fillRect/>
          </a:stretch>
        </p:blipFill>
        <p:spPr>
          <a:xfrm>
            <a:off x="1314892" y="715323"/>
            <a:ext cx="10391775" cy="4476750"/>
          </a:xfrm>
          <a:prstGeom prst="rect">
            <a:avLst/>
          </a:prstGeom>
        </p:spPr>
      </p:pic>
      <p:pic>
        <p:nvPicPr>
          <p:cNvPr id="7" name="Imagen 6">
            <a:extLst>
              <a:ext uri="{FF2B5EF4-FFF2-40B4-BE49-F238E27FC236}">
                <a16:creationId xmlns:a16="http://schemas.microsoft.com/office/drawing/2014/main" id="{6D23770E-71CB-6B9E-6F25-642E3311C42D}"/>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15555" y="1480008"/>
            <a:ext cx="1099337" cy="2236943"/>
          </a:xfrm>
          <a:prstGeom prst="rect">
            <a:avLst/>
          </a:prstGeom>
          <a:noFill/>
        </p:spPr>
      </p:pic>
    </p:spTree>
    <p:extLst>
      <p:ext uri="{BB962C8B-B14F-4D97-AF65-F5344CB8AC3E}">
        <p14:creationId xmlns:p14="http://schemas.microsoft.com/office/powerpoint/2010/main" val="135044048"/>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FAC60E76-2EDB-4754-A72D-995C2052DC6F}"/>
              </a:ext>
            </a:extLst>
          </p:cNvPr>
          <p:cNvSpPr txBox="1"/>
          <p:nvPr/>
        </p:nvSpPr>
        <p:spPr>
          <a:xfrm>
            <a:off x="3048000" y="3247647"/>
            <a:ext cx="609600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R" sz="1800"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
        <p:nvSpPr>
          <p:cNvPr id="6" name="CuadroTexto 5">
            <a:extLst>
              <a:ext uri="{FF2B5EF4-FFF2-40B4-BE49-F238E27FC236}">
                <a16:creationId xmlns:a16="http://schemas.microsoft.com/office/drawing/2014/main" id="{63A77BC5-ACCC-C41C-5357-8ADAB28D0222}"/>
              </a:ext>
            </a:extLst>
          </p:cNvPr>
          <p:cNvSpPr txBox="1"/>
          <p:nvPr/>
        </p:nvSpPr>
        <p:spPr>
          <a:xfrm>
            <a:off x="2234827" y="5962351"/>
            <a:ext cx="8128000"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R" sz="900" b="1" i="0" u="none" strike="noStrike" kern="1200" cap="none" spc="0" normalizeH="0" baseline="0" noProof="0" dirty="0">
                <a:ln>
                  <a:noFill/>
                </a:ln>
                <a:solidFill>
                  <a:prstClr val="black"/>
                </a:solidFill>
                <a:effectLst/>
                <a:uLnTx/>
                <a:uFillTx/>
                <a:latin typeface="Calibri" panose="020F0502020204030204"/>
                <a:ea typeface="+mn-ea"/>
                <a:cs typeface="+mn-cs"/>
              </a:rPr>
              <a:t>Elaborado por: Área de Organización del Trabajo, Clasificación y Valoración de Cargos. Noviembre, 2023. </a:t>
            </a:r>
          </a:p>
        </p:txBody>
      </p:sp>
      <p:pic>
        <p:nvPicPr>
          <p:cNvPr id="2" name="Imagen 1">
            <a:extLst>
              <a:ext uri="{FF2B5EF4-FFF2-40B4-BE49-F238E27FC236}">
                <a16:creationId xmlns:a16="http://schemas.microsoft.com/office/drawing/2014/main" id="{31D5626F-86D5-32A9-CC38-931490EC9714}"/>
              </a:ext>
            </a:extLst>
          </p:cNvPr>
          <p:cNvPicPr>
            <a:picLocks noChangeAspect="1"/>
          </p:cNvPicPr>
          <p:nvPr/>
        </p:nvPicPr>
        <p:blipFill>
          <a:blip r:embed="rId3"/>
          <a:stretch>
            <a:fillRect/>
          </a:stretch>
        </p:blipFill>
        <p:spPr>
          <a:xfrm>
            <a:off x="2234827" y="441980"/>
            <a:ext cx="7931526" cy="5392261"/>
          </a:xfrm>
          <a:prstGeom prst="rect">
            <a:avLst/>
          </a:prstGeom>
        </p:spPr>
      </p:pic>
      <p:pic>
        <p:nvPicPr>
          <p:cNvPr id="5" name="Imagen 4">
            <a:extLst>
              <a:ext uri="{FF2B5EF4-FFF2-40B4-BE49-F238E27FC236}">
                <a16:creationId xmlns:a16="http://schemas.microsoft.com/office/drawing/2014/main" id="{21696ED1-B6B5-C0CF-9CCF-00EFBD93D48F}"/>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34363" y="527901"/>
            <a:ext cx="1099337" cy="2236943"/>
          </a:xfrm>
          <a:prstGeom prst="rect">
            <a:avLst/>
          </a:prstGeom>
          <a:noFill/>
        </p:spPr>
      </p:pic>
    </p:spTree>
    <p:extLst>
      <p:ext uri="{BB962C8B-B14F-4D97-AF65-F5344CB8AC3E}">
        <p14:creationId xmlns:p14="http://schemas.microsoft.com/office/powerpoint/2010/main" val="3605231943"/>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FAC60E76-2EDB-4754-A72D-995C2052DC6F}"/>
              </a:ext>
            </a:extLst>
          </p:cNvPr>
          <p:cNvSpPr txBox="1"/>
          <p:nvPr/>
        </p:nvSpPr>
        <p:spPr>
          <a:xfrm>
            <a:off x="3048000" y="3247647"/>
            <a:ext cx="609600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R" sz="1800"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pic>
        <p:nvPicPr>
          <p:cNvPr id="4" name="Imagen 3">
            <a:extLst>
              <a:ext uri="{FF2B5EF4-FFF2-40B4-BE49-F238E27FC236}">
                <a16:creationId xmlns:a16="http://schemas.microsoft.com/office/drawing/2014/main" id="{9662BDC2-9AC2-4C3D-6C97-3688BFAAFD01}"/>
              </a:ext>
            </a:extLst>
          </p:cNvPr>
          <p:cNvPicPr>
            <a:picLocks noChangeAspect="1"/>
          </p:cNvPicPr>
          <p:nvPr/>
        </p:nvPicPr>
        <p:blipFill>
          <a:blip r:embed="rId3"/>
          <a:stretch>
            <a:fillRect/>
          </a:stretch>
        </p:blipFill>
        <p:spPr>
          <a:xfrm>
            <a:off x="2286706" y="771147"/>
            <a:ext cx="8026197" cy="5337422"/>
          </a:xfrm>
          <a:prstGeom prst="rect">
            <a:avLst/>
          </a:prstGeom>
        </p:spPr>
      </p:pic>
      <p:pic>
        <p:nvPicPr>
          <p:cNvPr id="5" name="Imagen 4">
            <a:extLst>
              <a:ext uri="{FF2B5EF4-FFF2-40B4-BE49-F238E27FC236}">
                <a16:creationId xmlns:a16="http://schemas.microsoft.com/office/drawing/2014/main" id="{23EB4D66-82F1-D04F-65A3-403051F4A57D}"/>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18348" y="1121789"/>
            <a:ext cx="1099337" cy="2236943"/>
          </a:xfrm>
          <a:prstGeom prst="rect">
            <a:avLst/>
          </a:prstGeom>
          <a:noFill/>
        </p:spPr>
      </p:pic>
    </p:spTree>
    <p:extLst>
      <p:ext uri="{BB962C8B-B14F-4D97-AF65-F5344CB8AC3E}">
        <p14:creationId xmlns:p14="http://schemas.microsoft.com/office/powerpoint/2010/main" val="831657425"/>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5CDDC40-DEDB-3BBE-8DB4-D558110D57FD}"/>
              </a:ext>
            </a:extLst>
          </p:cNvPr>
          <p:cNvSpPr>
            <a:spLocks noGrp="1"/>
          </p:cNvSpPr>
          <p:nvPr>
            <p:ph type="ctrTitle"/>
          </p:nvPr>
        </p:nvSpPr>
        <p:spPr>
          <a:xfrm>
            <a:off x="4847209" y="3288872"/>
            <a:ext cx="6209128" cy="1824666"/>
          </a:xfrm>
        </p:spPr>
        <p:txBody>
          <a:bodyPr>
            <a:normAutofit/>
          </a:bodyPr>
          <a:lstStyle/>
          <a:p>
            <a:r>
              <a:rPr lang="es-MX" sz="6000" dirty="0">
                <a:solidFill>
                  <a:srgbClr val="910505"/>
                </a:solidFill>
                <a:latin typeface="Georgia" panose="02040502050405020303" pitchFamily="18" charset="0"/>
              </a:rPr>
              <a:t>Logros ARGI 2023 </a:t>
            </a:r>
            <a:endParaRPr lang="es-CR" sz="6000" dirty="0">
              <a:solidFill>
                <a:srgbClr val="910505"/>
              </a:solidFill>
              <a:latin typeface="Georgia" panose="02040502050405020303" pitchFamily="18" charset="0"/>
            </a:endParaRPr>
          </a:p>
        </p:txBody>
      </p:sp>
      <p:pic>
        <p:nvPicPr>
          <p:cNvPr id="7" name="Marcador de posición de imagen 6">
            <a:extLst>
              <a:ext uri="{FF2B5EF4-FFF2-40B4-BE49-F238E27FC236}">
                <a16:creationId xmlns:a16="http://schemas.microsoft.com/office/drawing/2014/main" id="{7F3B556B-3BD7-0712-AF46-4ADCCE2D34EC}"/>
              </a:ext>
            </a:extLst>
          </p:cNvPr>
          <p:cNvPicPr>
            <a:picLocks noGrp="1" noChangeAspect="1"/>
          </p:cNvPicPr>
          <p:nvPr>
            <p:ph type="pic" sz="quarter" idx="10"/>
          </p:nvPr>
        </p:nvPicPr>
        <p:blipFill>
          <a:blip r:embed="rId2"/>
          <a:srcRect l="626" r="626"/>
          <a:stretch>
            <a:fillRect/>
          </a:stretch>
        </p:blipFill>
        <p:spPr/>
      </p:pic>
      <p:sp>
        <p:nvSpPr>
          <p:cNvPr id="5" name="Marcador de posición de imagen 4">
            <a:extLst>
              <a:ext uri="{FF2B5EF4-FFF2-40B4-BE49-F238E27FC236}">
                <a16:creationId xmlns:a16="http://schemas.microsoft.com/office/drawing/2014/main" id="{B4E13A83-C4E9-9774-738E-99362DFE7B51}"/>
              </a:ext>
            </a:extLst>
          </p:cNvPr>
          <p:cNvSpPr>
            <a:spLocks noGrp="1"/>
          </p:cNvSpPr>
          <p:nvPr>
            <p:ph type="pic" sz="quarter" idx="11"/>
          </p:nvPr>
        </p:nvSpPr>
        <p:spPr>
          <a:xfrm>
            <a:off x="5057411" y="284084"/>
            <a:ext cx="2309446" cy="1198879"/>
          </a:xfrm>
        </p:spPr>
        <p:txBody>
          <a:bodyPr>
            <a:normAutofit/>
          </a:bodyPr>
          <a:lstStyle/>
          <a:p>
            <a:r>
              <a:rPr lang="es-MX" sz="1600" dirty="0">
                <a:solidFill>
                  <a:srgbClr val="C00000"/>
                </a:solidFill>
                <a:latin typeface="Georgia" panose="02040502050405020303" pitchFamily="18" charset="0"/>
              </a:rPr>
              <a:t>Área de Remuneración y Gestión de la Información</a:t>
            </a:r>
            <a:endParaRPr lang="es-CR" sz="1600" dirty="0">
              <a:solidFill>
                <a:srgbClr val="C00000"/>
              </a:solidFill>
              <a:latin typeface="Georgia" panose="02040502050405020303" pitchFamily="18" charset="0"/>
            </a:endParaRPr>
          </a:p>
        </p:txBody>
      </p:sp>
    </p:spTree>
    <p:extLst>
      <p:ext uri="{BB962C8B-B14F-4D97-AF65-F5344CB8AC3E}">
        <p14:creationId xmlns:p14="http://schemas.microsoft.com/office/powerpoint/2010/main" val="35770101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14443C2-FE9D-EB95-BEEA-178F786A1001}"/>
              </a:ext>
            </a:extLst>
          </p:cNvPr>
          <p:cNvSpPr>
            <a:spLocks noGrp="1"/>
          </p:cNvSpPr>
          <p:nvPr>
            <p:ph type="title"/>
          </p:nvPr>
        </p:nvSpPr>
        <p:spPr>
          <a:xfrm>
            <a:off x="827525" y="1949664"/>
            <a:ext cx="3728427" cy="1787836"/>
          </a:xfrm>
        </p:spPr>
        <p:txBody>
          <a:bodyPr/>
          <a:lstStyle/>
          <a:p>
            <a:r>
              <a:rPr lang="es-MX" dirty="0">
                <a:latin typeface="Georgia" panose="02040502050405020303" pitchFamily="18" charset="0"/>
              </a:rPr>
              <a:t>ARGI-PDRH</a:t>
            </a:r>
            <a:endParaRPr lang="es-CR" dirty="0">
              <a:latin typeface="Georgia" panose="02040502050405020303" pitchFamily="18" charset="0"/>
            </a:endParaRPr>
          </a:p>
        </p:txBody>
      </p:sp>
      <p:sp>
        <p:nvSpPr>
          <p:cNvPr id="3" name="Marcador de texto 2">
            <a:extLst>
              <a:ext uri="{FF2B5EF4-FFF2-40B4-BE49-F238E27FC236}">
                <a16:creationId xmlns:a16="http://schemas.microsoft.com/office/drawing/2014/main" id="{8C36F66A-C3E5-2FC7-1766-20FB5B41BA10}"/>
              </a:ext>
            </a:extLst>
          </p:cNvPr>
          <p:cNvSpPr>
            <a:spLocks noGrp="1"/>
          </p:cNvSpPr>
          <p:nvPr>
            <p:ph type="body" idx="1"/>
          </p:nvPr>
        </p:nvSpPr>
        <p:spPr/>
        <p:txBody>
          <a:bodyPr>
            <a:normAutofit lnSpcReduction="10000"/>
          </a:bodyPr>
          <a:lstStyle/>
          <a:p>
            <a:pPr algn="r"/>
            <a:endParaRPr lang="es-MX" dirty="0"/>
          </a:p>
          <a:p>
            <a:pPr algn="r"/>
            <a:endParaRPr lang="es-MX" dirty="0"/>
          </a:p>
          <a:p>
            <a:pPr algn="r"/>
            <a:endParaRPr lang="es-MX" dirty="0"/>
          </a:p>
          <a:p>
            <a:pPr algn="r"/>
            <a:r>
              <a:rPr lang="es-MX" dirty="0"/>
              <a:t>2023</a:t>
            </a:r>
            <a:endParaRPr lang="es-CR" dirty="0"/>
          </a:p>
        </p:txBody>
      </p:sp>
      <p:pic>
        <p:nvPicPr>
          <p:cNvPr id="8" name="Imagen 7" descr="Grupo de personas sentadas en el pasto&#10;&#10;Descripción generada automáticamente">
            <a:extLst>
              <a:ext uri="{FF2B5EF4-FFF2-40B4-BE49-F238E27FC236}">
                <a16:creationId xmlns:a16="http://schemas.microsoft.com/office/drawing/2014/main" id="{E9F24A9B-7C9B-C372-A251-51080868CC68}"/>
              </a:ext>
            </a:extLst>
          </p:cNvPr>
          <p:cNvPicPr>
            <a:picLocks noChangeAspect="1"/>
          </p:cNvPicPr>
          <p:nvPr/>
        </p:nvPicPr>
        <p:blipFill>
          <a:blip r:embed="rId2"/>
          <a:stretch>
            <a:fillRect/>
          </a:stretch>
        </p:blipFill>
        <p:spPr>
          <a:xfrm>
            <a:off x="5962835" y="889217"/>
            <a:ext cx="5860319" cy="5079566"/>
          </a:xfrm>
          <a:prstGeom prst="rect">
            <a:avLst/>
          </a:prstGeom>
        </p:spPr>
      </p:pic>
    </p:spTree>
    <p:extLst>
      <p:ext uri="{BB962C8B-B14F-4D97-AF65-F5344CB8AC3E}">
        <p14:creationId xmlns:p14="http://schemas.microsoft.com/office/powerpoint/2010/main" val="33862984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osición de imagen 4">
            <a:extLst>
              <a:ext uri="{FF2B5EF4-FFF2-40B4-BE49-F238E27FC236}">
                <a16:creationId xmlns:a16="http://schemas.microsoft.com/office/drawing/2014/main" id="{0A8E266E-56E5-81F9-AAC4-718555EF2876}"/>
              </a:ext>
            </a:extLst>
          </p:cNvPr>
          <p:cNvSpPr>
            <a:spLocks noGrp="1"/>
          </p:cNvSpPr>
          <p:nvPr>
            <p:ph type="pic" sz="quarter" idx="11"/>
          </p:nvPr>
        </p:nvSpPr>
        <p:spPr>
          <a:xfrm>
            <a:off x="5252719" y="325121"/>
            <a:ext cx="4850069" cy="1198879"/>
          </a:xfrm>
        </p:spPr>
        <p:txBody>
          <a:bodyPr>
            <a:normAutofit/>
          </a:bodyPr>
          <a:lstStyle/>
          <a:p>
            <a:r>
              <a:rPr lang="es-MX" sz="4800" dirty="0">
                <a:solidFill>
                  <a:srgbClr val="910505"/>
                </a:solidFill>
                <a:latin typeface="Georgia" panose="02040502050405020303" pitchFamily="18" charset="0"/>
              </a:rPr>
              <a:t>Vacaciones </a:t>
            </a:r>
          </a:p>
        </p:txBody>
      </p:sp>
      <p:pic>
        <p:nvPicPr>
          <p:cNvPr id="7" name="Imagen 6">
            <a:extLst>
              <a:ext uri="{FF2B5EF4-FFF2-40B4-BE49-F238E27FC236}">
                <a16:creationId xmlns:a16="http://schemas.microsoft.com/office/drawing/2014/main" id="{580648D1-1BD8-C34F-F27A-CC2D7F71296F}"/>
              </a:ext>
            </a:extLst>
          </p:cNvPr>
          <p:cNvPicPr>
            <a:picLocks noChangeAspect="1"/>
          </p:cNvPicPr>
          <p:nvPr/>
        </p:nvPicPr>
        <p:blipFill>
          <a:blip r:embed="rId2"/>
          <a:stretch>
            <a:fillRect/>
          </a:stretch>
        </p:blipFill>
        <p:spPr>
          <a:xfrm>
            <a:off x="8302940" y="2956264"/>
            <a:ext cx="3374111" cy="3158035"/>
          </a:xfrm>
          <a:prstGeom prst="rect">
            <a:avLst/>
          </a:prstGeom>
        </p:spPr>
      </p:pic>
      <p:pic>
        <p:nvPicPr>
          <p:cNvPr id="8" name="Imagen 7">
            <a:extLst>
              <a:ext uri="{FF2B5EF4-FFF2-40B4-BE49-F238E27FC236}">
                <a16:creationId xmlns:a16="http://schemas.microsoft.com/office/drawing/2014/main" id="{C4CA73C2-69D0-31A0-CECB-7A14B6CFF1E0}"/>
              </a:ext>
            </a:extLst>
          </p:cNvPr>
          <p:cNvPicPr>
            <a:picLocks noChangeAspect="1"/>
          </p:cNvPicPr>
          <p:nvPr/>
        </p:nvPicPr>
        <p:blipFill>
          <a:blip r:embed="rId3"/>
          <a:stretch>
            <a:fillRect/>
          </a:stretch>
        </p:blipFill>
        <p:spPr>
          <a:xfrm>
            <a:off x="4278189" y="1731146"/>
            <a:ext cx="3374111" cy="3151454"/>
          </a:xfrm>
          <a:prstGeom prst="rect">
            <a:avLst/>
          </a:prstGeom>
        </p:spPr>
      </p:pic>
    </p:spTree>
    <p:extLst>
      <p:ext uri="{BB962C8B-B14F-4D97-AF65-F5344CB8AC3E}">
        <p14:creationId xmlns:p14="http://schemas.microsoft.com/office/powerpoint/2010/main" val="37359263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osición de imagen 4">
            <a:extLst>
              <a:ext uri="{FF2B5EF4-FFF2-40B4-BE49-F238E27FC236}">
                <a16:creationId xmlns:a16="http://schemas.microsoft.com/office/drawing/2014/main" id="{0A8E266E-56E5-81F9-AAC4-718555EF2876}"/>
              </a:ext>
            </a:extLst>
          </p:cNvPr>
          <p:cNvSpPr>
            <a:spLocks noGrp="1"/>
          </p:cNvSpPr>
          <p:nvPr>
            <p:ph type="pic" sz="quarter" idx="11"/>
          </p:nvPr>
        </p:nvSpPr>
        <p:spPr>
          <a:xfrm>
            <a:off x="5252719" y="325121"/>
            <a:ext cx="4850069" cy="1198879"/>
          </a:xfrm>
        </p:spPr>
        <p:txBody>
          <a:bodyPr>
            <a:normAutofit/>
          </a:bodyPr>
          <a:lstStyle/>
          <a:p>
            <a:r>
              <a:rPr lang="es-MX" sz="4800" dirty="0">
                <a:solidFill>
                  <a:srgbClr val="910505"/>
                </a:solidFill>
                <a:latin typeface="Georgia" panose="02040502050405020303" pitchFamily="18" charset="0"/>
              </a:rPr>
              <a:t>Pagos Artículo 9 </a:t>
            </a:r>
          </a:p>
        </p:txBody>
      </p:sp>
      <p:sp>
        <p:nvSpPr>
          <p:cNvPr id="3" name="CuadroTexto 2">
            <a:extLst>
              <a:ext uri="{FF2B5EF4-FFF2-40B4-BE49-F238E27FC236}">
                <a16:creationId xmlns:a16="http://schemas.microsoft.com/office/drawing/2014/main" id="{AA4B6C07-983A-F1DA-B0E8-7F8D6ADFBEFA}"/>
              </a:ext>
            </a:extLst>
          </p:cNvPr>
          <p:cNvSpPr txBox="1"/>
          <p:nvPr/>
        </p:nvSpPr>
        <p:spPr>
          <a:xfrm>
            <a:off x="4145870" y="2078205"/>
            <a:ext cx="7199791" cy="3046988"/>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ES" sz="2400" b="0" i="0" u="none" strike="noStrike" kern="1200" cap="none" spc="0" normalizeH="0" baseline="0" noProof="0" dirty="0">
                <a:ln>
                  <a:noFill/>
                </a:ln>
                <a:solidFill>
                  <a:prstClr val="black"/>
                </a:solidFill>
                <a:effectLst/>
                <a:uLnTx/>
                <a:uFillTx/>
                <a:latin typeface="Book Antiqua" panose="02040602050305030304" pitchFamily="18" charset="0"/>
                <a:ea typeface="Book Antiqua" panose="02040602050305030304" pitchFamily="18" charset="0"/>
                <a:cs typeface="Times New Roman" panose="02020603050405020304" pitchFamily="18" charset="0"/>
              </a:rPr>
              <a:t>Durante el año 2023, se recibieron 147 solicitudes nuevas, que se sumaron a las de años anteriores, para un total de 1410 solicitudes para estudio. Al mes de diciembre se avanzó hasta el caso 286, y adicionalmente se trabajó en casos de jubilados, renuncias y fines de contrato. Se cancelaron 163 estudios en planilla ordinaria, 103 en planilla extraordinaria y 300 indexaciones canceladas.</a:t>
            </a:r>
            <a:endParaRPr kumimoji="0" lang="es-CR" sz="2400" b="0" i="0" u="none" strike="noStrike" kern="1200" cap="none" spc="0" normalizeH="0" baseline="0" noProof="0" dirty="0">
              <a:ln>
                <a:noFill/>
              </a:ln>
              <a:solidFill>
                <a:prstClr val="black"/>
              </a:solidFill>
              <a:effectLst/>
              <a:uLnTx/>
              <a:uFillTx/>
              <a:latin typeface="Book Antiqua" panose="02040602050305030304" pitchFamily="18" charset="0"/>
              <a:ea typeface="Book Antiqua" panose="02040602050305030304" pitchFamily="18" charset="0"/>
              <a:cs typeface="Times New Roman" panose="02020603050405020304" pitchFamily="18" charset="0"/>
            </a:endParaRPr>
          </a:p>
        </p:txBody>
      </p:sp>
    </p:spTree>
    <p:extLst>
      <p:ext uri="{BB962C8B-B14F-4D97-AF65-F5344CB8AC3E}">
        <p14:creationId xmlns:p14="http://schemas.microsoft.com/office/powerpoint/2010/main" val="14518539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567001F-6662-A563-723C-71352E888648}"/>
              </a:ext>
            </a:extLst>
          </p:cNvPr>
          <p:cNvSpPr>
            <a:spLocks noGrp="1"/>
          </p:cNvSpPr>
          <p:nvPr>
            <p:ph type="title"/>
          </p:nvPr>
        </p:nvSpPr>
        <p:spPr/>
        <p:txBody>
          <a:bodyPr/>
          <a:lstStyle/>
          <a:p>
            <a:r>
              <a:rPr lang="es-ES" sz="4800" dirty="0">
                <a:solidFill>
                  <a:srgbClr val="910505"/>
                </a:solidFill>
                <a:latin typeface="Georgia" panose="02040502050405020303" pitchFamily="18" charset="0"/>
                <a:ea typeface="+mn-ea"/>
                <a:cs typeface="+mn-cs"/>
              </a:rPr>
              <a:t>Trámites relacionados a Pensiones</a:t>
            </a:r>
            <a:endParaRPr lang="es-CR" sz="4800" dirty="0">
              <a:solidFill>
                <a:srgbClr val="910505"/>
              </a:solidFill>
              <a:latin typeface="Georgia" panose="02040502050405020303" pitchFamily="18" charset="0"/>
              <a:ea typeface="+mn-ea"/>
              <a:cs typeface="+mn-cs"/>
            </a:endParaRPr>
          </a:p>
        </p:txBody>
      </p:sp>
      <p:pic>
        <p:nvPicPr>
          <p:cNvPr id="5" name="Imagen 4">
            <a:extLst>
              <a:ext uri="{FF2B5EF4-FFF2-40B4-BE49-F238E27FC236}">
                <a16:creationId xmlns:a16="http://schemas.microsoft.com/office/drawing/2014/main" id="{FFFB53F8-BE17-2A5F-51B3-AAD8D0EEF913}"/>
              </a:ext>
            </a:extLst>
          </p:cNvPr>
          <p:cNvPicPr>
            <a:picLocks noChangeAspect="1"/>
          </p:cNvPicPr>
          <p:nvPr/>
        </p:nvPicPr>
        <p:blipFill>
          <a:blip r:embed="rId2"/>
          <a:stretch>
            <a:fillRect/>
          </a:stretch>
        </p:blipFill>
        <p:spPr>
          <a:xfrm>
            <a:off x="492967" y="1373272"/>
            <a:ext cx="2998090" cy="2200353"/>
          </a:xfrm>
          <a:prstGeom prst="rect">
            <a:avLst/>
          </a:prstGeom>
        </p:spPr>
      </p:pic>
      <p:pic>
        <p:nvPicPr>
          <p:cNvPr id="6" name="Imagen 5">
            <a:extLst>
              <a:ext uri="{FF2B5EF4-FFF2-40B4-BE49-F238E27FC236}">
                <a16:creationId xmlns:a16="http://schemas.microsoft.com/office/drawing/2014/main" id="{F9F2FCBB-9425-5E80-E7F2-5619D5F6C2CA}"/>
              </a:ext>
            </a:extLst>
          </p:cNvPr>
          <p:cNvPicPr>
            <a:picLocks noChangeAspect="1"/>
          </p:cNvPicPr>
          <p:nvPr/>
        </p:nvPicPr>
        <p:blipFill>
          <a:blip r:embed="rId3"/>
          <a:stretch>
            <a:fillRect/>
          </a:stretch>
        </p:blipFill>
        <p:spPr>
          <a:xfrm>
            <a:off x="2534813" y="3889415"/>
            <a:ext cx="2845549" cy="2433380"/>
          </a:xfrm>
          <a:prstGeom prst="rect">
            <a:avLst/>
          </a:prstGeom>
        </p:spPr>
      </p:pic>
      <p:pic>
        <p:nvPicPr>
          <p:cNvPr id="7" name="Imagen 6">
            <a:extLst>
              <a:ext uri="{FF2B5EF4-FFF2-40B4-BE49-F238E27FC236}">
                <a16:creationId xmlns:a16="http://schemas.microsoft.com/office/drawing/2014/main" id="{05916E1A-57D5-3965-7C1E-114BB9670969}"/>
              </a:ext>
            </a:extLst>
          </p:cNvPr>
          <p:cNvPicPr>
            <a:picLocks noChangeAspect="1"/>
          </p:cNvPicPr>
          <p:nvPr/>
        </p:nvPicPr>
        <p:blipFill>
          <a:blip r:embed="rId4"/>
          <a:stretch>
            <a:fillRect/>
          </a:stretch>
        </p:blipFill>
        <p:spPr>
          <a:xfrm>
            <a:off x="5916144" y="1522311"/>
            <a:ext cx="3000381" cy="2433380"/>
          </a:xfrm>
          <a:prstGeom prst="rect">
            <a:avLst/>
          </a:prstGeom>
        </p:spPr>
      </p:pic>
      <p:pic>
        <p:nvPicPr>
          <p:cNvPr id="8" name="Imagen 7">
            <a:extLst>
              <a:ext uri="{FF2B5EF4-FFF2-40B4-BE49-F238E27FC236}">
                <a16:creationId xmlns:a16="http://schemas.microsoft.com/office/drawing/2014/main" id="{1AD07CD5-69A9-8CC9-78BC-2CF4A0C7E9A6}"/>
              </a:ext>
            </a:extLst>
          </p:cNvPr>
          <p:cNvPicPr>
            <a:picLocks noChangeAspect="1"/>
          </p:cNvPicPr>
          <p:nvPr/>
        </p:nvPicPr>
        <p:blipFill>
          <a:blip r:embed="rId5"/>
          <a:stretch>
            <a:fillRect/>
          </a:stretch>
        </p:blipFill>
        <p:spPr>
          <a:xfrm>
            <a:off x="7753739" y="4159635"/>
            <a:ext cx="3600061" cy="2163160"/>
          </a:xfrm>
          <a:prstGeom prst="rect">
            <a:avLst/>
          </a:prstGeom>
        </p:spPr>
      </p:pic>
      <p:sp>
        <p:nvSpPr>
          <p:cNvPr id="9" name="Flecha: doblada 8">
            <a:extLst>
              <a:ext uri="{FF2B5EF4-FFF2-40B4-BE49-F238E27FC236}">
                <a16:creationId xmlns:a16="http://schemas.microsoft.com/office/drawing/2014/main" id="{AAF1DD66-ECB1-C195-00B2-321438471A45}"/>
              </a:ext>
            </a:extLst>
          </p:cNvPr>
          <p:cNvSpPr/>
          <p:nvPr/>
        </p:nvSpPr>
        <p:spPr>
          <a:xfrm rot="5400000">
            <a:off x="3574303" y="2892490"/>
            <a:ext cx="905070" cy="830425"/>
          </a:xfrm>
          <a:prstGeom prst="ben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R" sz="1800" b="0" i="0" u="none" strike="noStrike" kern="1200" cap="none" spc="0" normalizeH="0" baseline="0" noProof="0">
              <a:ln>
                <a:noFill/>
              </a:ln>
              <a:solidFill>
                <a:prstClr val="black"/>
              </a:solidFill>
              <a:effectLst/>
              <a:uLnTx/>
              <a:uFillTx/>
              <a:latin typeface="Aptos" panose="02110004020202020204"/>
              <a:ea typeface="+mn-ea"/>
              <a:cs typeface="+mn-cs"/>
            </a:endParaRPr>
          </a:p>
        </p:txBody>
      </p:sp>
      <p:pic>
        <p:nvPicPr>
          <p:cNvPr id="10" name="Imagen 9">
            <a:extLst>
              <a:ext uri="{FF2B5EF4-FFF2-40B4-BE49-F238E27FC236}">
                <a16:creationId xmlns:a16="http://schemas.microsoft.com/office/drawing/2014/main" id="{1BA05CA1-40C1-BA5C-60A1-BFA67EC96A16}"/>
              </a:ext>
            </a:extLst>
          </p:cNvPr>
          <p:cNvPicPr>
            <a:picLocks noChangeAspect="1"/>
          </p:cNvPicPr>
          <p:nvPr/>
        </p:nvPicPr>
        <p:blipFill>
          <a:blip r:embed="rId6"/>
          <a:stretch>
            <a:fillRect/>
          </a:stretch>
        </p:blipFill>
        <p:spPr>
          <a:xfrm rot="16200000" flipV="1">
            <a:off x="9050023" y="3043787"/>
            <a:ext cx="1092763" cy="1077514"/>
          </a:xfrm>
          <a:prstGeom prst="rect">
            <a:avLst/>
          </a:prstGeom>
        </p:spPr>
      </p:pic>
    </p:spTree>
    <p:extLst>
      <p:ext uri="{BB962C8B-B14F-4D97-AF65-F5344CB8AC3E}">
        <p14:creationId xmlns:p14="http://schemas.microsoft.com/office/powerpoint/2010/main" val="7311546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8">
            <a:extLst>
              <a:ext uri="{FF2B5EF4-FFF2-40B4-BE49-F238E27FC236}">
                <a16:creationId xmlns:a16="http://schemas.microsoft.com/office/drawing/2014/main" id="{F0A65AA8-14FD-45BD-B0C3-22646DE5EECC}"/>
              </a:ext>
            </a:extLst>
          </p:cNvPr>
          <p:cNvSpPr/>
          <p:nvPr/>
        </p:nvSpPr>
        <p:spPr>
          <a:xfrm>
            <a:off x="1869034" y="2013420"/>
            <a:ext cx="3335383" cy="3101014"/>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b="1" dirty="0">
                <a:solidFill>
                  <a:schemeClr val="bg2"/>
                </a:solidFill>
              </a:rPr>
              <a:t>Organización del Trabajo, Clasificación y Valoración de Cargos.</a:t>
            </a:r>
          </a:p>
          <a:p>
            <a:endParaRPr lang="es-ES" sz="2000" b="1" dirty="0">
              <a:solidFill>
                <a:schemeClr val="bg2"/>
              </a:solidFill>
            </a:endParaRPr>
          </a:p>
          <a:p>
            <a:pPr algn="ctr"/>
            <a:r>
              <a:rPr lang="es-ES" sz="3800" b="1" dirty="0">
                <a:solidFill>
                  <a:schemeClr val="bg2"/>
                </a:solidFill>
              </a:rPr>
              <a:t>AOTCVC</a:t>
            </a:r>
          </a:p>
        </p:txBody>
      </p:sp>
      <p:sp>
        <p:nvSpPr>
          <p:cNvPr id="5" name="Rectángulo 4">
            <a:extLst>
              <a:ext uri="{FF2B5EF4-FFF2-40B4-BE49-F238E27FC236}">
                <a16:creationId xmlns:a16="http://schemas.microsoft.com/office/drawing/2014/main" id="{33071F74-057C-235B-4B2D-D6552310A448}"/>
              </a:ext>
            </a:extLst>
          </p:cNvPr>
          <p:cNvSpPr/>
          <p:nvPr/>
        </p:nvSpPr>
        <p:spPr>
          <a:xfrm>
            <a:off x="5217106" y="2199183"/>
            <a:ext cx="2825273" cy="661254"/>
          </a:xfrm>
          <a:prstGeom prst="rect">
            <a:avLst/>
          </a:prstGeom>
          <a:solidFill>
            <a:srgbClr val="99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solidFill>
                  <a:schemeClr val="bg1"/>
                </a:solidFill>
                <a:latin typeface="Arial Black" panose="020B0A04020102020204" pitchFamily="34" charset="0"/>
              </a:rPr>
              <a:t>Nuestro equipo de trabajo</a:t>
            </a:r>
          </a:p>
        </p:txBody>
      </p:sp>
      <p:sp>
        <p:nvSpPr>
          <p:cNvPr id="10" name="CuadroTexto 9">
            <a:extLst>
              <a:ext uri="{FF2B5EF4-FFF2-40B4-BE49-F238E27FC236}">
                <a16:creationId xmlns:a16="http://schemas.microsoft.com/office/drawing/2014/main" id="{4F279457-27EE-D191-D269-F04019597C73}"/>
              </a:ext>
            </a:extLst>
          </p:cNvPr>
          <p:cNvSpPr txBox="1"/>
          <p:nvPr/>
        </p:nvSpPr>
        <p:spPr>
          <a:xfrm>
            <a:off x="3112911" y="1284719"/>
            <a:ext cx="6508190" cy="553998"/>
          </a:xfrm>
          <a:prstGeom prst="rect">
            <a:avLst/>
          </a:prstGeom>
          <a:noFill/>
        </p:spPr>
        <p:txBody>
          <a:bodyPr wrap="square">
            <a:spAutoFit/>
          </a:bodyPr>
          <a:lstStyle/>
          <a:p>
            <a:pPr algn="ctr"/>
            <a:r>
              <a:rPr lang="es-ES" dirty="0">
                <a:solidFill>
                  <a:schemeClr val="accent2">
                    <a:lumMod val="75000"/>
                  </a:schemeClr>
                </a:solidFill>
                <a:latin typeface="Arial Black" panose="020B0A04020102020204" pitchFamily="34" charset="0"/>
              </a:rPr>
              <a:t>!</a:t>
            </a:r>
            <a:r>
              <a:rPr lang="es-ES" sz="3000" dirty="0">
                <a:solidFill>
                  <a:schemeClr val="accent2">
                    <a:lumMod val="75000"/>
                  </a:schemeClr>
                </a:solidFill>
                <a:latin typeface="Arial Black" panose="020B0A04020102020204" pitchFamily="34" charset="0"/>
              </a:rPr>
              <a:t>Bienvenidos a nuestra Área¨¡</a:t>
            </a:r>
          </a:p>
        </p:txBody>
      </p:sp>
      <p:pic>
        <p:nvPicPr>
          <p:cNvPr id="8" name="Imagen 7">
            <a:extLst>
              <a:ext uri="{FF2B5EF4-FFF2-40B4-BE49-F238E27FC236}">
                <a16:creationId xmlns:a16="http://schemas.microsoft.com/office/drawing/2014/main" id="{61F8FDF7-6B2E-BA4A-0D43-4FB694595E99}"/>
              </a:ext>
            </a:extLst>
          </p:cNvPr>
          <p:cNvPicPr>
            <a:picLocks noChangeAspect="1"/>
          </p:cNvPicPr>
          <p:nvPr/>
        </p:nvPicPr>
        <p:blipFill>
          <a:blip r:embed="rId2"/>
          <a:stretch>
            <a:fillRect/>
          </a:stretch>
        </p:blipFill>
        <p:spPr>
          <a:xfrm>
            <a:off x="7836296" y="2013420"/>
            <a:ext cx="3569610" cy="3062672"/>
          </a:xfrm>
          <a:prstGeom prst="rect">
            <a:avLst/>
          </a:prstGeom>
        </p:spPr>
      </p:pic>
      <p:sp>
        <p:nvSpPr>
          <p:cNvPr id="11" name="Rectángulo 10">
            <a:extLst>
              <a:ext uri="{FF2B5EF4-FFF2-40B4-BE49-F238E27FC236}">
                <a16:creationId xmlns:a16="http://schemas.microsoft.com/office/drawing/2014/main" id="{670F8D49-9DD3-69F1-D7C0-B0A6F73BEBA4}"/>
              </a:ext>
            </a:extLst>
          </p:cNvPr>
          <p:cNvSpPr/>
          <p:nvPr/>
        </p:nvSpPr>
        <p:spPr>
          <a:xfrm>
            <a:off x="1487176" y="561717"/>
            <a:ext cx="10186500" cy="661254"/>
          </a:xfrm>
          <a:prstGeom prst="rect">
            <a:avLst/>
          </a:prstGeom>
          <a:solidFill>
            <a:schemeClr val="tx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3400" dirty="0">
                <a:solidFill>
                  <a:schemeClr val="bg1"/>
                </a:solidFill>
                <a:latin typeface="Arial Black" panose="020B0A04020102020204" pitchFamily="34" charset="0"/>
              </a:rPr>
              <a:t>Informe de labores 2023</a:t>
            </a:r>
          </a:p>
        </p:txBody>
      </p:sp>
      <p:cxnSp>
        <p:nvCxnSpPr>
          <p:cNvPr id="12" name="Conector recto 11">
            <a:extLst>
              <a:ext uri="{FF2B5EF4-FFF2-40B4-BE49-F238E27FC236}">
                <a16:creationId xmlns:a16="http://schemas.microsoft.com/office/drawing/2014/main" id="{5BA47CD8-C8D1-370E-F09A-9C69A0637636}"/>
              </a:ext>
            </a:extLst>
          </p:cNvPr>
          <p:cNvCxnSpPr>
            <a:cxnSpLocks/>
          </p:cNvCxnSpPr>
          <p:nvPr/>
        </p:nvCxnSpPr>
        <p:spPr>
          <a:xfrm flipH="1">
            <a:off x="1612911" y="1582814"/>
            <a:ext cx="1647527" cy="0"/>
          </a:xfrm>
          <a:prstGeom prst="line">
            <a:avLst/>
          </a:prstGeom>
          <a:ln w="76200"/>
        </p:spPr>
        <p:style>
          <a:lnRef idx="1">
            <a:schemeClr val="accent4"/>
          </a:lnRef>
          <a:fillRef idx="0">
            <a:schemeClr val="accent4"/>
          </a:fillRef>
          <a:effectRef idx="0">
            <a:schemeClr val="accent4"/>
          </a:effectRef>
          <a:fontRef idx="minor">
            <a:schemeClr val="tx1"/>
          </a:fontRef>
        </p:style>
      </p:cxnSp>
      <p:cxnSp>
        <p:nvCxnSpPr>
          <p:cNvPr id="17" name="Conector recto 16">
            <a:extLst>
              <a:ext uri="{FF2B5EF4-FFF2-40B4-BE49-F238E27FC236}">
                <a16:creationId xmlns:a16="http://schemas.microsoft.com/office/drawing/2014/main" id="{B9D94DC6-1028-D543-8870-6DBD578AFE71}"/>
              </a:ext>
            </a:extLst>
          </p:cNvPr>
          <p:cNvCxnSpPr>
            <a:cxnSpLocks/>
          </p:cNvCxnSpPr>
          <p:nvPr/>
        </p:nvCxnSpPr>
        <p:spPr>
          <a:xfrm flipH="1" flipV="1">
            <a:off x="1612911" y="1561718"/>
            <a:ext cx="1" cy="3734532"/>
          </a:xfrm>
          <a:prstGeom prst="line">
            <a:avLst/>
          </a:prstGeom>
          <a:ln w="76200"/>
        </p:spPr>
        <p:style>
          <a:lnRef idx="1">
            <a:schemeClr val="accent4"/>
          </a:lnRef>
          <a:fillRef idx="0">
            <a:schemeClr val="accent4"/>
          </a:fillRef>
          <a:effectRef idx="0">
            <a:schemeClr val="accent4"/>
          </a:effectRef>
          <a:fontRef idx="minor">
            <a:schemeClr val="tx1"/>
          </a:fontRef>
        </p:style>
      </p:cxnSp>
      <p:cxnSp>
        <p:nvCxnSpPr>
          <p:cNvPr id="20" name="Conector recto 19">
            <a:extLst>
              <a:ext uri="{FF2B5EF4-FFF2-40B4-BE49-F238E27FC236}">
                <a16:creationId xmlns:a16="http://schemas.microsoft.com/office/drawing/2014/main" id="{D4537984-8370-7FBD-0F9B-728068E6AA41}"/>
              </a:ext>
            </a:extLst>
          </p:cNvPr>
          <p:cNvCxnSpPr>
            <a:cxnSpLocks/>
          </p:cNvCxnSpPr>
          <p:nvPr/>
        </p:nvCxnSpPr>
        <p:spPr>
          <a:xfrm>
            <a:off x="1612912" y="5296250"/>
            <a:ext cx="9935030" cy="0"/>
          </a:xfrm>
          <a:prstGeom prst="line">
            <a:avLst/>
          </a:prstGeom>
          <a:ln w="76200"/>
        </p:spPr>
        <p:style>
          <a:lnRef idx="1">
            <a:schemeClr val="accent4"/>
          </a:lnRef>
          <a:fillRef idx="0">
            <a:schemeClr val="accent4"/>
          </a:fillRef>
          <a:effectRef idx="0">
            <a:schemeClr val="accent4"/>
          </a:effectRef>
          <a:fontRef idx="minor">
            <a:schemeClr val="tx1"/>
          </a:fontRef>
        </p:style>
      </p:cxnSp>
      <p:cxnSp>
        <p:nvCxnSpPr>
          <p:cNvPr id="22" name="Conector recto 21">
            <a:extLst>
              <a:ext uri="{FF2B5EF4-FFF2-40B4-BE49-F238E27FC236}">
                <a16:creationId xmlns:a16="http://schemas.microsoft.com/office/drawing/2014/main" id="{470F8D32-FD15-C8F1-C3E4-2F93B408F4BD}"/>
              </a:ext>
            </a:extLst>
          </p:cNvPr>
          <p:cNvCxnSpPr>
            <a:cxnSpLocks/>
          </p:cNvCxnSpPr>
          <p:nvPr/>
        </p:nvCxnSpPr>
        <p:spPr>
          <a:xfrm>
            <a:off x="11547941" y="1652954"/>
            <a:ext cx="0" cy="3643296"/>
          </a:xfrm>
          <a:prstGeom prst="line">
            <a:avLst/>
          </a:prstGeom>
          <a:ln w="76200"/>
        </p:spPr>
        <p:style>
          <a:lnRef idx="1">
            <a:schemeClr val="accent4"/>
          </a:lnRef>
          <a:fillRef idx="0">
            <a:schemeClr val="accent4"/>
          </a:fillRef>
          <a:effectRef idx="0">
            <a:schemeClr val="accent4"/>
          </a:effectRef>
          <a:fontRef idx="minor">
            <a:schemeClr val="tx1"/>
          </a:fontRef>
        </p:style>
      </p:cxnSp>
      <p:sp>
        <p:nvSpPr>
          <p:cNvPr id="25" name="Flecha: hacia la izquierda 24">
            <a:extLst>
              <a:ext uri="{FF2B5EF4-FFF2-40B4-BE49-F238E27FC236}">
                <a16:creationId xmlns:a16="http://schemas.microsoft.com/office/drawing/2014/main" id="{E270ADCE-0F77-439D-56BD-9A056FB533C0}"/>
              </a:ext>
            </a:extLst>
          </p:cNvPr>
          <p:cNvSpPr/>
          <p:nvPr/>
        </p:nvSpPr>
        <p:spPr>
          <a:xfrm>
            <a:off x="9425354" y="1561719"/>
            <a:ext cx="2122588" cy="91235"/>
          </a:xfrm>
          <a:prstGeom prst="lef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s-CR"/>
          </a:p>
        </p:txBody>
      </p:sp>
      <p:pic>
        <p:nvPicPr>
          <p:cNvPr id="26" name="Picture 2" descr="Top Trabajo En Equipo Stickers for Android &amp; iOS | Gfycat">
            <a:extLst>
              <a:ext uri="{FF2B5EF4-FFF2-40B4-BE49-F238E27FC236}">
                <a16:creationId xmlns:a16="http://schemas.microsoft.com/office/drawing/2014/main" id="{3C31012D-7AA8-D930-F329-65B8C0D5BB5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8276" y="2986385"/>
            <a:ext cx="1724299" cy="1354806"/>
          </a:xfrm>
          <a:prstGeom prst="rect">
            <a:avLst/>
          </a:prstGeom>
          <a:noFill/>
          <a:extLst>
            <a:ext uri="{909E8E84-426E-40DD-AFC4-6F175D3DCCD1}">
              <a14:hiddenFill xmlns:a14="http://schemas.microsoft.com/office/drawing/2010/main">
                <a:solidFill>
                  <a:srgbClr val="FFFFFF"/>
                </a:solidFill>
              </a14:hiddenFill>
            </a:ext>
          </a:extLst>
        </p:spPr>
      </p:pic>
      <p:pic>
        <p:nvPicPr>
          <p:cNvPr id="2" name="Imagen 1">
            <a:extLst>
              <a:ext uri="{FF2B5EF4-FFF2-40B4-BE49-F238E27FC236}">
                <a16:creationId xmlns:a16="http://schemas.microsoft.com/office/drawing/2014/main" id="{B036A6A1-9C28-C4C3-718A-0EC529E9902A}"/>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90548" y="1762827"/>
            <a:ext cx="996628" cy="2027949"/>
          </a:xfrm>
          <a:prstGeom prst="rect">
            <a:avLst/>
          </a:prstGeom>
          <a:noFill/>
        </p:spPr>
      </p:pic>
    </p:spTree>
    <p:extLst>
      <p:ext uri="{BB962C8B-B14F-4D97-AF65-F5344CB8AC3E}">
        <p14:creationId xmlns:p14="http://schemas.microsoft.com/office/powerpoint/2010/main" val="3622721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advTm="10000">
        <p15:prstTrans prst="curtains"/>
      </p:transition>
    </mc:Choice>
    <mc:Fallback xmlns="">
      <p:transition spd="slow" advTm="10000">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osición de imagen 4">
            <a:extLst>
              <a:ext uri="{FF2B5EF4-FFF2-40B4-BE49-F238E27FC236}">
                <a16:creationId xmlns:a16="http://schemas.microsoft.com/office/drawing/2014/main" id="{0A8E266E-56E5-81F9-AAC4-718555EF2876}"/>
              </a:ext>
            </a:extLst>
          </p:cNvPr>
          <p:cNvSpPr>
            <a:spLocks noGrp="1"/>
          </p:cNvSpPr>
          <p:nvPr>
            <p:ph type="pic" sz="quarter" idx="11"/>
          </p:nvPr>
        </p:nvSpPr>
        <p:spPr>
          <a:xfrm>
            <a:off x="5113286" y="307365"/>
            <a:ext cx="5078027" cy="1198879"/>
          </a:xfrm>
        </p:spPr>
        <p:txBody>
          <a:bodyPr>
            <a:normAutofit/>
          </a:bodyPr>
          <a:lstStyle/>
          <a:p>
            <a:r>
              <a:rPr lang="es-ES" sz="3600" dirty="0">
                <a:solidFill>
                  <a:srgbClr val="910505"/>
                </a:solidFill>
                <a:latin typeface="Georgia" panose="02040502050405020303" pitchFamily="18" charset="0"/>
              </a:rPr>
              <a:t>Liquidaciones Laborales</a:t>
            </a:r>
            <a:r>
              <a:rPr lang="es-MX" sz="3600" dirty="0">
                <a:solidFill>
                  <a:srgbClr val="910505"/>
                </a:solidFill>
                <a:latin typeface="Georgia" panose="02040502050405020303" pitchFamily="18" charset="0"/>
              </a:rPr>
              <a:t> </a:t>
            </a:r>
          </a:p>
        </p:txBody>
      </p:sp>
      <p:pic>
        <p:nvPicPr>
          <p:cNvPr id="2" name="Imagen 1">
            <a:extLst>
              <a:ext uri="{FF2B5EF4-FFF2-40B4-BE49-F238E27FC236}">
                <a16:creationId xmlns:a16="http://schemas.microsoft.com/office/drawing/2014/main" id="{E38BFCB9-05ED-29EE-2BE1-6FAA234A9AEA}"/>
              </a:ext>
            </a:extLst>
          </p:cNvPr>
          <p:cNvPicPr>
            <a:picLocks noChangeAspect="1"/>
          </p:cNvPicPr>
          <p:nvPr/>
        </p:nvPicPr>
        <p:blipFill>
          <a:blip r:embed="rId2"/>
          <a:stretch>
            <a:fillRect/>
          </a:stretch>
        </p:blipFill>
        <p:spPr>
          <a:xfrm>
            <a:off x="5307269" y="2044601"/>
            <a:ext cx="4617966" cy="3757476"/>
          </a:xfrm>
          <a:prstGeom prst="rect">
            <a:avLst/>
          </a:prstGeom>
        </p:spPr>
      </p:pic>
    </p:spTree>
    <p:extLst>
      <p:ext uri="{BB962C8B-B14F-4D97-AF65-F5344CB8AC3E}">
        <p14:creationId xmlns:p14="http://schemas.microsoft.com/office/powerpoint/2010/main" val="20708082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osición de imagen 4">
            <a:extLst>
              <a:ext uri="{FF2B5EF4-FFF2-40B4-BE49-F238E27FC236}">
                <a16:creationId xmlns:a16="http://schemas.microsoft.com/office/drawing/2014/main" id="{0A8E266E-56E5-81F9-AAC4-718555EF2876}"/>
              </a:ext>
            </a:extLst>
          </p:cNvPr>
          <p:cNvSpPr>
            <a:spLocks noGrp="1"/>
          </p:cNvSpPr>
          <p:nvPr>
            <p:ph type="pic" sz="quarter" idx="11"/>
          </p:nvPr>
        </p:nvSpPr>
        <p:spPr>
          <a:xfrm>
            <a:off x="5113286" y="307365"/>
            <a:ext cx="5078027" cy="1198879"/>
          </a:xfrm>
        </p:spPr>
        <p:txBody>
          <a:bodyPr>
            <a:normAutofit/>
          </a:bodyPr>
          <a:lstStyle/>
          <a:p>
            <a:r>
              <a:rPr lang="es-MX" sz="3600" dirty="0">
                <a:solidFill>
                  <a:srgbClr val="910505"/>
                </a:solidFill>
                <a:latin typeface="Georgia" panose="02040502050405020303" pitchFamily="18" charset="0"/>
              </a:rPr>
              <a:t>Estudios de Anualidad</a:t>
            </a:r>
          </a:p>
        </p:txBody>
      </p:sp>
      <p:pic>
        <p:nvPicPr>
          <p:cNvPr id="3" name="Imagen 2">
            <a:extLst>
              <a:ext uri="{FF2B5EF4-FFF2-40B4-BE49-F238E27FC236}">
                <a16:creationId xmlns:a16="http://schemas.microsoft.com/office/drawing/2014/main" id="{360D1E87-2B19-00BF-A603-DF92E65C7140}"/>
              </a:ext>
            </a:extLst>
          </p:cNvPr>
          <p:cNvPicPr>
            <a:picLocks noChangeAspect="1"/>
          </p:cNvPicPr>
          <p:nvPr/>
        </p:nvPicPr>
        <p:blipFill>
          <a:blip r:embed="rId2"/>
          <a:stretch>
            <a:fillRect/>
          </a:stretch>
        </p:blipFill>
        <p:spPr>
          <a:xfrm>
            <a:off x="5621050" y="1921225"/>
            <a:ext cx="4570263" cy="3969164"/>
          </a:xfrm>
          <a:prstGeom prst="rect">
            <a:avLst/>
          </a:prstGeom>
        </p:spPr>
      </p:pic>
    </p:spTree>
    <p:extLst>
      <p:ext uri="{BB962C8B-B14F-4D97-AF65-F5344CB8AC3E}">
        <p14:creationId xmlns:p14="http://schemas.microsoft.com/office/powerpoint/2010/main" val="8647742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osición de imagen 4">
            <a:extLst>
              <a:ext uri="{FF2B5EF4-FFF2-40B4-BE49-F238E27FC236}">
                <a16:creationId xmlns:a16="http://schemas.microsoft.com/office/drawing/2014/main" id="{0A8E266E-56E5-81F9-AAC4-718555EF2876}"/>
              </a:ext>
            </a:extLst>
          </p:cNvPr>
          <p:cNvSpPr>
            <a:spLocks noGrp="1"/>
          </p:cNvSpPr>
          <p:nvPr>
            <p:ph type="pic" sz="quarter" idx="11"/>
          </p:nvPr>
        </p:nvSpPr>
        <p:spPr>
          <a:xfrm>
            <a:off x="5113286" y="307365"/>
            <a:ext cx="5078027" cy="1198879"/>
          </a:xfrm>
        </p:spPr>
        <p:txBody>
          <a:bodyPr>
            <a:normAutofit/>
          </a:bodyPr>
          <a:lstStyle/>
          <a:p>
            <a:r>
              <a:rPr lang="es-MX" sz="3600" dirty="0">
                <a:solidFill>
                  <a:srgbClr val="910505"/>
                </a:solidFill>
                <a:latin typeface="Georgia" panose="02040502050405020303" pitchFamily="18" charset="0"/>
              </a:rPr>
              <a:t>Reconocimientos de Tiempo Servido </a:t>
            </a:r>
          </a:p>
        </p:txBody>
      </p:sp>
      <p:pic>
        <p:nvPicPr>
          <p:cNvPr id="2" name="Imagen 1">
            <a:extLst>
              <a:ext uri="{FF2B5EF4-FFF2-40B4-BE49-F238E27FC236}">
                <a16:creationId xmlns:a16="http://schemas.microsoft.com/office/drawing/2014/main" id="{BF71926A-1E8F-40E3-CA82-57DE33257717}"/>
              </a:ext>
            </a:extLst>
          </p:cNvPr>
          <p:cNvPicPr>
            <a:picLocks noChangeAspect="1"/>
          </p:cNvPicPr>
          <p:nvPr/>
        </p:nvPicPr>
        <p:blipFill>
          <a:blip r:embed="rId2"/>
          <a:stretch>
            <a:fillRect/>
          </a:stretch>
        </p:blipFill>
        <p:spPr>
          <a:xfrm>
            <a:off x="5287800" y="2237709"/>
            <a:ext cx="5276626" cy="3577755"/>
          </a:xfrm>
          <a:prstGeom prst="rect">
            <a:avLst/>
          </a:prstGeom>
        </p:spPr>
      </p:pic>
    </p:spTree>
    <p:extLst>
      <p:ext uri="{BB962C8B-B14F-4D97-AF65-F5344CB8AC3E}">
        <p14:creationId xmlns:p14="http://schemas.microsoft.com/office/powerpoint/2010/main" val="27811817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2E8FF4-F281-9DD3-B251-A05849B22930}"/>
              </a:ext>
            </a:extLst>
          </p:cNvPr>
          <p:cNvSpPr>
            <a:spLocks noGrp="1"/>
          </p:cNvSpPr>
          <p:nvPr>
            <p:ph type="title"/>
          </p:nvPr>
        </p:nvSpPr>
        <p:spPr/>
        <p:txBody>
          <a:bodyPr>
            <a:normAutofit fontScale="90000"/>
          </a:bodyPr>
          <a:lstStyle/>
          <a:p>
            <a:pPr algn="ctr"/>
            <a:r>
              <a:rPr lang="es-MX" sz="4400" dirty="0">
                <a:solidFill>
                  <a:srgbClr val="910505"/>
                </a:solidFill>
                <a:latin typeface="Georgia" panose="02040502050405020303" pitchFamily="18" charset="0"/>
              </a:rPr>
              <a:t>Archivo Especializado </a:t>
            </a:r>
            <a:br>
              <a:rPr lang="es-MX" sz="4400" dirty="0">
                <a:solidFill>
                  <a:srgbClr val="910505"/>
                </a:solidFill>
                <a:latin typeface="Georgia" panose="02040502050405020303" pitchFamily="18" charset="0"/>
              </a:rPr>
            </a:br>
            <a:r>
              <a:rPr lang="es-MX" sz="4400" dirty="0">
                <a:solidFill>
                  <a:srgbClr val="910505"/>
                </a:solidFill>
                <a:latin typeface="Georgia" panose="02040502050405020303" pitchFamily="18" charset="0"/>
              </a:rPr>
              <a:t>Recursos Humanos</a:t>
            </a:r>
            <a:br>
              <a:rPr lang="es-MX" sz="4400" dirty="0">
                <a:solidFill>
                  <a:srgbClr val="910505"/>
                </a:solidFill>
                <a:latin typeface="Georgia" panose="02040502050405020303" pitchFamily="18" charset="0"/>
              </a:rPr>
            </a:br>
            <a:endParaRPr lang="es-CR" dirty="0"/>
          </a:p>
        </p:txBody>
      </p:sp>
      <p:pic>
        <p:nvPicPr>
          <p:cNvPr id="5" name="Imagen 4">
            <a:extLst>
              <a:ext uri="{FF2B5EF4-FFF2-40B4-BE49-F238E27FC236}">
                <a16:creationId xmlns:a16="http://schemas.microsoft.com/office/drawing/2014/main" id="{4C294C15-2573-A3D6-7115-0C2C1D10C96C}"/>
              </a:ext>
            </a:extLst>
          </p:cNvPr>
          <p:cNvPicPr>
            <a:picLocks noChangeAspect="1"/>
          </p:cNvPicPr>
          <p:nvPr/>
        </p:nvPicPr>
        <p:blipFill>
          <a:blip r:embed="rId2"/>
          <a:stretch>
            <a:fillRect/>
          </a:stretch>
        </p:blipFill>
        <p:spPr>
          <a:xfrm>
            <a:off x="4199138" y="1262636"/>
            <a:ext cx="3261394" cy="3496469"/>
          </a:xfrm>
          <a:prstGeom prst="rect">
            <a:avLst/>
          </a:prstGeom>
        </p:spPr>
      </p:pic>
      <p:pic>
        <p:nvPicPr>
          <p:cNvPr id="7" name="Imagen 6">
            <a:extLst>
              <a:ext uri="{FF2B5EF4-FFF2-40B4-BE49-F238E27FC236}">
                <a16:creationId xmlns:a16="http://schemas.microsoft.com/office/drawing/2014/main" id="{E4F80344-FAB9-EB95-8D15-625EB394580F}"/>
              </a:ext>
            </a:extLst>
          </p:cNvPr>
          <p:cNvPicPr>
            <a:picLocks noChangeAspect="1"/>
          </p:cNvPicPr>
          <p:nvPr/>
        </p:nvPicPr>
        <p:blipFill>
          <a:blip r:embed="rId3"/>
          <a:stretch>
            <a:fillRect/>
          </a:stretch>
        </p:blipFill>
        <p:spPr>
          <a:xfrm>
            <a:off x="838200" y="4927205"/>
            <a:ext cx="10386874" cy="1265296"/>
          </a:xfrm>
          <a:prstGeom prst="rect">
            <a:avLst/>
          </a:prstGeom>
        </p:spPr>
      </p:pic>
    </p:spTree>
    <p:extLst>
      <p:ext uri="{BB962C8B-B14F-4D97-AF65-F5344CB8AC3E}">
        <p14:creationId xmlns:p14="http://schemas.microsoft.com/office/powerpoint/2010/main" val="25219314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D3101FF5-0EE5-48F8-CAE1-540083DD8677}"/>
              </a:ext>
            </a:extLst>
          </p:cNvPr>
          <p:cNvSpPr>
            <a:spLocks noGrp="1"/>
          </p:cNvSpPr>
          <p:nvPr>
            <p:ph sz="half" idx="1"/>
          </p:nvPr>
        </p:nvSpPr>
        <p:spPr/>
        <p:txBody>
          <a:bodyPr>
            <a:normAutofit fontScale="77500" lnSpcReduction="20000"/>
          </a:bodyPr>
          <a:lstStyle/>
          <a:p>
            <a:pPr>
              <a:spcAft>
                <a:spcPts val="1200"/>
              </a:spcAft>
            </a:pPr>
            <a:r>
              <a:rPr lang="es-ES" sz="1800" dirty="0">
                <a:effectLst/>
                <a:latin typeface="Book Antiqua" panose="02040602050305030304" pitchFamily="18" charset="0"/>
                <a:ea typeface="Book Antiqua" panose="02040602050305030304" pitchFamily="18" charset="0"/>
                <a:cs typeface="Times New Roman" panose="02020603050405020304" pitchFamily="18" charset="0"/>
              </a:rPr>
              <a:t>Se revisaron, ordenaron y unificaron 1,15 metros lineales de remisiones 2023.</a:t>
            </a:r>
            <a:endParaRPr lang="es-CR" sz="1800" dirty="0">
              <a:effectLst/>
              <a:latin typeface="Book Antiqua" panose="02040602050305030304" pitchFamily="18" charset="0"/>
              <a:ea typeface="Book Antiqua" panose="02040602050305030304" pitchFamily="18" charset="0"/>
              <a:cs typeface="Times New Roman" panose="02020603050405020304" pitchFamily="18" charset="0"/>
            </a:endParaRPr>
          </a:p>
          <a:p>
            <a:pPr>
              <a:spcAft>
                <a:spcPts val="1200"/>
              </a:spcAft>
            </a:pPr>
            <a:r>
              <a:rPr lang="es-ES" sz="1800" dirty="0">
                <a:effectLst/>
                <a:latin typeface="Book Antiqua" panose="02040602050305030304" pitchFamily="18" charset="0"/>
                <a:ea typeface="Book Antiqua" panose="02040602050305030304" pitchFamily="18" charset="0"/>
                <a:cs typeface="Times New Roman" panose="02020603050405020304" pitchFamily="18" charset="0"/>
              </a:rPr>
              <a:t>Se unificó 5,70 metros lineales de remisiones 2022.</a:t>
            </a:r>
            <a:endParaRPr lang="es-CR" sz="1800" dirty="0">
              <a:effectLst/>
              <a:latin typeface="Book Antiqua" panose="02040602050305030304" pitchFamily="18" charset="0"/>
              <a:ea typeface="Book Antiqua" panose="02040602050305030304" pitchFamily="18" charset="0"/>
              <a:cs typeface="Times New Roman" panose="02020603050405020304" pitchFamily="18" charset="0"/>
            </a:endParaRPr>
          </a:p>
          <a:p>
            <a:pPr>
              <a:spcAft>
                <a:spcPts val="1200"/>
              </a:spcAft>
            </a:pPr>
            <a:r>
              <a:rPr lang="es-ES" sz="1800" dirty="0">
                <a:effectLst/>
                <a:latin typeface="Book Antiqua" panose="02040602050305030304" pitchFamily="18" charset="0"/>
                <a:ea typeface="Book Antiqua" panose="02040602050305030304" pitchFamily="18" charset="0"/>
                <a:cs typeface="Times New Roman" panose="02020603050405020304" pitchFamily="18" charset="0"/>
              </a:rPr>
              <a:t>En conjunto con los estudiantes, se archivaron 433,59 metros lineales.</a:t>
            </a:r>
            <a:endParaRPr lang="es-CR" sz="1800" dirty="0">
              <a:effectLst/>
              <a:latin typeface="Book Antiqua" panose="02040602050305030304" pitchFamily="18" charset="0"/>
              <a:ea typeface="Book Antiqua" panose="02040602050305030304" pitchFamily="18" charset="0"/>
              <a:cs typeface="Times New Roman" panose="02020603050405020304" pitchFamily="18" charset="0"/>
            </a:endParaRPr>
          </a:p>
          <a:p>
            <a:pPr>
              <a:spcAft>
                <a:spcPts val="1200"/>
              </a:spcAft>
            </a:pPr>
            <a:r>
              <a:rPr lang="es-ES" sz="1800" dirty="0">
                <a:effectLst/>
                <a:latin typeface="Book Antiqua" panose="02040602050305030304" pitchFamily="18" charset="0"/>
                <a:ea typeface="Book Antiqua" panose="02040602050305030304" pitchFamily="18" charset="0"/>
                <a:cs typeface="Times New Roman" panose="02020603050405020304" pitchFamily="18" charset="0"/>
              </a:rPr>
              <a:t>Se colaboró con PRODEMI y la Dirección para los planos y compra de estantería móvil para el traslado del archivo.</a:t>
            </a:r>
            <a:endParaRPr lang="es-CR" sz="1800" dirty="0">
              <a:effectLst/>
              <a:latin typeface="Book Antiqua" panose="02040602050305030304" pitchFamily="18" charset="0"/>
              <a:ea typeface="Book Antiqua" panose="02040602050305030304" pitchFamily="18" charset="0"/>
              <a:cs typeface="Times New Roman" panose="02020603050405020304" pitchFamily="18" charset="0"/>
            </a:endParaRPr>
          </a:p>
          <a:p>
            <a:pPr>
              <a:spcAft>
                <a:spcPts val="1200"/>
              </a:spcAft>
            </a:pPr>
            <a:r>
              <a:rPr lang="es-ES" sz="1800" dirty="0">
                <a:effectLst/>
                <a:latin typeface="Book Antiqua" panose="02040602050305030304" pitchFamily="18" charset="0"/>
                <a:ea typeface="Book Antiqua" panose="02040602050305030304" pitchFamily="18" charset="0"/>
                <a:cs typeface="Times New Roman" panose="02020603050405020304" pitchFamily="18" charset="0"/>
              </a:rPr>
              <a:t>Se crearon 8 documentos de requerimientos de expediente digital junto con la SDA, el PDRH y la jefatura ARGI.</a:t>
            </a:r>
            <a:endParaRPr lang="es-CR" sz="1800" dirty="0">
              <a:effectLst/>
              <a:latin typeface="Book Antiqua" panose="02040602050305030304" pitchFamily="18" charset="0"/>
              <a:ea typeface="Book Antiqua" panose="02040602050305030304" pitchFamily="18" charset="0"/>
              <a:cs typeface="Times New Roman" panose="02020603050405020304" pitchFamily="18" charset="0"/>
            </a:endParaRPr>
          </a:p>
          <a:p>
            <a:pPr algn="just">
              <a:spcAft>
                <a:spcPts val="1200"/>
              </a:spcAft>
            </a:pPr>
            <a:r>
              <a:rPr lang="es-ES" sz="1800" dirty="0">
                <a:effectLst/>
                <a:latin typeface="Book Antiqua" panose="02040602050305030304" pitchFamily="18" charset="0"/>
                <a:ea typeface="Book Antiqua" panose="02040602050305030304" pitchFamily="18" charset="0"/>
                <a:cs typeface="Times New Roman" panose="02020603050405020304" pitchFamily="18" charset="0"/>
              </a:rPr>
              <a:t>Se digitaron 383 cajas de expedientes inactivos en el inventario con el apoyo de estudiantes. Se lograron ubicar todos los expedientes perdidos, gracias al inventario.</a:t>
            </a:r>
            <a:endParaRPr lang="es-CR" sz="1800" dirty="0">
              <a:effectLst/>
              <a:latin typeface="Book Antiqua" panose="02040602050305030304" pitchFamily="18" charset="0"/>
              <a:ea typeface="Book Antiqua" panose="02040602050305030304" pitchFamily="18" charset="0"/>
              <a:cs typeface="Times New Roman" panose="02020603050405020304" pitchFamily="18" charset="0"/>
            </a:endParaRPr>
          </a:p>
          <a:p>
            <a:pPr algn="just">
              <a:spcAft>
                <a:spcPts val="1200"/>
              </a:spcAft>
            </a:pPr>
            <a:r>
              <a:rPr lang="es-ES" sz="1800" dirty="0">
                <a:effectLst/>
                <a:latin typeface="Book Antiqua" panose="02040602050305030304" pitchFamily="18" charset="0"/>
                <a:ea typeface="Book Antiqua" panose="02040602050305030304" pitchFamily="18" charset="0"/>
                <a:cs typeface="Times New Roman" panose="02020603050405020304" pitchFamily="18" charset="0"/>
              </a:rPr>
              <a:t>Se logró una unificación y restauración de 10 expedientes y 5 tarjetas de modificación detectados con el proceso de digitación.</a:t>
            </a:r>
            <a:endParaRPr lang="es-CR" sz="1800" dirty="0">
              <a:effectLst/>
              <a:latin typeface="Book Antiqua" panose="02040602050305030304" pitchFamily="18" charset="0"/>
              <a:ea typeface="Book Antiqua" panose="02040602050305030304" pitchFamily="18" charset="0"/>
              <a:cs typeface="Times New Roman" panose="02020603050405020304" pitchFamily="18" charset="0"/>
            </a:endParaRPr>
          </a:p>
          <a:p>
            <a:endParaRPr lang="es-CR" dirty="0"/>
          </a:p>
        </p:txBody>
      </p:sp>
      <p:sp>
        <p:nvSpPr>
          <p:cNvPr id="4" name="Marcador de contenido 3">
            <a:extLst>
              <a:ext uri="{FF2B5EF4-FFF2-40B4-BE49-F238E27FC236}">
                <a16:creationId xmlns:a16="http://schemas.microsoft.com/office/drawing/2014/main" id="{403FBDF8-365B-BF9C-5568-CCD6DF86F16B}"/>
              </a:ext>
            </a:extLst>
          </p:cNvPr>
          <p:cNvSpPr>
            <a:spLocks noGrp="1"/>
          </p:cNvSpPr>
          <p:nvPr>
            <p:ph sz="half" idx="2"/>
          </p:nvPr>
        </p:nvSpPr>
        <p:spPr/>
        <p:txBody>
          <a:bodyPr>
            <a:normAutofit fontScale="77500" lnSpcReduction="20000"/>
          </a:bodyPr>
          <a:lstStyle/>
          <a:p>
            <a:pPr algn="just">
              <a:spcAft>
                <a:spcPts val="1200"/>
              </a:spcAft>
            </a:pPr>
            <a:r>
              <a:rPr lang="es-ES" sz="1800" dirty="0">
                <a:effectLst/>
                <a:latin typeface="Book Antiqua" panose="02040602050305030304" pitchFamily="18" charset="0"/>
                <a:ea typeface="Book Antiqua" panose="02040602050305030304" pitchFamily="18" charset="0"/>
                <a:cs typeface="Times New Roman" panose="02020603050405020304" pitchFamily="18" charset="0"/>
              </a:rPr>
              <a:t>Con la implementación de los números consecutivos a los expedientes el año pasado, el proceso de movimiento de expedientes llenos a otros estantes se puede realizar de forma inmediata, sin necesidad de reorganizar estanterías completas, reduciendo el tiempo invertido en ese proceso.</a:t>
            </a:r>
            <a:endParaRPr lang="es-CR" sz="1800" dirty="0">
              <a:effectLst/>
              <a:latin typeface="Book Antiqua" panose="02040602050305030304" pitchFamily="18" charset="0"/>
              <a:ea typeface="Book Antiqua" panose="02040602050305030304" pitchFamily="18" charset="0"/>
              <a:cs typeface="Times New Roman" panose="02020603050405020304" pitchFamily="18" charset="0"/>
            </a:endParaRPr>
          </a:p>
          <a:p>
            <a:pPr>
              <a:spcAft>
                <a:spcPts val="1200"/>
              </a:spcAft>
            </a:pPr>
            <a:r>
              <a:rPr lang="es-ES" sz="1800" dirty="0">
                <a:effectLst/>
                <a:latin typeface="Book Antiqua" panose="02040602050305030304" pitchFamily="18" charset="0"/>
                <a:ea typeface="Book Antiqua" panose="02040602050305030304" pitchFamily="18" charset="0"/>
                <a:cs typeface="Times New Roman" panose="02020603050405020304" pitchFamily="18" charset="0"/>
              </a:rPr>
              <a:t>Se actualizó del tutorial para archivar documentos en </a:t>
            </a:r>
            <a:r>
              <a:rPr lang="es-ES" sz="1800" dirty="0" err="1">
                <a:effectLst/>
                <a:latin typeface="Book Antiqua" panose="02040602050305030304" pitchFamily="18" charset="0"/>
                <a:ea typeface="Book Antiqua" panose="02040602050305030304" pitchFamily="18" charset="0"/>
                <a:cs typeface="Times New Roman" panose="02020603050405020304" pitchFamily="18" charset="0"/>
              </a:rPr>
              <a:t>AGDe</a:t>
            </a:r>
            <a:r>
              <a:rPr lang="es-ES" sz="1800" dirty="0">
                <a:effectLst/>
                <a:latin typeface="Book Antiqua" panose="02040602050305030304" pitchFamily="18" charset="0"/>
                <a:ea typeface="Book Antiqua" panose="02040602050305030304" pitchFamily="18" charset="0"/>
                <a:cs typeface="Times New Roman" panose="02020603050405020304" pitchFamily="18" charset="0"/>
              </a:rPr>
              <a:t>, tomando en cuenta excepciones que se detectaron durante el 2023.</a:t>
            </a:r>
            <a:endParaRPr lang="es-CR" sz="1800" dirty="0">
              <a:effectLst/>
              <a:latin typeface="Book Antiqua" panose="02040602050305030304" pitchFamily="18" charset="0"/>
              <a:ea typeface="Book Antiqua" panose="02040602050305030304" pitchFamily="18" charset="0"/>
              <a:cs typeface="Times New Roman" panose="02020603050405020304" pitchFamily="18" charset="0"/>
            </a:endParaRPr>
          </a:p>
          <a:p>
            <a:pPr>
              <a:spcAft>
                <a:spcPts val="1200"/>
              </a:spcAft>
            </a:pPr>
            <a:r>
              <a:rPr lang="es-ES" sz="1800" dirty="0">
                <a:effectLst/>
                <a:latin typeface="Book Antiqua" panose="02040602050305030304" pitchFamily="18" charset="0"/>
                <a:ea typeface="Book Antiqua" panose="02040602050305030304" pitchFamily="18" charset="0"/>
                <a:cs typeface="Times New Roman" panose="02020603050405020304" pitchFamily="18" charset="0"/>
              </a:rPr>
              <a:t>Se ordenaron los documentos correspondientes al avance del Expediente Digital en </a:t>
            </a:r>
            <a:r>
              <a:rPr lang="es-ES" sz="1800" dirty="0" err="1">
                <a:effectLst/>
                <a:latin typeface="Book Antiqua" panose="02040602050305030304" pitchFamily="18" charset="0"/>
                <a:ea typeface="Book Antiqua" panose="02040602050305030304" pitchFamily="18" charset="0"/>
                <a:cs typeface="Times New Roman" panose="02020603050405020304" pitchFamily="18" charset="0"/>
              </a:rPr>
              <a:t>AGDe</a:t>
            </a:r>
            <a:r>
              <a:rPr lang="es-ES" sz="1800" dirty="0">
                <a:effectLst/>
                <a:latin typeface="Book Antiqua" panose="02040602050305030304" pitchFamily="18" charset="0"/>
                <a:ea typeface="Book Antiqua" panose="02040602050305030304" pitchFamily="18" charset="0"/>
                <a:cs typeface="Times New Roman" panose="02020603050405020304" pitchFamily="18" charset="0"/>
              </a:rPr>
              <a:t> para facilitar la información a las jefaturas.</a:t>
            </a:r>
            <a:endParaRPr lang="es-CR" sz="1800" dirty="0">
              <a:effectLst/>
              <a:latin typeface="Book Antiqua" panose="02040602050305030304" pitchFamily="18" charset="0"/>
              <a:ea typeface="Book Antiqua" panose="02040602050305030304" pitchFamily="18" charset="0"/>
              <a:cs typeface="Times New Roman" panose="02020603050405020304" pitchFamily="18" charset="0"/>
            </a:endParaRPr>
          </a:p>
          <a:p>
            <a:pPr>
              <a:spcAft>
                <a:spcPts val="1200"/>
              </a:spcAft>
            </a:pPr>
            <a:r>
              <a:rPr lang="es-ES" sz="1800" dirty="0">
                <a:effectLst/>
                <a:latin typeface="Book Antiqua" panose="02040602050305030304" pitchFamily="18" charset="0"/>
                <a:ea typeface="Book Antiqua" panose="02040602050305030304" pitchFamily="18" charset="0"/>
                <a:cs typeface="Times New Roman" panose="02020603050405020304" pitchFamily="18" charset="0"/>
              </a:rPr>
              <a:t>Se publicó la instrucción para remisión de incapacidades físicas por medio del </a:t>
            </a:r>
            <a:r>
              <a:rPr lang="es-ES" sz="1800" dirty="0" err="1">
                <a:effectLst/>
                <a:latin typeface="Book Antiqua" panose="02040602050305030304" pitchFamily="18" charset="0"/>
                <a:ea typeface="Book Antiqua" panose="02040602050305030304" pitchFamily="18" charset="0"/>
                <a:cs typeface="Times New Roman" panose="02020603050405020304" pitchFamily="18" charset="0"/>
              </a:rPr>
              <a:t>AGDe</a:t>
            </a:r>
            <a:r>
              <a:rPr lang="es-ES" sz="1800" dirty="0">
                <a:effectLst/>
                <a:latin typeface="Book Antiqua" panose="02040602050305030304" pitchFamily="18" charset="0"/>
                <a:ea typeface="Book Antiqua" panose="02040602050305030304" pitchFamily="18" charset="0"/>
                <a:cs typeface="Times New Roman" panose="02020603050405020304" pitchFamily="18" charset="0"/>
              </a:rPr>
              <a:t>.</a:t>
            </a:r>
            <a:endParaRPr lang="es-CR" sz="1800" dirty="0">
              <a:effectLst/>
              <a:latin typeface="Book Antiqua" panose="02040602050305030304" pitchFamily="18" charset="0"/>
              <a:ea typeface="Book Antiqua" panose="02040602050305030304" pitchFamily="18" charset="0"/>
              <a:cs typeface="Times New Roman" panose="02020603050405020304" pitchFamily="18" charset="0"/>
            </a:endParaRPr>
          </a:p>
          <a:p>
            <a:pPr>
              <a:spcAft>
                <a:spcPts val="1200"/>
              </a:spcAft>
            </a:pPr>
            <a:r>
              <a:rPr lang="es-ES" sz="1800" dirty="0">
                <a:effectLst/>
                <a:latin typeface="Book Antiqua" panose="02040602050305030304" pitchFamily="18" charset="0"/>
                <a:ea typeface="Book Antiqua" panose="02040602050305030304" pitchFamily="18" charset="0"/>
                <a:cs typeface="Times New Roman" panose="02020603050405020304" pitchFamily="18" charset="0"/>
              </a:rPr>
              <a:t>Acompañar al CGI en el proceso de migración de la nueva base de datos del SIRH.</a:t>
            </a:r>
            <a:endParaRPr lang="es-CR" sz="1800" dirty="0">
              <a:effectLst/>
              <a:latin typeface="Book Antiqua" panose="02040602050305030304" pitchFamily="18" charset="0"/>
              <a:ea typeface="Book Antiqua" panose="02040602050305030304" pitchFamily="18" charset="0"/>
              <a:cs typeface="Times New Roman" panose="02020603050405020304" pitchFamily="18" charset="0"/>
            </a:endParaRPr>
          </a:p>
          <a:p>
            <a:r>
              <a:rPr lang="es-ES" sz="1800" dirty="0">
                <a:effectLst/>
                <a:latin typeface="Book Antiqua" panose="02040602050305030304" pitchFamily="18" charset="0"/>
                <a:ea typeface="Book Antiqua" panose="02040602050305030304" pitchFamily="18" charset="0"/>
                <a:cs typeface="Times New Roman" panose="02020603050405020304" pitchFamily="18" charset="0"/>
              </a:rPr>
              <a:t>Apertura de 64 expedientes físicos.</a:t>
            </a:r>
            <a:endParaRPr lang="es-CR" dirty="0"/>
          </a:p>
        </p:txBody>
      </p:sp>
      <p:sp>
        <p:nvSpPr>
          <p:cNvPr id="5" name="Título 1">
            <a:extLst>
              <a:ext uri="{FF2B5EF4-FFF2-40B4-BE49-F238E27FC236}">
                <a16:creationId xmlns:a16="http://schemas.microsoft.com/office/drawing/2014/main" id="{7255A624-3FD4-3742-27C9-E715E1487135}"/>
              </a:ext>
            </a:extLst>
          </p:cNvPr>
          <p:cNvSpPr txBox="1">
            <a:spLocks/>
          </p:cNvSpPr>
          <p:nvPr/>
        </p:nvSpPr>
        <p:spPr>
          <a:xfrm>
            <a:off x="990600" y="517525"/>
            <a:ext cx="10515600" cy="1325563"/>
          </a:xfrm>
          <a:prstGeom prst="rect">
            <a:avLst/>
          </a:prstGeom>
        </p:spPr>
        <p:txBody>
          <a:bodyPr vert="horz" lIns="91440" tIns="45720" rIns="91440" bIns="45720" rtlCol="0" anchor="ctr">
            <a:normAutofit fontScale="8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s-MX" sz="4400" b="0" i="0" u="none" strike="noStrike" kern="1200" cap="none" spc="0" normalizeH="0" baseline="0" noProof="0">
                <a:ln>
                  <a:noFill/>
                </a:ln>
                <a:solidFill>
                  <a:srgbClr val="910505"/>
                </a:solidFill>
                <a:effectLst/>
                <a:uLnTx/>
                <a:uFillTx/>
                <a:latin typeface="Georgia" panose="02040502050405020303" pitchFamily="18" charset="0"/>
                <a:ea typeface="+mj-ea"/>
                <a:cs typeface="+mj-cs"/>
              </a:rPr>
              <a:t>Archivo Especializado </a:t>
            </a:r>
            <a:br>
              <a:rPr kumimoji="0" lang="es-MX" sz="4400" b="0" i="0" u="none" strike="noStrike" kern="1200" cap="none" spc="0" normalizeH="0" baseline="0" noProof="0">
                <a:ln>
                  <a:noFill/>
                </a:ln>
                <a:solidFill>
                  <a:srgbClr val="910505"/>
                </a:solidFill>
                <a:effectLst/>
                <a:uLnTx/>
                <a:uFillTx/>
                <a:latin typeface="Georgia" panose="02040502050405020303" pitchFamily="18" charset="0"/>
                <a:ea typeface="+mj-ea"/>
                <a:cs typeface="+mj-cs"/>
              </a:rPr>
            </a:br>
            <a:r>
              <a:rPr kumimoji="0" lang="es-MX" sz="4400" b="0" i="0" u="none" strike="noStrike" kern="1200" cap="none" spc="0" normalizeH="0" baseline="0" noProof="0">
                <a:ln>
                  <a:noFill/>
                </a:ln>
                <a:solidFill>
                  <a:srgbClr val="910505"/>
                </a:solidFill>
                <a:effectLst/>
                <a:uLnTx/>
                <a:uFillTx/>
                <a:latin typeface="Georgia" panose="02040502050405020303" pitchFamily="18" charset="0"/>
                <a:ea typeface="+mj-ea"/>
                <a:cs typeface="+mj-cs"/>
              </a:rPr>
              <a:t>Recursos Humanos</a:t>
            </a:r>
            <a:br>
              <a:rPr kumimoji="0" lang="es-MX" sz="4400" b="0" i="0" u="none" strike="noStrike" kern="1200" cap="none" spc="0" normalizeH="0" baseline="0" noProof="0">
                <a:ln>
                  <a:noFill/>
                </a:ln>
                <a:solidFill>
                  <a:srgbClr val="910505"/>
                </a:solidFill>
                <a:effectLst/>
                <a:uLnTx/>
                <a:uFillTx/>
                <a:latin typeface="Georgia" panose="02040502050405020303" pitchFamily="18" charset="0"/>
                <a:ea typeface="+mj-ea"/>
                <a:cs typeface="+mj-cs"/>
              </a:rPr>
            </a:br>
            <a:endParaRPr kumimoji="0" lang="es-CR" sz="4400" b="0" i="0" u="none" strike="noStrike" kern="1200" cap="none" spc="0" normalizeH="0" baseline="0" noProof="0" dirty="0">
              <a:ln>
                <a:noFill/>
              </a:ln>
              <a:solidFill>
                <a:prstClr val="black"/>
              </a:solidFill>
              <a:effectLst/>
              <a:uLnTx/>
              <a:uFillTx/>
              <a:latin typeface="Aptos Display" panose="02110004020202020204"/>
              <a:ea typeface="+mj-ea"/>
              <a:cs typeface="+mj-cs"/>
            </a:endParaRPr>
          </a:p>
        </p:txBody>
      </p:sp>
    </p:spTree>
    <p:extLst>
      <p:ext uri="{BB962C8B-B14F-4D97-AF65-F5344CB8AC3E}">
        <p14:creationId xmlns:p14="http://schemas.microsoft.com/office/powerpoint/2010/main" val="35485785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5CDDC40-DEDB-3BBE-8DB4-D558110D57FD}"/>
              </a:ext>
            </a:extLst>
          </p:cNvPr>
          <p:cNvSpPr>
            <a:spLocks noGrp="1"/>
          </p:cNvSpPr>
          <p:nvPr>
            <p:ph type="ctrTitle"/>
          </p:nvPr>
        </p:nvSpPr>
        <p:spPr>
          <a:xfrm>
            <a:off x="4068095" y="2168855"/>
            <a:ext cx="7630297" cy="1689765"/>
          </a:xfrm>
        </p:spPr>
        <p:txBody>
          <a:bodyPr>
            <a:normAutofit/>
          </a:bodyPr>
          <a:lstStyle/>
          <a:p>
            <a:r>
              <a:rPr lang="es-CR" b="1" i="0" u="none" strike="noStrike" dirty="0">
                <a:solidFill>
                  <a:schemeClr val="accent1">
                    <a:lumMod val="75000"/>
                  </a:schemeClr>
                </a:solidFill>
                <a:effectLst/>
                <a:latin typeface="Amasis MT Pro Black" panose="02040A04050005020304" pitchFamily="18" charset="0"/>
              </a:rPr>
              <a:t>INFORME DE LABORES </a:t>
            </a:r>
            <a:r>
              <a:rPr lang="es-CR" b="0" i="0" dirty="0">
                <a:solidFill>
                  <a:schemeClr val="accent1">
                    <a:lumMod val="75000"/>
                  </a:schemeClr>
                </a:solidFill>
                <a:effectLst/>
                <a:latin typeface="Amasis MT Pro Black" panose="02040A04050005020304" pitchFamily="18" charset="0"/>
              </a:rPr>
              <a:t>​</a:t>
            </a:r>
            <a:br>
              <a:rPr lang="es-CR" b="0" i="0" dirty="0">
                <a:solidFill>
                  <a:schemeClr val="accent1">
                    <a:lumMod val="75000"/>
                  </a:schemeClr>
                </a:solidFill>
                <a:effectLst/>
                <a:latin typeface="Amasis MT Pro Black" panose="02040A04050005020304" pitchFamily="18" charset="0"/>
              </a:rPr>
            </a:br>
            <a:r>
              <a:rPr lang="es-CR" b="1" i="0" u="none" strike="noStrike" dirty="0">
                <a:solidFill>
                  <a:schemeClr val="accent1">
                    <a:lumMod val="75000"/>
                  </a:schemeClr>
                </a:solidFill>
                <a:effectLst/>
                <a:latin typeface="Amasis MT Pro Black" panose="02040A04050005020304" pitchFamily="18" charset="0"/>
              </a:rPr>
              <a:t>ADTH 2023</a:t>
            </a:r>
            <a:r>
              <a:rPr lang="es-CR" b="0" i="0" dirty="0">
                <a:solidFill>
                  <a:schemeClr val="accent1">
                    <a:lumMod val="75000"/>
                  </a:schemeClr>
                </a:solidFill>
                <a:effectLst/>
                <a:latin typeface="Amasis MT Pro Black" panose="02040A04050005020304" pitchFamily="18" charset="0"/>
              </a:rPr>
              <a:t>​</a:t>
            </a:r>
            <a:endParaRPr lang="es-CR" dirty="0">
              <a:solidFill>
                <a:schemeClr val="accent1">
                  <a:lumMod val="75000"/>
                </a:schemeClr>
              </a:solidFill>
              <a:latin typeface="Amasis MT Pro Black" panose="02040A04050005020304" pitchFamily="18" charset="0"/>
            </a:endParaRPr>
          </a:p>
        </p:txBody>
      </p:sp>
      <p:pic>
        <p:nvPicPr>
          <p:cNvPr id="1026" name="Picture 2" descr="Caricatura de triunfo Imágenes ...">
            <a:extLst>
              <a:ext uri="{FF2B5EF4-FFF2-40B4-BE49-F238E27FC236}">
                <a16:creationId xmlns:a16="http://schemas.microsoft.com/office/drawing/2014/main" id="{55925C2E-FF83-3019-D431-A4EE66C2F7D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8692"/>
          <a:stretch/>
        </p:blipFill>
        <p:spPr bwMode="auto">
          <a:xfrm>
            <a:off x="6386348" y="3598981"/>
            <a:ext cx="2314575" cy="18089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45965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567001F-6662-A563-723C-71352E888648}"/>
              </a:ext>
            </a:extLst>
          </p:cNvPr>
          <p:cNvSpPr>
            <a:spLocks noGrp="1"/>
          </p:cNvSpPr>
          <p:nvPr>
            <p:ph type="title"/>
          </p:nvPr>
        </p:nvSpPr>
        <p:spPr>
          <a:xfrm>
            <a:off x="838200" y="119466"/>
            <a:ext cx="10515600" cy="1325563"/>
          </a:xfrm>
        </p:spPr>
        <p:txBody>
          <a:bodyPr/>
          <a:lstStyle/>
          <a:p>
            <a:pPr algn="ctr"/>
            <a:r>
              <a:rPr lang="es-CR" dirty="0"/>
              <a:t> </a:t>
            </a:r>
            <a:r>
              <a:rPr lang="es-CR" dirty="0">
                <a:solidFill>
                  <a:schemeClr val="tx2">
                    <a:lumMod val="90000"/>
                    <a:lumOff val="10000"/>
                  </a:schemeClr>
                </a:solidFill>
              </a:rPr>
              <a:t>INDICADORES DE GESTIÓN 2023 (ESTADÍSTICAS)</a:t>
            </a:r>
          </a:p>
        </p:txBody>
      </p:sp>
      <p:graphicFrame>
        <p:nvGraphicFramePr>
          <p:cNvPr id="7" name="Tabla 6">
            <a:extLst>
              <a:ext uri="{FF2B5EF4-FFF2-40B4-BE49-F238E27FC236}">
                <a16:creationId xmlns:a16="http://schemas.microsoft.com/office/drawing/2014/main" id="{F9B26ADA-BCE4-5168-F344-D807E40D7947}"/>
              </a:ext>
            </a:extLst>
          </p:cNvPr>
          <p:cNvGraphicFramePr>
            <a:graphicFrameLocks noGrp="1"/>
          </p:cNvGraphicFramePr>
          <p:nvPr/>
        </p:nvGraphicFramePr>
        <p:xfrm>
          <a:off x="1028131" y="1445029"/>
          <a:ext cx="7406184" cy="4409856"/>
        </p:xfrm>
        <a:graphic>
          <a:graphicData uri="http://schemas.openxmlformats.org/drawingml/2006/table">
            <a:tbl>
              <a:tblPr/>
              <a:tblGrid>
                <a:gridCol w="1001380">
                  <a:extLst>
                    <a:ext uri="{9D8B030D-6E8A-4147-A177-3AD203B41FA5}">
                      <a16:colId xmlns:a16="http://schemas.microsoft.com/office/drawing/2014/main" val="3852585375"/>
                    </a:ext>
                  </a:extLst>
                </a:gridCol>
                <a:gridCol w="1767538">
                  <a:extLst>
                    <a:ext uri="{9D8B030D-6E8A-4147-A177-3AD203B41FA5}">
                      <a16:colId xmlns:a16="http://schemas.microsoft.com/office/drawing/2014/main" val="1544835778"/>
                    </a:ext>
                  </a:extLst>
                </a:gridCol>
                <a:gridCol w="1915392">
                  <a:extLst>
                    <a:ext uri="{9D8B030D-6E8A-4147-A177-3AD203B41FA5}">
                      <a16:colId xmlns:a16="http://schemas.microsoft.com/office/drawing/2014/main" val="1823869463"/>
                    </a:ext>
                  </a:extLst>
                </a:gridCol>
                <a:gridCol w="2721874">
                  <a:extLst>
                    <a:ext uri="{9D8B030D-6E8A-4147-A177-3AD203B41FA5}">
                      <a16:colId xmlns:a16="http://schemas.microsoft.com/office/drawing/2014/main" val="2086013607"/>
                    </a:ext>
                  </a:extLst>
                </a:gridCol>
              </a:tblGrid>
              <a:tr h="244992">
                <a:tc gridSpan="4">
                  <a:txBody>
                    <a:bodyPr/>
                    <a:lstStyle/>
                    <a:p>
                      <a:pPr algn="ctr" fontAlgn="base"/>
                      <a:r>
                        <a:rPr lang="es-CR" sz="1200" b="1" i="0" dirty="0">
                          <a:solidFill>
                            <a:srgbClr val="F2F2F2"/>
                          </a:solidFill>
                          <a:effectLst/>
                          <a:latin typeface="Tw Cen MT" panose="020B0602020104020603" pitchFamily="34" charset="0"/>
                        </a:rPr>
                        <a:t>CONCURSOS PUBLICADOS DEL 2008 AL 2023</a:t>
                      </a:r>
                      <a:endParaRPr lang="es-CR" sz="1200" b="0" i="0" dirty="0">
                        <a:solidFill>
                          <a:srgbClr val="000000"/>
                        </a:solidFill>
                        <a:effectLst/>
                      </a:endParaRPr>
                    </a:p>
                  </a:txBody>
                  <a:tcPr marL="60435" marR="60435" marT="30218" marB="30218"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800000"/>
                    </a:solidFill>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2628750001"/>
                  </a:ext>
                </a:extLst>
              </a:tr>
              <a:tr h="244992">
                <a:tc>
                  <a:txBody>
                    <a:bodyPr/>
                    <a:lstStyle/>
                    <a:p>
                      <a:pPr algn="ctr" fontAlgn="base"/>
                      <a:r>
                        <a:rPr lang="es-ES" sz="1200" b="1" i="0">
                          <a:solidFill>
                            <a:srgbClr val="000000"/>
                          </a:solidFill>
                          <a:effectLst/>
                          <a:latin typeface="Tw Cen MT" panose="020B0602020104020603" pitchFamily="34" charset="0"/>
                        </a:rPr>
                        <a:t>Año</a:t>
                      </a:r>
                      <a:r>
                        <a:rPr lang="es-ES" sz="1200" b="0" i="0">
                          <a:solidFill>
                            <a:srgbClr val="000000"/>
                          </a:solidFill>
                          <a:effectLst/>
                          <a:latin typeface="Tw Cen MT" panose="020B0602020104020603" pitchFamily="34" charset="0"/>
                        </a:rPr>
                        <a:t>​</a:t>
                      </a:r>
                      <a:endParaRPr lang="es-ES" sz="1200" b="0" i="0">
                        <a:solidFill>
                          <a:srgbClr val="000000"/>
                        </a:solidFill>
                        <a:effectLst/>
                      </a:endParaRPr>
                    </a:p>
                  </a:txBody>
                  <a:tcPr marL="60435" marR="60435" marT="30218" marB="30218"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C0C0C0"/>
                    </a:solidFill>
                  </a:tcPr>
                </a:tc>
                <a:tc>
                  <a:txBody>
                    <a:bodyPr/>
                    <a:lstStyle/>
                    <a:p>
                      <a:pPr algn="ctr" fontAlgn="base"/>
                      <a:r>
                        <a:rPr lang="es-ES" sz="1200" b="1" i="0">
                          <a:solidFill>
                            <a:srgbClr val="000000"/>
                          </a:solidFill>
                          <a:effectLst/>
                          <a:latin typeface="Tw Cen MT" panose="020B0602020104020603" pitchFamily="34" charset="0"/>
                        </a:rPr>
                        <a:t>Internos</a:t>
                      </a:r>
                      <a:r>
                        <a:rPr lang="es-ES" sz="1200" b="0" i="0">
                          <a:solidFill>
                            <a:srgbClr val="000000"/>
                          </a:solidFill>
                          <a:effectLst/>
                          <a:latin typeface="Tw Cen MT" panose="020B0602020104020603" pitchFamily="34" charset="0"/>
                        </a:rPr>
                        <a:t>​</a:t>
                      </a:r>
                      <a:endParaRPr lang="es-ES" sz="1200" b="0" i="0">
                        <a:solidFill>
                          <a:srgbClr val="000000"/>
                        </a:solidFill>
                        <a:effectLst/>
                      </a:endParaRPr>
                    </a:p>
                  </a:txBody>
                  <a:tcPr marL="60435" marR="60435" marT="30218" marB="30218"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C0C0C0"/>
                    </a:solidFill>
                  </a:tcPr>
                </a:tc>
                <a:tc>
                  <a:txBody>
                    <a:bodyPr/>
                    <a:lstStyle/>
                    <a:p>
                      <a:pPr algn="ctr" fontAlgn="base"/>
                      <a:r>
                        <a:rPr lang="es-ES" sz="1200" b="1" i="0">
                          <a:solidFill>
                            <a:srgbClr val="000000"/>
                          </a:solidFill>
                          <a:effectLst/>
                          <a:latin typeface="Tw Cen MT" panose="020B0602020104020603" pitchFamily="34" charset="0"/>
                        </a:rPr>
                        <a:t>Externos</a:t>
                      </a:r>
                      <a:r>
                        <a:rPr lang="es-ES" sz="1200" b="0" i="0">
                          <a:solidFill>
                            <a:srgbClr val="000000"/>
                          </a:solidFill>
                          <a:effectLst/>
                          <a:latin typeface="Tw Cen MT" panose="020B0602020104020603" pitchFamily="34" charset="0"/>
                        </a:rPr>
                        <a:t>​</a:t>
                      </a:r>
                      <a:endParaRPr lang="es-ES" sz="1200" b="0" i="0">
                        <a:solidFill>
                          <a:srgbClr val="000000"/>
                        </a:solidFill>
                        <a:effectLst/>
                      </a:endParaRPr>
                    </a:p>
                  </a:txBody>
                  <a:tcPr marL="60435" marR="60435" marT="30218" marB="30218"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C0C0C0"/>
                    </a:solidFill>
                  </a:tcPr>
                </a:tc>
                <a:tc>
                  <a:txBody>
                    <a:bodyPr/>
                    <a:lstStyle/>
                    <a:p>
                      <a:pPr algn="ctr" fontAlgn="base"/>
                      <a:r>
                        <a:rPr lang="es-ES" sz="1200" b="1" i="0">
                          <a:solidFill>
                            <a:srgbClr val="000000"/>
                          </a:solidFill>
                          <a:effectLst/>
                          <a:latin typeface="Tw Cen MT" panose="020B0602020104020603" pitchFamily="34" charset="0"/>
                        </a:rPr>
                        <a:t>Totales</a:t>
                      </a:r>
                      <a:r>
                        <a:rPr lang="es-ES" sz="1200" b="0" i="0">
                          <a:solidFill>
                            <a:srgbClr val="000000"/>
                          </a:solidFill>
                          <a:effectLst/>
                          <a:latin typeface="Tw Cen MT" panose="020B0602020104020603" pitchFamily="34" charset="0"/>
                        </a:rPr>
                        <a:t>​</a:t>
                      </a:r>
                      <a:endParaRPr lang="es-ES" sz="1200" b="0" i="0">
                        <a:solidFill>
                          <a:srgbClr val="000000"/>
                        </a:solidFill>
                        <a:effectLst/>
                      </a:endParaRPr>
                    </a:p>
                  </a:txBody>
                  <a:tcPr marL="60435" marR="60435" marT="30218" marB="30218"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C0C0C0"/>
                    </a:solidFill>
                  </a:tcPr>
                </a:tc>
                <a:extLst>
                  <a:ext uri="{0D108BD9-81ED-4DB2-BD59-A6C34878D82A}">
                    <a16:rowId xmlns:a16="http://schemas.microsoft.com/office/drawing/2014/main" val="2395941339"/>
                  </a:ext>
                </a:extLst>
              </a:tr>
              <a:tr h="244992">
                <a:tc>
                  <a:txBody>
                    <a:bodyPr/>
                    <a:lstStyle/>
                    <a:p>
                      <a:pPr algn="ctr" fontAlgn="base"/>
                      <a:r>
                        <a:rPr lang="es-ES" sz="1200" b="1" i="0">
                          <a:solidFill>
                            <a:srgbClr val="000000"/>
                          </a:solidFill>
                          <a:effectLst/>
                          <a:latin typeface="Tw Cen MT" panose="020B0602020104020603" pitchFamily="34" charset="0"/>
                        </a:rPr>
                        <a:t>2008</a:t>
                      </a:r>
                      <a:r>
                        <a:rPr lang="es-ES" sz="1200" b="0" i="0">
                          <a:solidFill>
                            <a:srgbClr val="000000"/>
                          </a:solidFill>
                          <a:effectLst/>
                          <a:latin typeface="Tw Cen MT" panose="020B0602020104020603" pitchFamily="34" charset="0"/>
                        </a:rPr>
                        <a:t>​</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base"/>
                      <a:r>
                        <a:rPr lang="es-ES" sz="1200" b="0" i="0">
                          <a:solidFill>
                            <a:srgbClr val="000000"/>
                          </a:solidFill>
                          <a:effectLst/>
                          <a:latin typeface="Tw Cen MT" panose="020B0602020104020603" pitchFamily="34" charset="0"/>
                        </a:rPr>
                        <a:t>205​</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base"/>
                      <a:r>
                        <a:rPr lang="es-ES" sz="1200" b="0" i="0" dirty="0">
                          <a:solidFill>
                            <a:srgbClr val="000000"/>
                          </a:solidFill>
                          <a:effectLst/>
                          <a:latin typeface="Tw Cen MT" panose="020B0602020104020603" pitchFamily="34" charset="0"/>
                        </a:rPr>
                        <a:t>124​</a:t>
                      </a:r>
                      <a:endParaRPr lang="es-ES" sz="1200" b="0" i="0" dirty="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base"/>
                      <a:r>
                        <a:rPr lang="es-ES" sz="1200" b="1" i="0" dirty="0">
                          <a:solidFill>
                            <a:srgbClr val="000000"/>
                          </a:solidFill>
                          <a:effectLst/>
                          <a:latin typeface="Tw Cen MT" panose="020B0602020104020603" pitchFamily="34" charset="0"/>
                        </a:rPr>
                        <a:t>329</a:t>
                      </a:r>
                      <a:r>
                        <a:rPr lang="es-ES" sz="1200" b="0" i="0" dirty="0">
                          <a:solidFill>
                            <a:srgbClr val="000000"/>
                          </a:solidFill>
                          <a:effectLst/>
                          <a:latin typeface="Tw Cen MT" panose="020B0602020104020603" pitchFamily="34" charset="0"/>
                        </a:rPr>
                        <a:t>​</a:t>
                      </a:r>
                      <a:endParaRPr lang="es-ES" sz="1200" b="0" i="0" dirty="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08515125"/>
                  </a:ext>
                </a:extLst>
              </a:tr>
              <a:tr h="244992">
                <a:tc>
                  <a:txBody>
                    <a:bodyPr/>
                    <a:lstStyle/>
                    <a:p>
                      <a:pPr algn="ctr" fontAlgn="base"/>
                      <a:r>
                        <a:rPr lang="es-ES" sz="1200" b="1" i="0">
                          <a:solidFill>
                            <a:srgbClr val="000000"/>
                          </a:solidFill>
                          <a:effectLst/>
                          <a:latin typeface="Tw Cen MT" panose="020B0602020104020603" pitchFamily="34" charset="0"/>
                        </a:rPr>
                        <a:t>2009</a:t>
                      </a:r>
                      <a:r>
                        <a:rPr lang="es-ES" sz="1200" b="0" i="0">
                          <a:solidFill>
                            <a:srgbClr val="000000"/>
                          </a:solidFill>
                          <a:effectLst/>
                          <a:latin typeface="Tw Cen MT" panose="020B0602020104020603" pitchFamily="34" charset="0"/>
                        </a:rPr>
                        <a:t>​</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base"/>
                      <a:r>
                        <a:rPr lang="es-ES" sz="1200" b="0" i="0">
                          <a:solidFill>
                            <a:srgbClr val="000000"/>
                          </a:solidFill>
                          <a:effectLst/>
                          <a:latin typeface="Tw Cen MT" panose="020B0602020104020603" pitchFamily="34" charset="0"/>
                        </a:rPr>
                        <a:t>266​</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base"/>
                      <a:r>
                        <a:rPr lang="es-ES" sz="1200" b="0" i="0">
                          <a:solidFill>
                            <a:srgbClr val="000000"/>
                          </a:solidFill>
                          <a:effectLst/>
                          <a:latin typeface="Tw Cen MT" panose="020B0602020104020603" pitchFamily="34" charset="0"/>
                        </a:rPr>
                        <a:t>159​</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base"/>
                      <a:r>
                        <a:rPr lang="es-ES" sz="1200" b="1" i="0">
                          <a:solidFill>
                            <a:srgbClr val="000000"/>
                          </a:solidFill>
                          <a:effectLst/>
                          <a:latin typeface="Tw Cen MT" panose="020B0602020104020603" pitchFamily="34" charset="0"/>
                        </a:rPr>
                        <a:t>425</a:t>
                      </a:r>
                      <a:r>
                        <a:rPr lang="es-ES" sz="1200" b="0" i="0">
                          <a:solidFill>
                            <a:srgbClr val="000000"/>
                          </a:solidFill>
                          <a:effectLst/>
                          <a:latin typeface="Tw Cen MT" panose="020B0602020104020603" pitchFamily="34" charset="0"/>
                        </a:rPr>
                        <a:t>​</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50465090"/>
                  </a:ext>
                </a:extLst>
              </a:tr>
              <a:tr h="244992">
                <a:tc>
                  <a:txBody>
                    <a:bodyPr/>
                    <a:lstStyle/>
                    <a:p>
                      <a:pPr algn="ctr" fontAlgn="base"/>
                      <a:r>
                        <a:rPr lang="es-ES" sz="1200" b="1" i="0">
                          <a:solidFill>
                            <a:srgbClr val="000000"/>
                          </a:solidFill>
                          <a:effectLst/>
                          <a:latin typeface="Tw Cen MT" panose="020B0602020104020603" pitchFamily="34" charset="0"/>
                        </a:rPr>
                        <a:t>2010</a:t>
                      </a:r>
                      <a:r>
                        <a:rPr lang="es-ES" sz="1200" b="0" i="0">
                          <a:solidFill>
                            <a:srgbClr val="000000"/>
                          </a:solidFill>
                          <a:effectLst/>
                          <a:latin typeface="Tw Cen MT" panose="020B0602020104020603" pitchFamily="34" charset="0"/>
                        </a:rPr>
                        <a:t>​</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base"/>
                      <a:r>
                        <a:rPr lang="es-ES" sz="1200" b="0" i="0">
                          <a:solidFill>
                            <a:srgbClr val="000000"/>
                          </a:solidFill>
                          <a:effectLst/>
                          <a:latin typeface="Tw Cen MT" panose="020B0602020104020603" pitchFamily="34" charset="0"/>
                        </a:rPr>
                        <a:t>104​</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base"/>
                      <a:r>
                        <a:rPr lang="es-ES" sz="1200" b="0" i="0">
                          <a:solidFill>
                            <a:srgbClr val="000000"/>
                          </a:solidFill>
                          <a:effectLst/>
                          <a:latin typeface="Tw Cen MT" panose="020B0602020104020603" pitchFamily="34" charset="0"/>
                        </a:rPr>
                        <a:t>73​</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base"/>
                      <a:r>
                        <a:rPr lang="es-ES" sz="1200" b="1" i="0">
                          <a:solidFill>
                            <a:srgbClr val="000000"/>
                          </a:solidFill>
                          <a:effectLst/>
                          <a:latin typeface="Tw Cen MT" panose="020B0602020104020603" pitchFamily="34" charset="0"/>
                        </a:rPr>
                        <a:t>177</a:t>
                      </a:r>
                      <a:r>
                        <a:rPr lang="es-ES" sz="1200" b="0" i="0">
                          <a:solidFill>
                            <a:srgbClr val="000000"/>
                          </a:solidFill>
                          <a:effectLst/>
                          <a:latin typeface="Tw Cen MT" panose="020B0602020104020603" pitchFamily="34" charset="0"/>
                        </a:rPr>
                        <a:t>​</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6637297"/>
                  </a:ext>
                </a:extLst>
              </a:tr>
              <a:tr h="244992">
                <a:tc>
                  <a:txBody>
                    <a:bodyPr/>
                    <a:lstStyle/>
                    <a:p>
                      <a:pPr algn="ctr" fontAlgn="base"/>
                      <a:r>
                        <a:rPr lang="es-ES" sz="1200" b="1" i="0">
                          <a:solidFill>
                            <a:srgbClr val="000000"/>
                          </a:solidFill>
                          <a:effectLst/>
                          <a:latin typeface="Tw Cen MT" panose="020B0602020104020603" pitchFamily="34" charset="0"/>
                        </a:rPr>
                        <a:t>2011</a:t>
                      </a:r>
                      <a:r>
                        <a:rPr lang="es-ES" sz="1200" b="0" i="0">
                          <a:solidFill>
                            <a:srgbClr val="000000"/>
                          </a:solidFill>
                          <a:effectLst/>
                          <a:latin typeface="Tw Cen MT" panose="020B0602020104020603" pitchFamily="34" charset="0"/>
                        </a:rPr>
                        <a:t>​</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base"/>
                      <a:r>
                        <a:rPr lang="es-ES" sz="1200" b="0" i="0">
                          <a:solidFill>
                            <a:srgbClr val="000000"/>
                          </a:solidFill>
                          <a:effectLst/>
                          <a:latin typeface="Tw Cen MT" panose="020B0602020104020603" pitchFamily="34" charset="0"/>
                        </a:rPr>
                        <a:t>90​</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base"/>
                      <a:r>
                        <a:rPr lang="es-ES" sz="1200" b="0" i="0">
                          <a:solidFill>
                            <a:srgbClr val="000000"/>
                          </a:solidFill>
                          <a:effectLst/>
                          <a:latin typeface="Tw Cen MT" panose="020B0602020104020603" pitchFamily="34" charset="0"/>
                        </a:rPr>
                        <a:t>42​</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base"/>
                      <a:r>
                        <a:rPr lang="es-ES" sz="1200" b="1" i="0">
                          <a:solidFill>
                            <a:srgbClr val="000000"/>
                          </a:solidFill>
                          <a:effectLst/>
                          <a:latin typeface="Tw Cen MT" panose="020B0602020104020603" pitchFamily="34" charset="0"/>
                        </a:rPr>
                        <a:t>132</a:t>
                      </a:r>
                      <a:r>
                        <a:rPr lang="es-ES" sz="1200" b="0" i="0">
                          <a:solidFill>
                            <a:srgbClr val="000000"/>
                          </a:solidFill>
                          <a:effectLst/>
                          <a:latin typeface="Tw Cen MT" panose="020B0602020104020603" pitchFamily="34" charset="0"/>
                        </a:rPr>
                        <a:t>​</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08495608"/>
                  </a:ext>
                </a:extLst>
              </a:tr>
              <a:tr h="244992">
                <a:tc>
                  <a:txBody>
                    <a:bodyPr/>
                    <a:lstStyle/>
                    <a:p>
                      <a:pPr algn="ctr" fontAlgn="base"/>
                      <a:r>
                        <a:rPr lang="es-ES" sz="1200" b="1" i="0">
                          <a:solidFill>
                            <a:srgbClr val="000000"/>
                          </a:solidFill>
                          <a:effectLst/>
                          <a:latin typeface="Tw Cen MT" panose="020B0602020104020603" pitchFamily="34" charset="0"/>
                        </a:rPr>
                        <a:t>2012</a:t>
                      </a:r>
                      <a:r>
                        <a:rPr lang="es-ES" sz="1200" b="0" i="0">
                          <a:solidFill>
                            <a:srgbClr val="000000"/>
                          </a:solidFill>
                          <a:effectLst/>
                          <a:latin typeface="Tw Cen MT" panose="020B0602020104020603" pitchFamily="34" charset="0"/>
                        </a:rPr>
                        <a:t>​</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base"/>
                      <a:r>
                        <a:rPr lang="es-ES" sz="1200" b="0" i="0">
                          <a:solidFill>
                            <a:srgbClr val="000000"/>
                          </a:solidFill>
                          <a:effectLst/>
                          <a:latin typeface="Tw Cen MT" panose="020B0602020104020603" pitchFamily="34" charset="0"/>
                        </a:rPr>
                        <a:t>54​</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base"/>
                      <a:r>
                        <a:rPr lang="es-ES" sz="1200" b="0" i="0">
                          <a:solidFill>
                            <a:srgbClr val="000000"/>
                          </a:solidFill>
                          <a:effectLst/>
                          <a:latin typeface="Tw Cen MT" panose="020B0602020104020603" pitchFamily="34" charset="0"/>
                        </a:rPr>
                        <a:t>25​</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base"/>
                      <a:r>
                        <a:rPr lang="es-ES" sz="1200" b="1" i="0">
                          <a:solidFill>
                            <a:srgbClr val="000000"/>
                          </a:solidFill>
                          <a:effectLst/>
                          <a:latin typeface="Tw Cen MT" panose="020B0602020104020603" pitchFamily="34" charset="0"/>
                        </a:rPr>
                        <a:t>79</a:t>
                      </a:r>
                      <a:r>
                        <a:rPr lang="es-ES" sz="1200" b="0" i="0">
                          <a:solidFill>
                            <a:srgbClr val="000000"/>
                          </a:solidFill>
                          <a:effectLst/>
                          <a:latin typeface="Tw Cen MT" panose="020B0602020104020603" pitchFamily="34" charset="0"/>
                        </a:rPr>
                        <a:t>​</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06135205"/>
                  </a:ext>
                </a:extLst>
              </a:tr>
              <a:tr h="244992">
                <a:tc>
                  <a:txBody>
                    <a:bodyPr/>
                    <a:lstStyle/>
                    <a:p>
                      <a:pPr algn="ctr" fontAlgn="base"/>
                      <a:r>
                        <a:rPr lang="es-ES" sz="1200" b="1" i="0">
                          <a:solidFill>
                            <a:srgbClr val="000000"/>
                          </a:solidFill>
                          <a:effectLst/>
                          <a:latin typeface="Tw Cen MT" panose="020B0602020104020603" pitchFamily="34" charset="0"/>
                        </a:rPr>
                        <a:t>2013</a:t>
                      </a:r>
                      <a:r>
                        <a:rPr lang="es-ES" sz="1200" b="0" i="0">
                          <a:solidFill>
                            <a:srgbClr val="000000"/>
                          </a:solidFill>
                          <a:effectLst/>
                          <a:latin typeface="Tw Cen MT" panose="020B0602020104020603" pitchFamily="34" charset="0"/>
                        </a:rPr>
                        <a:t>​</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base"/>
                      <a:r>
                        <a:rPr lang="es-ES" sz="1200" b="0" i="0">
                          <a:solidFill>
                            <a:srgbClr val="000000"/>
                          </a:solidFill>
                          <a:effectLst/>
                          <a:latin typeface="Tw Cen MT" panose="020B0602020104020603" pitchFamily="34" charset="0"/>
                        </a:rPr>
                        <a:t>50​</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base"/>
                      <a:r>
                        <a:rPr lang="es-ES" sz="1200" b="0" i="0">
                          <a:solidFill>
                            <a:srgbClr val="000000"/>
                          </a:solidFill>
                          <a:effectLst/>
                          <a:latin typeface="Tw Cen MT" panose="020B0602020104020603" pitchFamily="34" charset="0"/>
                        </a:rPr>
                        <a:t>28​</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base"/>
                      <a:r>
                        <a:rPr lang="es-ES" sz="1200" b="1" i="0">
                          <a:solidFill>
                            <a:srgbClr val="000000"/>
                          </a:solidFill>
                          <a:effectLst/>
                          <a:latin typeface="Tw Cen MT" panose="020B0602020104020603" pitchFamily="34" charset="0"/>
                        </a:rPr>
                        <a:t>78</a:t>
                      </a:r>
                      <a:r>
                        <a:rPr lang="es-ES" sz="1200" b="0" i="0">
                          <a:solidFill>
                            <a:srgbClr val="000000"/>
                          </a:solidFill>
                          <a:effectLst/>
                          <a:latin typeface="Tw Cen MT" panose="020B0602020104020603" pitchFamily="34" charset="0"/>
                        </a:rPr>
                        <a:t>​</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23866142"/>
                  </a:ext>
                </a:extLst>
              </a:tr>
              <a:tr h="244992">
                <a:tc>
                  <a:txBody>
                    <a:bodyPr/>
                    <a:lstStyle/>
                    <a:p>
                      <a:pPr algn="ctr" fontAlgn="base"/>
                      <a:r>
                        <a:rPr lang="es-ES" sz="1200" b="1" i="0">
                          <a:solidFill>
                            <a:srgbClr val="000000"/>
                          </a:solidFill>
                          <a:effectLst/>
                          <a:latin typeface="Tw Cen MT" panose="020B0602020104020603" pitchFamily="34" charset="0"/>
                        </a:rPr>
                        <a:t>2014</a:t>
                      </a:r>
                      <a:r>
                        <a:rPr lang="es-ES" sz="1200" b="0" i="0">
                          <a:solidFill>
                            <a:srgbClr val="000000"/>
                          </a:solidFill>
                          <a:effectLst/>
                          <a:latin typeface="Tw Cen MT" panose="020B0602020104020603" pitchFamily="34" charset="0"/>
                        </a:rPr>
                        <a:t>​</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base"/>
                      <a:r>
                        <a:rPr lang="es-ES" sz="1200" b="0" i="0">
                          <a:solidFill>
                            <a:srgbClr val="000000"/>
                          </a:solidFill>
                          <a:effectLst/>
                          <a:latin typeface="Tw Cen MT" panose="020B0602020104020603" pitchFamily="34" charset="0"/>
                        </a:rPr>
                        <a:t>60​</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base"/>
                      <a:r>
                        <a:rPr lang="es-ES" sz="1200" b="0" i="0">
                          <a:solidFill>
                            <a:srgbClr val="000000"/>
                          </a:solidFill>
                          <a:effectLst/>
                          <a:latin typeface="Tw Cen MT" panose="020B0602020104020603" pitchFamily="34" charset="0"/>
                        </a:rPr>
                        <a:t>37​</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base"/>
                      <a:r>
                        <a:rPr lang="es-ES" sz="1200" b="1" i="0">
                          <a:solidFill>
                            <a:srgbClr val="000000"/>
                          </a:solidFill>
                          <a:effectLst/>
                          <a:latin typeface="Tw Cen MT" panose="020B0602020104020603" pitchFamily="34" charset="0"/>
                        </a:rPr>
                        <a:t>97</a:t>
                      </a:r>
                      <a:r>
                        <a:rPr lang="es-ES" sz="1200" b="0" i="0">
                          <a:solidFill>
                            <a:srgbClr val="000000"/>
                          </a:solidFill>
                          <a:effectLst/>
                          <a:latin typeface="Tw Cen MT" panose="020B0602020104020603" pitchFamily="34" charset="0"/>
                        </a:rPr>
                        <a:t>​</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38770640"/>
                  </a:ext>
                </a:extLst>
              </a:tr>
              <a:tr h="244992">
                <a:tc>
                  <a:txBody>
                    <a:bodyPr/>
                    <a:lstStyle/>
                    <a:p>
                      <a:pPr algn="ctr" fontAlgn="base"/>
                      <a:r>
                        <a:rPr lang="es-ES" sz="1200" b="1" i="0">
                          <a:solidFill>
                            <a:srgbClr val="000000"/>
                          </a:solidFill>
                          <a:effectLst/>
                          <a:latin typeface="Tw Cen MT" panose="020B0602020104020603" pitchFamily="34" charset="0"/>
                        </a:rPr>
                        <a:t>2015</a:t>
                      </a:r>
                      <a:r>
                        <a:rPr lang="es-ES" sz="1200" b="0" i="0">
                          <a:solidFill>
                            <a:srgbClr val="000000"/>
                          </a:solidFill>
                          <a:effectLst/>
                          <a:latin typeface="Tw Cen MT" panose="020B0602020104020603" pitchFamily="34" charset="0"/>
                        </a:rPr>
                        <a:t>​</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base"/>
                      <a:r>
                        <a:rPr lang="es-ES" sz="1200" b="0" i="0">
                          <a:solidFill>
                            <a:srgbClr val="000000"/>
                          </a:solidFill>
                          <a:effectLst/>
                          <a:latin typeface="Tw Cen MT" panose="020B0602020104020603" pitchFamily="34" charset="0"/>
                        </a:rPr>
                        <a:t>58​</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base"/>
                      <a:r>
                        <a:rPr lang="es-ES" sz="1200" b="0" i="0">
                          <a:solidFill>
                            <a:srgbClr val="000000"/>
                          </a:solidFill>
                          <a:effectLst/>
                          <a:latin typeface="Tw Cen MT" panose="020B0602020104020603" pitchFamily="34" charset="0"/>
                        </a:rPr>
                        <a:t>29​</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base"/>
                      <a:r>
                        <a:rPr lang="es-ES" sz="1200" b="1" i="0">
                          <a:solidFill>
                            <a:srgbClr val="000000"/>
                          </a:solidFill>
                          <a:effectLst/>
                          <a:latin typeface="Tw Cen MT" panose="020B0602020104020603" pitchFamily="34" charset="0"/>
                        </a:rPr>
                        <a:t>87</a:t>
                      </a:r>
                      <a:r>
                        <a:rPr lang="es-ES" sz="1200" b="0" i="0">
                          <a:solidFill>
                            <a:srgbClr val="000000"/>
                          </a:solidFill>
                          <a:effectLst/>
                          <a:latin typeface="Tw Cen MT" panose="020B0602020104020603" pitchFamily="34" charset="0"/>
                        </a:rPr>
                        <a:t>​</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70941004"/>
                  </a:ext>
                </a:extLst>
              </a:tr>
              <a:tr h="244992">
                <a:tc>
                  <a:txBody>
                    <a:bodyPr/>
                    <a:lstStyle/>
                    <a:p>
                      <a:pPr algn="ctr" fontAlgn="base"/>
                      <a:r>
                        <a:rPr lang="es-ES" sz="1200" b="1" i="0">
                          <a:solidFill>
                            <a:srgbClr val="000000"/>
                          </a:solidFill>
                          <a:effectLst/>
                          <a:latin typeface="Tw Cen MT" panose="020B0602020104020603" pitchFamily="34" charset="0"/>
                        </a:rPr>
                        <a:t>2016</a:t>
                      </a:r>
                      <a:r>
                        <a:rPr lang="es-ES" sz="1200" b="0" i="0">
                          <a:solidFill>
                            <a:srgbClr val="000000"/>
                          </a:solidFill>
                          <a:effectLst/>
                          <a:latin typeface="Tw Cen MT" panose="020B0602020104020603" pitchFamily="34" charset="0"/>
                        </a:rPr>
                        <a:t>​</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base"/>
                      <a:r>
                        <a:rPr lang="es-ES" sz="1200" b="0" i="0">
                          <a:solidFill>
                            <a:srgbClr val="000000"/>
                          </a:solidFill>
                          <a:effectLst/>
                          <a:latin typeface="Tw Cen MT" panose="020B0602020104020603" pitchFamily="34" charset="0"/>
                        </a:rPr>
                        <a:t>46​</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base"/>
                      <a:r>
                        <a:rPr lang="es-ES" sz="1200" b="0" i="0">
                          <a:solidFill>
                            <a:srgbClr val="000000"/>
                          </a:solidFill>
                          <a:effectLst/>
                          <a:latin typeface="Tw Cen MT" panose="020B0602020104020603" pitchFamily="34" charset="0"/>
                        </a:rPr>
                        <a:t>30​</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base"/>
                      <a:r>
                        <a:rPr lang="es-ES" sz="1200" b="1" i="0">
                          <a:solidFill>
                            <a:srgbClr val="000000"/>
                          </a:solidFill>
                          <a:effectLst/>
                          <a:latin typeface="Tw Cen MT" panose="020B0602020104020603" pitchFamily="34" charset="0"/>
                        </a:rPr>
                        <a:t>76</a:t>
                      </a:r>
                      <a:r>
                        <a:rPr lang="es-ES" sz="1200" b="0" i="0">
                          <a:solidFill>
                            <a:srgbClr val="000000"/>
                          </a:solidFill>
                          <a:effectLst/>
                          <a:latin typeface="Tw Cen MT" panose="020B0602020104020603" pitchFamily="34" charset="0"/>
                        </a:rPr>
                        <a:t>​</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24863588"/>
                  </a:ext>
                </a:extLst>
              </a:tr>
              <a:tr h="244992">
                <a:tc>
                  <a:txBody>
                    <a:bodyPr/>
                    <a:lstStyle/>
                    <a:p>
                      <a:pPr algn="ctr" fontAlgn="base"/>
                      <a:r>
                        <a:rPr lang="es-ES" sz="1200" b="1" i="0">
                          <a:solidFill>
                            <a:srgbClr val="000000"/>
                          </a:solidFill>
                          <a:effectLst/>
                          <a:latin typeface="Tw Cen MT" panose="020B0602020104020603" pitchFamily="34" charset="0"/>
                        </a:rPr>
                        <a:t>2017</a:t>
                      </a:r>
                      <a:r>
                        <a:rPr lang="es-ES" sz="1200" b="0" i="0">
                          <a:solidFill>
                            <a:srgbClr val="000000"/>
                          </a:solidFill>
                          <a:effectLst/>
                          <a:latin typeface="Tw Cen MT" panose="020B0602020104020603" pitchFamily="34" charset="0"/>
                        </a:rPr>
                        <a:t>​</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base"/>
                      <a:r>
                        <a:rPr lang="es-ES" sz="1200" b="0" i="0">
                          <a:solidFill>
                            <a:srgbClr val="000000"/>
                          </a:solidFill>
                          <a:effectLst/>
                          <a:latin typeface="Tw Cen MT" panose="020B0602020104020603" pitchFamily="34" charset="0"/>
                        </a:rPr>
                        <a:t>40​</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base"/>
                      <a:r>
                        <a:rPr lang="es-ES" sz="1200" b="0" i="0">
                          <a:solidFill>
                            <a:srgbClr val="000000"/>
                          </a:solidFill>
                          <a:effectLst/>
                          <a:latin typeface="Tw Cen MT" panose="020B0602020104020603" pitchFamily="34" charset="0"/>
                        </a:rPr>
                        <a:t>33​</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base"/>
                      <a:r>
                        <a:rPr lang="es-ES" sz="1200" b="1" i="0">
                          <a:solidFill>
                            <a:srgbClr val="000000"/>
                          </a:solidFill>
                          <a:effectLst/>
                          <a:latin typeface="Tw Cen MT" panose="020B0602020104020603" pitchFamily="34" charset="0"/>
                        </a:rPr>
                        <a:t>73</a:t>
                      </a:r>
                      <a:r>
                        <a:rPr lang="es-ES" sz="1200" b="0" i="0">
                          <a:solidFill>
                            <a:srgbClr val="000000"/>
                          </a:solidFill>
                          <a:effectLst/>
                          <a:latin typeface="Tw Cen MT" panose="020B0602020104020603" pitchFamily="34" charset="0"/>
                        </a:rPr>
                        <a:t>​</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1466251"/>
                  </a:ext>
                </a:extLst>
              </a:tr>
              <a:tr h="244992">
                <a:tc>
                  <a:txBody>
                    <a:bodyPr/>
                    <a:lstStyle/>
                    <a:p>
                      <a:pPr algn="ctr" fontAlgn="base"/>
                      <a:r>
                        <a:rPr lang="es-ES" sz="1200" b="1" i="0">
                          <a:solidFill>
                            <a:srgbClr val="000000"/>
                          </a:solidFill>
                          <a:effectLst/>
                          <a:latin typeface="Tw Cen MT" panose="020B0602020104020603" pitchFamily="34" charset="0"/>
                        </a:rPr>
                        <a:t>2018</a:t>
                      </a:r>
                      <a:r>
                        <a:rPr lang="es-ES" sz="1200" b="0" i="0">
                          <a:solidFill>
                            <a:srgbClr val="000000"/>
                          </a:solidFill>
                          <a:effectLst/>
                          <a:latin typeface="Tw Cen MT" panose="020B0602020104020603" pitchFamily="34" charset="0"/>
                        </a:rPr>
                        <a:t>​</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base"/>
                      <a:r>
                        <a:rPr lang="es-ES" sz="1200" b="0" i="0">
                          <a:solidFill>
                            <a:srgbClr val="000000"/>
                          </a:solidFill>
                          <a:effectLst/>
                          <a:latin typeface="Tw Cen MT" panose="020B0602020104020603" pitchFamily="34" charset="0"/>
                        </a:rPr>
                        <a:t>36​</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base"/>
                      <a:r>
                        <a:rPr lang="es-ES" sz="1200" b="0" i="0">
                          <a:solidFill>
                            <a:srgbClr val="000000"/>
                          </a:solidFill>
                          <a:effectLst/>
                          <a:latin typeface="Tw Cen MT" panose="020B0602020104020603" pitchFamily="34" charset="0"/>
                        </a:rPr>
                        <a:t>24​</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base"/>
                      <a:r>
                        <a:rPr lang="es-ES" sz="1200" b="1" i="0">
                          <a:solidFill>
                            <a:srgbClr val="000000"/>
                          </a:solidFill>
                          <a:effectLst/>
                          <a:latin typeface="Tw Cen MT" panose="020B0602020104020603" pitchFamily="34" charset="0"/>
                        </a:rPr>
                        <a:t>60</a:t>
                      </a:r>
                      <a:r>
                        <a:rPr lang="es-ES" sz="1200" b="0" i="0">
                          <a:solidFill>
                            <a:srgbClr val="000000"/>
                          </a:solidFill>
                          <a:effectLst/>
                          <a:latin typeface="Tw Cen MT" panose="020B0602020104020603" pitchFamily="34" charset="0"/>
                        </a:rPr>
                        <a:t>​</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53426586"/>
                  </a:ext>
                </a:extLst>
              </a:tr>
              <a:tr h="244992">
                <a:tc>
                  <a:txBody>
                    <a:bodyPr/>
                    <a:lstStyle/>
                    <a:p>
                      <a:pPr algn="ctr" fontAlgn="base"/>
                      <a:r>
                        <a:rPr lang="es-ES" sz="1200" b="1" i="0">
                          <a:solidFill>
                            <a:srgbClr val="000000"/>
                          </a:solidFill>
                          <a:effectLst/>
                          <a:latin typeface="Tw Cen MT" panose="020B0602020104020603" pitchFamily="34" charset="0"/>
                        </a:rPr>
                        <a:t>2019</a:t>
                      </a:r>
                      <a:r>
                        <a:rPr lang="es-ES" sz="1200" b="0" i="0">
                          <a:solidFill>
                            <a:srgbClr val="000000"/>
                          </a:solidFill>
                          <a:effectLst/>
                          <a:latin typeface="Tw Cen MT" panose="020B0602020104020603" pitchFamily="34" charset="0"/>
                        </a:rPr>
                        <a:t>​</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base"/>
                      <a:r>
                        <a:rPr lang="es-ES" sz="1200" b="0" i="0">
                          <a:solidFill>
                            <a:srgbClr val="000000"/>
                          </a:solidFill>
                          <a:effectLst/>
                          <a:latin typeface="Tw Cen MT" panose="020B0602020104020603" pitchFamily="34" charset="0"/>
                        </a:rPr>
                        <a:t>46​</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base"/>
                      <a:r>
                        <a:rPr lang="es-ES" sz="1200" b="0" i="0">
                          <a:solidFill>
                            <a:srgbClr val="000000"/>
                          </a:solidFill>
                          <a:effectLst/>
                          <a:latin typeface="Tw Cen MT" panose="020B0602020104020603" pitchFamily="34" charset="0"/>
                        </a:rPr>
                        <a:t>24​</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base"/>
                      <a:r>
                        <a:rPr lang="es-ES" sz="1200" b="1" i="0">
                          <a:solidFill>
                            <a:srgbClr val="000000"/>
                          </a:solidFill>
                          <a:effectLst/>
                          <a:latin typeface="Tw Cen MT" panose="020B0602020104020603" pitchFamily="34" charset="0"/>
                        </a:rPr>
                        <a:t>70</a:t>
                      </a:r>
                      <a:r>
                        <a:rPr lang="es-ES" sz="1200" b="0" i="0">
                          <a:solidFill>
                            <a:srgbClr val="000000"/>
                          </a:solidFill>
                          <a:effectLst/>
                          <a:latin typeface="Tw Cen MT" panose="020B0602020104020603" pitchFamily="34" charset="0"/>
                        </a:rPr>
                        <a:t>​</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24313088"/>
                  </a:ext>
                </a:extLst>
              </a:tr>
              <a:tr h="244992">
                <a:tc>
                  <a:txBody>
                    <a:bodyPr/>
                    <a:lstStyle/>
                    <a:p>
                      <a:pPr algn="l" fontAlgn="base"/>
                      <a:r>
                        <a:rPr lang="es-ES" sz="1200" b="1" i="0">
                          <a:solidFill>
                            <a:srgbClr val="000000"/>
                          </a:solidFill>
                          <a:effectLst/>
                          <a:latin typeface="Tw Cen MT" panose="020B0602020104020603" pitchFamily="34" charset="0"/>
                        </a:rPr>
                        <a:t>      2020</a:t>
                      </a:r>
                      <a:r>
                        <a:rPr lang="es-ES" sz="1200" b="0" i="0">
                          <a:solidFill>
                            <a:srgbClr val="000000"/>
                          </a:solidFill>
                          <a:effectLst/>
                          <a:latin typeface="Tw Cen MT" panose="020B0602020104020603" pitchFamily="34" charset="0"/>
                        </a:rPr>
                        <a:t>​</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base"/>
                      <a:r>
                        <a:rPr lang="es-ES" sz="1200" b="0" i="0">
                          <a:solidFill>
                            <a:srgbClr val="000000"/>
                          </a:solidFill>
                          <a:effectLst/>
                          <a:latin typeface="Tw Cen MT" panose="020B0602020104020603" pitchFamily="34" charset="0"/>
                        </a:rPr>
                        <a:t>28​</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base"/>
                      <a:r>
                        <a:rPr lang="es-ES" sz="1200" b="0" i="0">
                          <a:solidFill>
                            <a:srgbClr val="000000"/>
                          </a:solidFill>
                          <a:effectLst/>
                          <a:latin typeface="Tw Cen MT" panose="020B0602020104020603" pitchFamily="34" charset="0"/>
                        </a:rPr>
                        <a:t>30​</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base"/>
                      <a:r>
                        <a:rPr lang="es-ES" sz="1200" b="1" i="0">
                          <a:solidFill>
                            <a:srgbClr val="000000"/>
                          </a:solidFill>
                          <a:effectLst/>
                          <a:latin typeface="Tw Cen MT" panose="020B0602020104020603" pitchFamily="34" charset="0"/>
                        </a:rPr>
                        <a:t>58</a:t>
                      </a:r>
                      <a:r>
                        <a:rPr lang="es-ES" sz="1200" b="0" i="0">
                          <a:solidFill>
                            <a:srgbClr val="000000"/>
                          </a:solidFill>
                          <a:effectLst/>
                          <a:latin typeface="Tw Cen MT" panose="020B0602020104020603" pitchFamily="34" charset="0"/>
                        </a:rPr>
                        <a:t>​</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15322225"/>
                  </a:ext>
                </a:extLst>
              </a:tr>
              <a:tr h="244992">
                <a:tc>
                  <a:txBody>
                    <a:bodyPr/>
                    <a:lstStyle/>
                    <a:p>
                      <a:pPr algn="l" fontAlgn="base"/>
                      <a:r>
                        <a:rPr lang="es-ES" sz="1200" b="1" i="0">
                          <a:solidFill>
                            <a:srgbClr val="000000"/>
                          </a:solidFill>
                          <a:effectLst/>
                          <a:latin typeface="Tw Cen MT" panose="020B0602020104020603" pitchFamily="34" charset="0"/>
                        </a:rPr>
                        <a:t>      2021</a:t>
                      </a:r>
                      <a:r>
                        <a:rPr lang="es-ES" sz="1200" b="0" i="0">
                          <a:solidFill>
                            <a:srgbClr val="000000"/>
                          </a:solidFill>
                          <a:effectLst/>
                          <a:latin typeface="Tw Cen MT" panose="020B0602020104020603" pitchFamily="34" charset="0"/>
                        </a:rPr>
                        <a:t>​</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base"/>
                      <a:r>
                        <a:rPr lang="es-ES" sz="1200" b="0" i="0">
                          <a:solidFill>
                            <a:srgbClr val="000000"/>
                          </a:solidFill>
                          <a:effectLst/>
                          <a:latin typeface="Tw Cen MT" panose="020B0602020104020603" pitchFamily="34" charset="0"/>
                        </a:rPr>
                        <a:t>14​</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base"/>
                      <a:r>
                        <a:rPr lang="es-ES" sz="1200" b="0" i="0">
                          <a:solidFill>
                            <a:srgbClr val="000000"/>
                          </a:solidFill>
                          <a:effectLst/>
                          <a:latin typeface="Tw Cen MT" panose="020B0602020104020603" pitchFamily="34" charset="0"/>
                        </a:rPr>
                        <a:t>32​</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base"/>
                      <a:r>
                        <a:rPr lang="es-ES" sz="1200" b="1" i="0">
                          <a:solidFill>
                            <a:srgbClr val="000000"/>
                          </a:solidFill>
                          <a:effectLst/>
                          <a:latin typeface="Tw Cen MT" panose="020B0602020104020603" pitchFamily="34" charset="0"/>
                        </a:rPr>
                        <a:t>46</a:t>
                      </a:r>
                      <a:r>
                        <a:rPr lang="es-ES" sz="1200" b="0" i="0">
                          <a:solidFill>
                            <a:srgbClr val="000000"/>
                          </a:solidFill>
                          <a:effectLst/>
                          <a:latin typeface="Tw Cen MT" panose="020B0602020104020603" pitchFamily="34" charset="0"/>
                        </a:rPr>
                        <a:t>​</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30914151"/>
                  </a:ext>
                </a:extLst>
              </a:tr>
              <a:tr h="244992">
                <a:tc>
                  <a:txBody>
                    <a:bodyPr/>
                    <a:lstStyle/>
                    <a:p>
                      <a:pPr algn="l" fontAlgn="base"/>
                      <a:r>
                        <a:rPr lang="es-ES" sz="1200" b="1" i="0">
                          <a:solidFill>
                            <a:srgbClr val="000000"/>
                          </a:solidFill>
                          <a:effectLst/>
                          <a:latin typeface="Tw Cen MT" panose="020B0602020104020603" pitchFamily="34" charset="0"/>
                        </a:rPr>
                        <a:t>      2022</a:t>
                      </a:r>
                      <a:r>
                        <a:rPr lang="es-ES" sz="1200" b="0" i="0">
                          <a:solidFill>
                            <a:srgbClr val="000000"/>
                          </a:solidFill>
                          <a:effectLst/>
                          <a:latin typeface="Tw Cen MT" panose="020B0602020104020603" pitchFamily="34" charset="0"/>
                        </a:rPr>
                        <a:t>​</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base"/>
                      <a:r>
                        <a:rPr lang="es-ES" sz="1200" b="0" i="0">
                          <a:solidFill>
                            <a:srgbClr val="000000"/>
                          </a:solidFill>
                          <a:effectLst/>
                          <a:latin typeface="Tw Cen MT" panose="020B0602020104020603" pitchFamily="34" charset="0"/>
                        </a:rPr>
                        <a:t>17​</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base"/>
                      <a:r>
                        <a:rPr lang="es-ES" sz="1200" b="0" i="0">
                          <a:solidFill>
                            <a:srgbClr val="000000"/>
                          </a:solidFill>
                          <a:effectLst/>
                          <a:latin typeface="Tw Cen MT" panose="020B0602020104020603" pitchFamily="34" charset="0"/>
                        </a:rPr>
                        <a:t>53​</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base"/>
                      <a:r>
                        <a:rPr lang="es-ES" sz="1200" b="1" i="0">
                          <a:solidFill>
                            <a:srgbClr val="000000"/>
                          </a:solidFill>
                          <a:effectLst/>
                          <a:latin typeface="Tw Cen MT" panose="020B0602020104020603" pitchFamily="34" charset="0"/>
                        </a:rPr>
                        <a:t>70</a:t>
                      </a:r>
                      <a:r>
                        <a:rPr lang="es-ES" sz="1200" b="0" i="0">
                          <a:solidFill>
                            <a:srgbClr val="000000"/>
                          </a:solidFill>
                          <a:effectLst/>
                          <a:latin typeface="Tw Cen MT" panose="020B0602020104020603" pitchFamily="34" charset="0"/>
                        </a:rPr>
                        <a:t>​</a:t>
                      </a:r>
                      <a:endParaRPr lang="es-ES" sz="1200" b="0" i="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63890424"/>
                  </a:ext>
                </a:extLst>
              </a:tr>
              <a:tr h="244992">
                <a:tc>
                  <a:txBody>
                    <a:bodyPr/>
                    <a:lstStyle/>
                    <a:p>
                      <a:pPr algn="ctr" fontAlgn="base"/>
                      <a:r>
                        <a:rPr lang="es-ES" sz="1200" b="1" i="0" dirty="0">
                          <a:solidFill>
                            <a:srgbClr val="000000"/>
                          </a:solidFill>
                          <a:effectLst/>
                          <a:latin typeface="Tw Cen MT" panose="020B0602020104020603" pitchFamily="34" charset="0"/>
                        </a:rPr>
                        <a:t>2023</a:t>
                      </a:r>
                      <a:r>
                        <a:rPr lang="es-ES" sz="1200" b="0" i="0" dirty="0">
                          <a:solidFill>
                            <a:srgbClr val="000000"/>
                          </a:solidFill>
                          <a:effectLst/>
                          <a:latin typeface="Tw Cen MT" panose="020B0602020104020603" pitchFamily="34" charset="0"/>
                        </a:rPr>
                        <a:t>​</a:t>
                      </a:r>
                      <a:endParaRPr lang="es-ES" sz="1200" b="0" i="0" dirty="0">
                        <a:solidFill>
                          <a:srgbClr val="000000"/>
                        </a:solidFill>
                        <a:effectLst/>
                      </a:endParaRP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auto"/>
                      <a:r>
                        <a:rPr lang="es-ES" sz="1200" b="0" i="0" dirty="0">
                          <a:solidFill>
                            <a:srgbClr val="000000"/>
                          </a:solidFill>
                          <a:effectLst/>
                          <a:latin typeface="Tw Cen MT" panose="020B0602020104020603" pitchFamily="34" charset="0"/>
                        </a:rPr>
                        <a:t>​60</a:t>
                      </a: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auto"/>
                      <a:r>
                        <a:rPr lang="es-ES" sz="1200" b="0" i="0" dirty="0">
                          <a:solidFill>
                            <a:srgbClr val="000000"/>
                          </a:solidFill>
                          <a:effectLst/>
                          <a:latin typeface="Tw Cen MT" panose="020B0602020104020603" pitchFamily="34" charset="0"/>
                        </a:rPr>
                        <a:t>​77</a:t>
                      </a: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auto"/>
                      <a:r>
                        <a:rPr lang="es-ES" sz="1200" b="1" i="0" dirty="0">
                          <a:solidFill>
                            <a:srgbClr val="000000"/>
                          </a:solidFill>
                          <a:effectLst/>
                          <a:latin typeface="Tw Cen MT" panose="020B0602020104020603" pitchFamily="34" charset="0"/>
                        </a:rPr>
                        <a:t>137​</a:t>
                      </a:r>
                    </a:p>
                  </a:txBody>
                  <a:tcPr marL="60435" marR="60435" marT="30218" marB="3021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94947036"/>
                  </a:ext>
                </a:extLst>
              </a:tr>
            </a:tbl>
          </a:graphicData>
        </a:graphic>
      </p:graphicFrame>
      <p:sp>
        <p:nvSpPr>
          <p:cNvPr id="8" name="Rectangle 1">
            <a:extLst>
              <a:ext uri="{FF2B5EF4-FFF2-40B4-BE49-F238E27FC236}">
                <a16:creationId xmlns:a16="http://schemas.microsoft.com/office/drawing/2014/main" id="{16FDFA36-6403-166D-6AC3-82D514226370}"/>
              </a:ext>
            </a:extLst>
          </p:cNvPr>
          <p:cNvSpPr>
            <a:spLocks noChangeArrowheads="1"/>
          </p:cNvSpPr>
          <p:nvPr/>
        </p:nvSpPr>
        <p:spPr bwMode="auto">
          <a:xfrm>
            <a:off x="2627313" y="181133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CR" altLang="es-CR" sz="1800" b="0"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 </a:t>
            </a:r>
            <a:endParaRPr kumimoji="0" lang="es-CR" altLang="es-CR"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s-CR" altLang="es-CR"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9" name="Globo: línea doblada sin borde 8">
            <a:extLst>
              <a:ext uri="{FF2B5EF4-FFF2-40B4-BE49-F238E27FC236}">
                <a16:creationId xmlns:a16="http://schemas.microsoft.com/office/drawing/2014/main" id="{EE05B8CB-DF66-D81B-F66B-CFA20E4141F7}"/>
              </a:ext>
            </a:extLst>
          </p:cNvPr>
          <p:cNvSpPr/>
          <p:nvPr/>
        </p:nvSpPr>
        <p:spPr>
          <a:xfrm>
            <a:off x="8624246" y="2442954"/>
            <a:ext cx="3166280" cy="2986531"/>
          </a:xfrm>
          <a:prstGeom prst="callout2">
            <a:avLst>
              <a:gd name="adj1" fmla="val 19108"/>
              <a:gd name="adj2" fmla="val -1436"/>
              <a:gd name="adj3" fmla="val 18750"/>
              <a:gd name="adj4" fmla="val -16667"/>
              <a:gd name="adj5" fmla="val 112656"/>
              <a:gd name="adj6" fmla="val -44598"/>
            </a:avLst>
          </a:prstGeom>
          <a:solidFill>
            <a:schemeClr val="bg1"/>
          </a:solidFill>
          <a:ln>
            <a:solidFill>
              <a:srgbClr val="FF0000"/>
            </a:solidFill>
          </a:ln>
        </p:spPr>
        <p:style>
          <a:lnRef idx="1">
            <a:schemeClr val="accent2"/>
          </a:lnRef>
          <a:fillRef idx="2">
            <a:schemeClr val="accent2"/>
          </a:fillRef>
          <a:effectRef idx="1">
            <a:schemeClr val="accent2"/>
          </a:effectRef>
          <a:fontRef idx="minor">
            <a:schemeClr val="dk1"/>
          </a:fontRef>
        </p:style>
        <p:txBody>
          <a:bodyPr rtlCol="0" anchor="ct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419" sz="1800" b="0" i="0" u="none" strike="noStrike" kern="1200" cap="none" spc="0" normalizeH="0" baseline="0" noProof="0" dirty="0">
                <a:ln>
                  <a:noFill/>
                </a:ln>
                <a:solidFill>
                  <a:srgbClr val="0E2841">
                    <a:lumMod val="90000"/>
                    <a:lumOff val="10000"/>
                  </a:srgbClr>
                </a:solidFill>
                <a:effectLst/>
                <a:uLnTx/>
                <a:uFillTx/>
                <a:latin typeface="Aptos" panose="02110004020202020204"/>
                <a:ea typeface="+mn-ea"/>
                <a:cs typeface="+mn-cs"/>
              </a:rPr>
              <a:t>Se duplica la cantidad de concursos en relación con el año anterior y alcanza un número similar de concursos al de hace once años, esto debido a la movilidad de personal administrativo por jubilación, así como los ajustes o finalización de estudios de cargos administrativos.</a:t>
            </a:r>
            <a:endParaRPr kumimoji="0" lang="es-CR" sz="1800" b="0" i="0" u="none" strike="noStrike" kern="1200" cap="none" spc="0" normalizeH="0" baseline="0" noProof="0" dirty="0">
              <a:ln>
                <a:noFill/>
              </a:ln>
              <a:solidFill>
                <a:srgbClr val="0E2841">
                  <a:lumMod val="90000"/>
                  <a:lumOff val="10000"/>
                </a:srgbClr>
              </a:solidFill>
              <a:effectLst/>
              <a:uLnTx/>
              <a:uFillTx/>
              <a:latin typeface="Aptos" panose="02110004020202020204"/>
              <a:ea typeface="+mn-ea"/>
              <a:cs typeface="+mn-cs"/>
            </a:endParaRPr>
          </a:p>
        </p:txBody>
      </p:sp>
    </p:spTree>
    <p:extLst>
      <p:ext uri="{BB962C8B-B14F-4D97-AF65-F5344CB8AC3E}">
        <p14:creationId xmlns:p14="http://schemas.microsoft.com/office/powerpoint/2010/main" val="25908450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a:extLst>
              <a:ext uri="{FF2B5EF4-FFF2-40B4-BE49-F238E27FC236}">
                <a16:creationId xmlns:a16="http://schemas.microsoft.com/office/drawing/2014/main" id="{47DEB0BB-E510-4420-9D71-3763630AB628}"/>
              </a:ext>
            </a:extLst>
          </p:cNvPr>
          <p:cNvSpPr txBox="1">
            <a:spLocks/>
          </p:cNvSpPr>
          <p:nvPr/>
        </p:nvSpPr>
        <p:spPr>
          <a:xfrm>
            <a:off x="4339491" y="2429790"/>
            <a:ext cx="7070590" cy="1281993"/>
          </a:xfrm>
          <a:prstGeom prst="rect">
            <a:avLst/>
          </a:prstGeom>
        </p:spPr>
        <p:txBody>
          <a:bodyPr vert="horz" lIns="91440" tIns="45720" rIns="91440" bIns="45720" rtlCol="0" anchor="t">
            <a:normAutofit/>
          </a:bodyPr>
          <a:lstStyle>
            <a:lvl1pPr algn="ctr" defTabSz="914400" rtl="0" eaLnBrk="1" latinLnBrk="0" hangingPunct="1">
              <a:lnSpc>
                <a:spcPct val="90000"/>
              </a:lnSpc>
              <a:spcBef>
                <a:spcPct val="0"/>
              </a:spcBef>
              <a:buNone/>
              <a:defRPr sz="3600" kern="1200">
                <a:solidFill>
                  <a:schemeClr val="tx1"/>
                </a:solidFill>
                <a:latin typeface="Arial" panose="020B0604020202020204" pitchFamily="34" charset="0"/>
                <a:ea typeface="Open Sans" panose="020B0606030504020204" pitchFamily="34" charset="0"/>
                <a:cs typeface="Arial" panose="020B0604020202020204" pitchFamily="34" charset="0"/>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s-ES" sz="2800" b="1" i="0" u="none" strike="noStrike" kern="1200" cap="none" spc="0" normalizeH="0" baseline="0" noProof="0" dirty="0">
                <a:ln>
                  <a:noFill/>
                </a:ln>
                <a:solidFill>
                  <a:srgbClr val="0E2841">
                    <a:lumMod val="90000"/>
                    <a:lumOff val="10000"/>
                  </a:srgbClr>
                </a:solidFill>
                <a:effectLst/>
                <a:uLnTx/>
                <a:uFillTx/>
                <a:latin typeface="Amasis MT Pro Black" panose="02040A04050005020304" pitchFamily="18" charset="0"/>
                <a:ea typeface="Open Sans" panose="020B0606030504020204" pitchFamily="34" charset="0"/>
                <a:cs typeface="Arial" panose="020B0604020202020204" pitchFamily="34" charset="0"/>
              </a:rPr>
              <a:t>CANTIDAD DE CONCURSOS INTERNOS Y PARTICIPANTES </a:t>
            </a:r>
          </a:p>
          <a:p>
            <a:pPr marL="0" marR="0" lvl="0" indent="0" algn="ctr" defTabSz="914400" rtl="0" eaLnBrk="1" fontAlgn="auto" latinLnBrk="0" hangingPunct="1">
              <a:lnSpc>
                <a:spcPct val="90000"/>
              </a:lnSpc>
              <a:spcBef>
                <a:spcPct val="0"/>
              </a:spcBef>
              <a:spcAft>
                <a:spcPts val="0"/>
              </a:spcAft>
              <a:buClrTx/>
              <a:buSzTx/>
              <a:buFontTx/>
              <a:buNone/>
              <a:tabLst/>
              <a:defRPr/>
            </a:pPr>
            <a:r>
              <a:rPr kumimoji="0" lang="es-ES" sz="2800" b="1" i="0" u="none" strike="noStrike" kern="1200" cap="none" spc="0" normalizeH="0" baseline="0" noProof="0" dirty="0">
                <a:ln>
                  <a:noFill/>
                </a:ln>
                <a:solidFill>
                  <a:srgbClr val="0E2841">
                    <a:lumMod val="90000"/>
                    <a:lumOff val="10000"/>
                  </a:srgbClr>
                </a:solidFill>
                <a:effectLst/>
                <a:uLnTx/>
                <a:uFillTx/>
                <a:latin typeface="Amasis MT Pro Black" panose="02040A04050005020304" pitchFamily="18" charset="0"/>
                <a:ea typeface="Open Sans" panose="020B0606030504020204" pitchFamily="34" charset="0"/>
                <a:cs typeface="Arial" panose="020B0604020202020204" pitchFamily="34" charset="0"/>
              </a:rPr>
              <a:t>POR GÉNERO</a:t>
            </a:r>
            <a:endParaRPr kumimoji="0" lang="es-CR" sz="2800" b="1" i="0" u="none" strike="noStrike" kern="1200" cap="none" spc="0" normalizeH="0" baseline="0" noProof="0" dirty="0">
              <a:ln>
                <a:noFill/>
              </a:ln>
              <a:solidFill>
                <a:srgbClr val="0E2841">
                  <a:lumMod val="90000"/>
                  <a:lumOff val="10000"/>
                </a:srgbClr>
              </a:solidFill>
              <a:effectLst/>
              <a:uLnTx/>
              <a:uFillTx/>
              <a:latin typeface="Amasis MT Pro Black" panose="02040A04050005020304" pitchFamily="18" charset="0"/>
              <a:ea typeface="Open Sans" panose="020B0606030504020204" pitchFamily="34" charset="0"/>
              <a:cs typeface="Arial" panose="020B0604020202020204" pitchFamily="34" charset="0"/>
            </a:endParaRPr>
          </a:p>
        </p:txBody>
      </p:sp>
      <p:pic>
        <p:nvPicPr>
          <p:cNvPr id="8" name="Imagen 7">
            <a:extLst>
              <a:ext uri="{FF2B5EF4-FFF2-40B4-BE49-F238E27FC236}">
                <a16:creationId xmlns:a16="http://schemas.microsoft.com/office/drawing/2014/main" id="{D2263B77-1AD7-DFBE-32C4-8909E90B84BF}"/>
              </a:ext>
            </a:extLst>
          </p:cNvPr>
          <p:cNvPicPr>
            <a:picLocks noChangeAspect="1"/>
          </p:cNvPicPr>
          <p:nvPr/>
        </p:nvPicPr>
        <p:blipFill>
          <a:blip r:embed="rId2"/>
          <a:stretch>
            <a:fillRect/>
          </a:stretch>
        </p:blipFill>
        <p:spPr>
          <a:xfrm>
            <a:off x="3821160" y="4023982"/>
            <a:ext cx="8107252" cy="1281993"/>
          </a:xfrm>
          <a:prstGeom prst="rect">
            <a:avLst/>
          </a:prstGeom>
        </p:spPr>
      </p:pic>
      <p:sp>
        <p:nvSpPr>
          <p:cNvPr id="10" name="CuadroTexto 9">
            <a:extLst>
              <a:ext uri="{FF2B5EF4-FFF2-40B4-BE49-F238E27FC236}">
                <a16:creationId xmlns:a16="http://schemas.microsoft.com/office/drawing/2014/main" id="{E15EA16E-E916-8B4B-300D-80B440344CEF}"/>
              </a:ext>
            </a:extLst>
          </p:cNvPr>
          <p:cNvSpPr txBox="1"/>
          <p:nvPr/>
        </p:nvSpPr>
        <p:spPr>
          <a:xfrm>
            <a:off x="5094027" y="1182693"/>
            <a:ext cx="5128146"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R" sz="1800" b="0" i="0" u="none" strike="noStrike" kern="1200" cap="none" spc="0" normalizeH="0" baseline="0" noProof="0" dirty="0">
                <a:ln>
                  <a:noFill/>
                </a:ln>
                <a:solidFill>
                  <a:srgbClr val="0E2841">
                    <a:lumMod val="90000"/>
                    <a:lumOff val="10000"/>
                  </a:srgbClr>
                </a:solidFill>
                <a:effectLst/>
                <a:uLnTx/>
                <a:uFillTx/>
                <a:latin typeface="Aptos" panose="02110004020202020204"/>
                <a:ea typeface="+mn-ea"/>
                <a:cs typeface="+mn-cs"/>
              </a:rPr>
              <a:t>INDICADORES DE GESTIÓN 2023 (ESTADÍSTICAS)</a:t>
            </a:r>
          </a:p>
        </p:txBody>
      </p:sp>
    </p:spTree>
    <p:extLst>
      <p:ext uri="{BB962C8B-B14F-4D97-AF65-F5344CB8AC3E}">
        <p14:creationId xmlns:p14="http://schemas.microsoft.com/office/powerpoint/2010/main" val="5779133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FAC60E76-2EDB-4754-A72D-995C2052DC6F}"/>
              </a:ext>
            </a:extLst>
          </p:cNvPr>
          <p:cNvSpPr txBox="1"/>
          <p:nvPr/>
        </p:nvSpPr>
        <p:spPr>
          <a:xfrm>
            <a:off x="3048000" y="3247647"/>
            <a:ext cx="609600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R" sz="1800" b="0" i="0" u="none" strike="noStrike" kern="1200" cap="none" spc="0" normalizeH="0" baseline="0" noProof="0" dirty="0">
                <a:ln>
                  <a:noFill/>
                </a:ln>
                <a:solidFill>
                  <a:prstClr val="black"/>
                </a:solidFill>
                <a:effectLst/>
                <a:uLnTx/>
                <a:uFillTx/>
                <a:latin typeface="Aptos" panose="02110004020202020204"/>
                <a:ea typeface="+mn-ea"/>
                <a:cs typeface="+mn-cs"/>
              </a:rPr>
              <a:t> </a:t>
            </a:r>
          </a:p>
        </p:txBody>
      </p:sp>
      <p:sp>
        <p:nvSpPr>
          <p:cNvPr id="5" name="Título 1">
            <a:extLst>
              <a:ext uri="{FF2B5EF4-FFF2-40B4-BE49-F238E27FC236}">
                <a16:creationId xmlns:a16="http://schemas.microsoft.com/office/drawing/2014/main" id="{47DEB0BB-E510-4420-9D71-3763630AB628}"/>
              </a:ext>
            </a:extLst>
          </p:cNvPr>
          <p:cNvSpPr>
            <a:spLocks noGrp="1"/>
          </p:cNvSpPr>
          <p:nvPr>
            <p:ph type="title"/>
          </p:nvPr>
        </p:nvSpPr>
        <p:spPr>
          <a:xfrm>
            <a:off x="544619" y="1779825"/>
            <a:ext cx="11102761" cy="1146164"/>
          </a:xfrm>
        </p:spPr>
        <p:txBody>
          <a:bodyPr>
            <a:noAutofit/>
          </a:bodyPr>
          <a:lstStyle/>
          <a:p>
            <a:pPr algn="ctr"/>
            <a:r>
              <a:rPr lang="es-ES" sz="2800" b="1" dirty="0">
                <a:solidFill>
                  <a:schemeClr val="tx2">
                    <a:lumMod val="90000"/>
                    <a:lumOff val="10000"/>
                  </a:schemeClr>
                </a:solidFill>
                <a:latin typeface="Amasis MT Pro Black" panose="02040A04050005020304" pitchFamily="18" charset="0"/>
              </a:rPr>
              <a:t>CANTIDAD DE CONCURSOS EXTERNOS Y PARTICIPANTES SEGÚN GÉNERO</a:t>
            </a:r>
            <a:endParaRPr lang="es-CR" sz="2800" b="1" dirty="0">
              <a:solidFill>
                <a:schemeClr val="tx2">
                  <a:lumMod val="90000"/>
                  <a:lumOff val="10000"/>
                </a:schemeClr>
              </a:solidFill>
              <a:latin typeface="Amasis MT Pro Black" panose="02040A04050005020304" pitchFamily="18" charset="0"/>
            </a:endParaRPr>
          </a:p>
        </p:txBody>
      </p:sp>
      <p:pic>
        <p:nvPicPr>
          <p:cNvPr id="2" name="Imagen 1">
            <a:extLst>
              <a:ext uri="{FF2B5EF4-FFF2-40B4-BE49-F238E27FC236}">
                <a16:creationId xmlns:a16="http://schemas.microsoft.com/office/drawing/2014/main" id="{772C7F39-A420-3125-8AB0-24B7911EC577}"/>
              </a:ext>
            </a:extLst>
          </p:cNvPr>
          <p:cNvPicPr>
            <a:picLocks noChangeAspect="1"/>
          </p:cNvPicPr>
          <p:nvPr/>
        </p:nvPicPr>
        <p:blipFill>
          <a:blip r:embed="rId2"/>
          <a:stretch>
            <a:fillRect/>
          </a:stretch>
        </p:blipFill>
        <p:spPr>
          <a:xfrm>
            <a:off x="1024426" y="2997402"/>
            <a:ext cx="9933142" cy="1264072"/>
          </a:xfrm>
          <a:prstGeom prst="rect">
            <a:avLst/>
          </a:prstGeom>
        </p:spPr>
      </p:pic>
      <p:sp>
        <p:nvSpPr>
          <p:cNvPr id="10" name="CuadroTexto 9">
            <a:extLst>
              <a:ext uri="{FF2B5EF4-FFF2-40B4-BE49-F238E27FC236}">
                <a16:creationId xmlns:a16="http://schemas.microsoft.com/office/drawing/2014/main" id="{43AAEB0A-1437-4AD8-4CA1-EC07C771FC2E}"/>
              </a:ext>
            </a:extLst>
          </p:cNvPr>
          <p:cNvSpPr txBox="1"/>
          <p:nvPr/>
        </p:nvSpPr>
        <p:spPr>
          <a:xfrm>
            <a:off x="5990997" y="707044"/>
            <a:ext cx="6093724"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R" sz="1800" b="0" i="0" u="none" strike="noStrike" kern="1200" cap="none" spc="0" normalizeH="0" baseline="0" noProof="0" dirty="0">
                <a:ln>
                  <a:noFill/>
                </a:ln>
                <a:solidFill>
                  <a:srgbClr val="0E2841">
                    <a:lumMod val="90000"/>
                    <a:lumOff val="10000"/>
                  </a:srgbClr>
                </a:solidFill>
                <a:effectLst/>
                <a:uLnTx/>
                <a:uFillTx/>
                <a:latin typeface="Aptos" panose="02110004020202020204"/>
                <a:ea typeface="+mn-ea"/>
                <a:cs typeface="+mn-cs"/>
              </a:rPr>
              <a:t>INDICADORES DE GESTIÓN 2023 (ESTADÍSTICAS)</a:t>
            </a:r>
          </a:p>
        </p:txBody>
      </p:sp>
      <p:sp>
        <p:nvSpPr>
          <p:cNvPr id="11" name="CuadroTexto 10">
            <a:extLst>
              <a:ext uri="{FF2B5EF4-FFF2-40B4-BE49-F238E27FC236}">
                <a16:creationId xmlns:a16="http://schemas.microsoft.com/office/drawing/2014/main" id="{4C900B9A-AB4A-4A5A-887F-2280A685D111}"/>
              </a:ext>
            </a:extLst>
          </p:cNvPr>
          <p:cNvSpPr txBox="1"/>
          <p:nvPr/>
        </p:nvSpPr>
        <p:spPr>
          <a:xfrm>
            <a:off x="846638" y="4607254"/>
            <a:ext cx="10288717" cy="830997"/>
          </a:xfrm>
          <a:prstGeom prst="rect">
            <a:avLst/>
          </a:prstGeom>
          <a:noFill/>
        </p:spPr>
        <p:txBody>
          <a:bodyPr wrap="square" rtlCol="0">
            <a:spAutoFit/>
          </a:bodyPr>
          <a:lstStyle/>
          <a:p>
            <a:pPr marL="342900" marR="0" lvl="0" indent="-342900" algn="just"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s-419" sz="2400" b="0" i="0" u="none" strike="noStrike" kern="1200" cap="none" spc="0" normalizeH="0" baseline="0" noProof="0" dirty="0">
                <a:ln>
                  <a:noFill/>
                </a:ln>
                <a:solidFill>
                  <a:prstClr val="black"/>
                </a:solidFill>
                <a:effectLst/>
                <a:uLnTx/>
                <a:uFillTx/>
                <a:latin typeface="Aptos" panose="02110004020202020204"/>
                <a:ea typeface="+mn-ea"/>
                <a:cs typeface="+mn-cs"/>
              </a:rPr>
              <a:t>Incluye la publicación de concurso externo para personas con discapacidad para cubrir plaza vacante reservada según la Ley 8862</a:t>
            </a:r>
            <a:r>
              <a:rPr kumimoji="0" lang="es-CR" sz="2400" b="0" i="0" u="none" strike="noStrike" kern="1200" cap="none" spc="0" normalizeH="0" baseline="0" noProof="0" dirty="0">
                <a:ln>
                  <a:noFill/>
                </a:ln>
                <a:solidFill>
                  <a:prstClr val="black"/>
                </a:solidFill>
                <a:effectLst/>
                <a:uLnTx/>
                <a:uFillTx/>
                <a:latin typeface="Aptos" panose="02110004020202020204"/>
                <a:ea typeface="+mn-ea"/>
                <a:cs typeface="+mn-cs"/>
              </a:rPr>
              <a:t>.  </a:t>
            </a:r>
          </a:p>
        </p:txBody>
      </p:sp>
    </p:spTree>
    <p:extLst>
      <p:ext uri="{BB962C8B-B14F-4D97-AF65-F5344CB8AC3E}">
        <p14:creationId xmlns:p14="http://schemas.microsoft.com/office/powerpoint/2010/main" val="1411935581"/>
      </p:ext>
    </p:ext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16DDCF-AE16-8066-4F87-0E92C3E9AE96}"/>
            </a:ext>
          </a:extLst>
        </p:cNvPr>
        <p:cNvGrpSpPr/>
        <p:nvPr/>
      </p:nvGrpSpPr>
      <p:grpSpPr>
        <a:xfrm>
          <a:off x="0" y="0"/>
          <a:ext cx="0" cy="0"/>
          <a:chOff x="0" y="0"/>
          <a:chExt cx="0" cy="0"/>
        </a:xfrm>
      </p:grpSpPr>
      <p:sp>
        <p:nvSpPr>
          <p:cNvPr id="3" name="CuadroTexto 2">
            <a:extLst>
              <a:ext uri="{FF2B5EF4-FFF2-40B4-BE49-F238E27FC236}">
                <a16:creationId xmlns:a16="http://schemas.microsoft.com/office/drawing/2014/main" id="{33E6021D-C6A5-F114-E570-5897C2D8ED32}"/>
              </a:ext>
            </a:extLst>
          </p:cNvPr>
          <p:cNvSpPr txBox="1"/>
          <p:nvPr/>
        </p:nvSpPr>
        <p:spPr>
          <a:xfrm>
            <a:off x="3048000" y="3247647"/>
            <a:ext cx="609600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R" sz="1800" b="0" i="0" u="none" strike="noStrike" kern="1200" cap="none" spc="0" normalizeH="0" baseline="0" noProof="0" dirty="0">
                <a:ln>
                  <a:noFill/>
                </a:ln>
                <a:solidFill>
                  <a:prstClr val="black"/>
                </a:solidFill>
                <a:effectLst/>
                <a:uLnTx/>
                <a:uFillTx/>
                <a:latin typeface="Aptos" panose="02110004020202020204"/>
                <a:ea typeface="+mn-ea"/>
                <a:cs typeface="+mn-cs"/>
              </a:rPr>
              <a:t> </a:t>
            </a:r>
          </a:p>
        </p:txBody>
      </p:sp>
      <p:sp>
        <p:nvSpPr>
          <p:cNvPr id="5" name="Título 1">
            <a:extLst>
              <a:ext uri="{FF2B5EF4-FFF2-40B4-BE49-F238E27FC236}">
                <a16:creationId xmlns:a16="http://schemas.microsoft.com/office/drawing/2014/main" id="{C6B60068-0DEF-32B3-2C6B-88E7C5A0972C}"/>
              </a:ext>
            </a:extLst>
          </p:cNvPr>
          <p:cNvSpPr>
            <a:spLocks noGrp="1"/>
          </p:cNvSpPr>
          <p:nvPr>
            <p:ph type="title"/>
          </p:nvPr>
        </p:nvSpPr>
        <p:spPr>
          <a:xfrm>
            <a:off x="544612" y="1246864"/>
            <a:ext cx="11102761" cy="1146164"/>
          </a:xfrm>
        </p:spPr>
        <p:txBody>
          <a:bodyPr>
            <a:noAutofit/>
          </a:bodyPr>
          <a:lstStyle/>
          <a:p>
            <a:pPr algn="ctr"/>
            <a:r>
              <a:rPr lang="es-ES" sz="2800" b="1" dirty="0">
                <a:solidFill>
                  <a:schemeClr val="tx2">
                    <a:lumMod val="90000"/>
                    <a:lumOff val="10000"/>
                  </a:schemeClr>
                </a:solidFill>
                <a:latin typeface="Amasis MT Pro Black" panose="02040A04050005020304" pitchFamily="18" charset="0"/>
              </a:rPr>
              <a:t>CANTIDAD DE CONCURSOS EXTERNOS Y PARTICIPANTES PROCEDENCIA GEOGRÁFICA</a:t>
            </a:r>
            <a:endParaRPr lang="es-CR" sz="2800" b="1" dirty="0">
              <a:solidFill>
                <a:schemeClr val="tx2">
                  <a:lumMod val="90000"/>
                  <a:lumOff val="10000"/>
                </a:schemeClr>
              </a:solidFill>
              <a:latin typeface="Amasis MT Pro Black" panose="02040A04050005020304" pitchFamily="18" charset="0"/>
            </a:endParaRPr>
          </a:p>
        </p:txBody>
      </p:sp>
      <p:sp>
        <p:nvSpPr>
          <p:cNvPr id="7" name="CuadroTexto 6">
            <a:extLst>
              <a:ext uri="{FF2B5EF4-FFF2-40B4-BE49-F238E27FC236}">
                <a16:creationId xmlns:a16="http://schemas.microsoft.com/office/drawing/2014/main" id="{7B141711-2322-C3E5-A0FA-BA9D8F529802}"/>
              </a:ext>
            </a:extLst>
          </p:cNvPr>
          <p:cNvSpPr txBox="1"/>
          <p:nvPr/>
        </p:nvSpPr>
        <p:spPr>
          <a:xfrm>
            <a:off x="848298" y="4592045"/>
            <a:ext cx="10657382" cy="707886"/>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419" sz="2000" b="0" i="0" u="none" strike="noStrike" kern="1200" cap="none" spc="0" normalizeH="0" baseline="0" noProof="0" dirty="0">
                <a:ln>
                  <a:noFill/>
                </a:ln>
                <a:solidFill>
                  <a:prstClr val="black"/>
                </a:solidFill>
                <a:effectLst/>
                <a:uLnTx/>
                <a:uFillTx/>
                <a:latin typeface="Aptos" panose="02110004020202020204"/>
                <a:ea typeface="+mn-ea"/>
                <a:cs typeface="+mn-cs"/>
              </a:rPr>
              <a:t>* </a:t>
            </a:r>
            <a:r>
              <a:rPr kumimoji="0" lang="es-CR" sz="2000" b="0" i="0" u="none" strike="noStrike" kern="1200" cap="none" spc="0" normalizeH="0" baseline="0" noProof="0" dirty="0">
                <a:ln>
                  <a:noFill/>
                </a:ln>
                <a:solidFill>
                  <a:prstClr val="black"/>
                </a:solidFill>
                <a:effectLst/>
                <a:uLnTx/>
                <a:uFillTx/>
                <a:latin typeface="Aptos" panose="02110004020202020204"/>
                <a:ea typeface="+mn-ea"/>
                <a:cs typeface="+mn-cs"/>
              </a:rPr>
              <a:t>Información de participantes por provincia a partir de los concursos externos publicados en el segundo semestre 2023.  </a:t>
            </a:r>
          </a:p>
        </p:txBody>
      </p:sp>
      <p:pic>
        <p:nvPicPr>
          <p:cNvPr id="9" name="Imagen 8">
            <a:extLst>
              <a:ext uri="{FF2B5EF4-FFF2-40B4-BE49-F238E27FC236}">
                <a16:creationId xmlns:a16="http://schemas.microsoft.com/office/drawing/2014/main" id="{133D7D2A-E7D2-B05F-DF16-970E6C158210}"/>
              </a:ext>
            </a:extLst>
          </p:cNvPr>
          <p:cNvPicPr>
            <a:picLocks noChangeAspect="1"/>
          </p:cNvPicPr>
          <p:nvPr/>
        </p:nvPicPr>
        <p:blipFill>
          <a:blip r:embed="rId2"/>
          <a:stretch>
            <a:fillRect/>
          </a:stretch>
        </p:blipFill>
        <p:spPr>
          <a:xfrm>
            <a:off x="951635" y="2542849"/>
            <a:ext cx="10554045" cy="1922124"/>
          </a:xfrm>
          <a:prstGeom prst="rect">
            <a:avLst/>
          </a:prstGeom>
        </p:spPr>
      </p:pic>
      <p:sp>
        <p:nvSpPr>
          <p:cNvPr id="10" name="CuadroTexto 9">
            <a:extLst>
              <a:ext uri="{FF2B5EF4-FFF2-40B4-BE49-F238E27FC236}">
                <a16:creationId xmlns:a16="http://schemas.microsoft.com/office/drawing/2014/main" id="{710A45D3-83A2-F5FE-734B-17C0252DF257}"/>
              </a:ext>
            </a:extLst>
          </p:cNvPr>
          <p:cNvSpPr txBox="1"/>
          <p:nvPr/>
        </p:nvSpPr>
        <p:spPr>
          <a:xfrm>
            <a:off x="5992657" y="355660"/>
            <a:ext cx="6093724"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R" sz="1800" b="0" i="0" u="none" strike="noStrike" kern="1200" cap="none" spc="0" normalizeH="0" baseline="0" noProof="0" dirty="0">
                <a:ln>
                  <a:noFill/>
                </a:ln>
                <a:solidFill>
                  <a:srgbClr val="0E2841">
                    <a:lumMod val="90000"/>
                    <a:lumOff val="10000"/>
                  </a:srgbClr>
                </a:solidFill>
                <a:effectLst/>
                <a:uLnTx/>
                <a:uFillTx/>
                <a:latin typeface="Aptos" panose="02110004020202020204"/>
                <a:ea typeface="+mn-ea"/>
                <a:cs typeface="+mn-cs"/>
              </a:rPr>
              <a:t>INDICADORES DE GESTIÓN 2023 (ESTADÍSTICAS)</a:t>
            </a:r>
          </a:p>
        </p:txBody>
      </p:sp>
    </p:spTree>
    <p:extLst>
      <p:ext uri="{BB962C8B-B14F-4D97-AF65-F5344CB8AC3E}">
        <p14:creationId xmlns:p14="http://schemas.microsoft.com/office/powerpoint/2010/main" val="1785574684"/>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FAC60E76-2EDB-4754-A72D-995C2052DC6F}"/>
              </a:ext>
            </a:extLst>
          </p:cNvPr>
          <p:cNvSpPr txBox="1"/>
          <p:nvPr/>
        </p:nvSpPr>
        <p:spPr>
          <a:xfrm>
            <a:off x="3048000" y="3247647"/>
            <a:ext cx="609600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R" sz="1800"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
        <p:nvSpPr>
          <p:cNvPr id="6" name="CuadroTexto 5">
            <a:extLst>
              <a:ext uri="{FF2B5EF4-FFF2-40B4-BE49-F238E27FC236}">
                <a16:creationId xmlns:a16="http://schemas.microsoft.com/office/drawing/2014/main" id="{63A77BC5-ACCC-C41C-5357-8ADAB28D0222}"/>
              </a:ext>
            </a:extLst>
          </p:cNvPr>
          <p:cNvSpPr txBox="1"/>
          <p:nvPr/>
        </p:nvSpPr>
        <p:spPr>
          <a:xfrm>
            <a:off x="2284917" y="5552563"/>
            <a:ext cx="8128000"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R" sz="900" b="1" i="0" u="none" strike="noStrike" kern="1200" cap="none" spc="0" normalizeH="0" baseline="0" noProof="0" dirty="0">
                <a:ln>
                  <a:noFill/>
                </a:ln>
                <a:solidFill>
                  <a:prstClr val="black"/>
                </a:solidFill>
                <a:effectLst/>
                <a:uLnTx/>
                <a:uFillTx/>
                <a:latin typeface="Calibri" panose="020F0502020204030204"/>
                <a:ea typeface="+mn-ea"/>
                <a:cs typeface="+mn-cs"/>
              </a:rPr>
              <a:t>Elaborado por: Área de Organización del Trabajo, Clasificación y Valoración de Cargos. Noviembre, 2023. </a:t>
            </a:r>
          </a:p>
        </p:txBody>
      </p:sp>
      <p:pic>
        <p:nvPicPr>
          <p:cNvPr id="4" name="Imagen 3">
            <a:extLst>
              <a:ext uri="{FF2B5EF4-FFF2-40B4-BE49-F238E27FC236}">
                <a16:creationId xmlns:a16="http://schemas.microsoft.com/office/drawing/2014/main" id="{0A445116-D829-947A-982C-608AC1C9B973}"/>
              </a:ext>
            </a:extLst>
          </p:cNvPr>
          <p:cNvPicPr>
            <a:picLocks noChangeAspect="1"/>
          </p:cNvPicPr>
          <p:nvPr/>
        </p:nvPicPr>
        <p:blipFill>
          <a:blip r:embed="rId3"/>
          <a:stretch>
            <a:fillRect/>
          </a:stretch>
        </p:blipFill>
        <p:spPr>
          <a:xfrm>
            <a:off x="1895993" y="541980"/>
            <a:ext cx="9086834" cy="5010583"/>
          </a:xfrm>
          <a:prstGeom prst="rect">
            <a:avLst/>
          </a:prstGeom>
        </p:spPr>
      </p:pic>
      <p:pic>
        <p:nvPicPr>
          <p:cNvPr id="5" name="Imagen 4">
            <a:extLst>
              <a:ext uri="{FF2B5EF4-FFF2-40B4-BE49-F238E27FC236}">
                <a16:creationId xmlns:a16="http://schemas.microsoft.com/office/drawing/2014/main" id="{636FCBC6-A689-BAC8-BCCD-2858E64B6B24}"/>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85571" y="282804"/>
            <a:ext cx="1099337" cy="2236943"/>
          </a:xfrm>
          <a:prstGeom prst="rect">
            <a:avLst/>
          </a:prstGeom>
          <a:noFill/>
        </p:spPr>
      </p:pic>
    </p:spTree>
    <p:extLst>
      <p:ext uri="{BB962C8B-B14F-4D97-AF65-F5344CB8AC3E}">
        <p14:creationId xmlns:p14="http://schemas.microsoft.com/office/powerpoint/2010/main" val="3637771098"/>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4D3839-7BC8-3B32-0D2F-93D69B6E48D0}"/>
            </a:ext>
          </a:extLst>
        </p:cNvPr>
        <p:cNvGrpSpPr/>
        <p:nvPr/>
      </p:nvGrpSpPr>
      <p:grpSpPr>
        <a:xfrm>
          <a:off x="0" y="0"/>
          <a:ext cx="0" cy="0"/>
          <a:chOff x="0" y="0"/>
          <a:chExt cx="0" cy="0"/>
        </a:xfrm>
      </p:grpSpPr>
      <p:sp>
        <p:nvSpPr>
          <p:cNvPr id="3" name="CuadroTexto 2">
            <a:extLst>
              <a:ext uri="{FF2B5EF4-FFF2-40B4-BE49-F238E27FC236}">
                <a16:creationId xmlns:a16="http://schemas.microsoft.com/office/drawing/2014/main" id="{59B51CC8-B150-62FB-A54D-E6D9BB683233}"/>
              </a:ext>
            </a:extLst>
          </p:cNvPr>
          <p:cNvSpPr txBox="1"/>
          <p:nvPr/>
        </p:nvSpPr>
        <p:spPr>
          <a:xfrm>
            <a:off x="3048000" y="3247647"/>
            <a:ext cx="609600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R" sz="1800" b="0" i="0" u="none" strike="noStrike" kern="1200" cap="none" spc="0" normalizeH="0" baseline="0" noProof="0" dirty="0">
                <a:ln>
                  <a:noFill/>
                </a:ln>
                <a:solidFill>
                  <a:prstClr val="black"/>
                </a:solidFill>
                <a:effectLst/>
                <a:uLnTx/>
                <a:uFillTx/>
                <a:latin typeface="Aptos" panose="02110004020202020204"/>
                <a:ea typeface="+mn-ea"/>
                <a:cs typeface="+mn-cs"/>
              </a:rPr>
              <a:t> </a:t>
            </a:r>
          </a:p>
        </p:txBody>
      </p:sp>
      <p:sp>
        <p:nvSpPr>
          <p:cNvPr id="5" name="Título 1">
            <a:extLst>
              <a:ext uri="{FF2B5EF4-FFF2-40B4-BE49-F238E27FC236}">
                <a16:creationId xmlns:a16="http://schemas.microsoft.com/office/drawing/2014/main" id="{1EE03A75-E9FE-C8E1-5944-B6AF60BD8E60}"/>
              </a:ext>
            </a:extLst>
          </p:cNvPr>
          <p:cNvSpPr>
            <a:spLocks noGrp="1"/>
          </p:cNvSpPr>
          <p:nvPr>
            <p:ph type="title"/>
          </p:nvPr>
        </p:nvSpPr>
        <p:spPr>
          <a:xfrm>
            <a:off x="544612" y="1246864"/>
            <a:ext cx="11102761" cy="1146164"/>
          </a:xfrm>
        </p:spPr>
        <p:txBody>
          <a:bodyPr>
            <a:noAutofit/>
          </a:bodyPr>
          <a:lstStyle/>
          <a:p>
            <a:pPr algn="ctr"/>
            <a:r>
              <a:rPr lang="es-CR" sz="2800" b="1" dirty="0">
                <a:solidFill>
                  <a:schemeClr val="tx2">
                    <a:lumMod val="90000"/>
                    <a:lumOff val="10000"/>
                  </a:schemeClr>
                </a:solidFill>
                <a:latin typeface="Amasis MT Pro Black" panose="02040A04050005020304" pitchFamily="18" charset="0"/>
              </a:rPr>
              <a:t>CANTIDAD DE INSCRIPCIONES AL </a:t>
            </a:r>
            <a:br>
              <a:rPr lang="es-CR" sz="2800" b="1" dirty="0">
                <a:solidFill>
                  <a:schemeClr val="tx2">
                    <a:lumMod val="90000"/>
                    <a:lumOff val="10000"/>
                  </a:schemeClr>
                </a:solidFill>
                <a:latin typeface="Amasis MT Pro Black" panose="02040A04050005020304" pitchFamily="18" charset="0"/>
              </a:rPr>
            </a:br>
            <a:r>
              <a:rPr lang="es-CR" sz="2800" b="1" dirty="0">
                <a:solidFill>
                  <a:schemeClr val="tx2">
                    <a:lumMod val="90000"/>
                    <a:lumOff val="10000"/>
                  </a:schemeClr>
                </a:solidFill>
                <a:latin typeface="Amasis MT Pro Black" panose="02040A04050005020304" pitchFamily="18" charset="0"/>
              </a:rPr>
              <a:t>REGISTRO DE ELEGIBLES INTERNO</a:t>
            </a:r>
          </a:p>
        </p:txBody>
      </p:sp>
      <p:sp>
        <p:nvSpPr>
          <p:cNvPr id="10" name="CuadroTexto 9">
            <a:extLst>
              <a:ext uri="{FF2B5EF4-FFF2-40B4-BE49-F238E27FC236}">
                <a16:creationId xmlns:a16="http://schemas.microsoft.com/office/drawing/2014/main" id="{4DB4B1C1-905A-D633-CA48-B929E5EFA2CA}"/>
              </a:ext>
            </a:extLst>
          </p:cNvPr>
          <p:cNvSpPr txBox="1"/>
          <p:nvPr/>
        </p:nvSpPr>
        <p:spPr>
          <a:xfrm>
            <a:off x="5992657" y="355660"/>
            <a:ext cx="6093724"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R" sz="1800" b="0" i="0" u="none" strike="noStrike" kern="1200" cap="none" spc="0" normalizeH="0" baseline="0" noProof="0" dirty="0">
                <a:ln>
                  <a:noFill/>
                </a:ln>
                <a:solidFill>
                  <a:srgbClr val="0E2841">
                    <a:lumMod val="90000"/>
                    <a:lumOff val="10000"/>
                  </a:srgbClr>
                </a:solidFill>
                <a:effectLst/>
                <a:uLnTx/>
                <a:uFillTx/>
                <a:latin typeface="Aptos" panose="02110004020202020204"/>
                <a:ea typeface="+mn-ea"/>
                <a:cs typeface="+mn-cs"/>
              </a:rPr>
              <a:t>INDICADORES DE GESTIÓN 2023 (ESTADÍSTICAS)</a:t>
            </a:r>
          </a:p>
        </p:txBody>
      </p:sp>
      <p:pic>
        <p:nvPicPr>
          <p:cNvPr id="8" name="Imagen 7">
            <a:extLst>
              <a:ext uri="{FF2B5EF4-FFF2-40B4-BE49-F238E27FC236}">
                <a16:creationId xmlns:a16="http://schemas.microsoft.com/office/drawing/2014/main" id="{213B6A3E-F10E-8514-0E83-05793B3C542B}"/>
              </a:ext>
            </a:extLst>
          </p:cNvPr>
          <p:cNvPicPr>
            <a:picLocks noChangeAspect="1"/>
          </p:cNvPicPr>
          <p:nvPr/>
        </p:nvPicPr>
        <p:blipFill>
          <a:blip r:embed="rId2"/>
          <a:stretch>
            <a:fillRect/>
          </a:stretch>
        </p:blipFill>
        <p:spPr>
          <a:xfrm>
            <a:off x="1091224" y="2695110"/>
            <a:ext cx="10321878" cy="2133650"/>
          </a:xfrm>
          <a:prstGeom prst="rect">
            <a:avLst/>
          </a:prstGeom>
        </p:spPr>
      </p:pic>
    </p:spTree>
    <p:extLst>
      <p:ext uri="{BB962C8B-B14F-4D97-AF65-F5344CB8AC3E}">
        <p14:creationId xmlns:p14="http://schemas.microsoft.com/office/powerpoint/2010/main" val="1664836932"/>
      </p:ext>
    </p:extLst>
  </p:cSld>
  <p:clrMapOvr>
    <a:masterClrMapping/>
  </p:clrMapOvr>
  <p:transition spd="slow">
    <p:wip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41405D-07ED-7427-F971-35953CD30766}"/>
            </a:ext>
          </a:extLst>
        </p:cNvPr>
        <p:cNvGrpSpPr/>
        <p:nvPr/>
      </p:nvGrpSpPr>
      <p:grpSpPr>
        <a:xfrm>
          <a:off x="0" y="0"/>
          <a:ext cx="0" cy="0"/>
          <a:chOff x="0" y="0"/>
          <a:chExt cx="0" cy="0"/>
        </a:xfrm>
      </p:grpSpPr>
      <p:sp>
        <p:nvSpPr>
          <p:cNvPr id="5" name="Título 1">
            <a:extLst>
              <a:ext uri="{FF2B5EF4-FFF2-40B4-BE49-F238E27FC236}">
                <a16:creationId xmlns:a16="http://schemas.microsoft.com/office/drawing/2014/main" id="{5D24F4A4-609D-DD70-1EF4-64F8C7406D54}"/>
              </a:ext>
            </a:extLst>
          </p:cNvPr>
          <p:cNvSpPr>
            <a:spLocks noGrp="1"/>
          </p:cNvSpPr>
          <p:nvPr>
            <p:ph type="title"/>
          </p:nvPr>
        </p:nvSpPr>
        <p:spPr>
          <a:xfrm>
            <a:off x="5685886" y="967038"/>
            <a:ext cx="6433870" cy="1657350"/>
          </a:xfrm>
        </p:spPr>
        <p:txBody>
          <a:bodyPr>
            <a:noAutofit/>
          </a:bodyPr>
          <a:lstStyle/>
          <a:p>
            <a:pPr algn="ctr"/>
            <a:r>
              <a:rPr lang="es-CR" sz="2400" b="1" dirty="0">
                <a:solidFill>
                  <a:schemeClr val="tx2">
                    <a:lumMod val="90000"/>
                    <a:lumOff val="10000"/>
                  </a:schemeClr>
                </a:solidFill>
                <a:latin typeface="Amasis MT Pro Black" panose="02040A04050005020304" pitchFamily="18" charset="0"/>
              </a:rPr>
              <a:t>CANTIDAD DE PERSONAS ELEGIBLES  POR </a:t>
            </a:r>
            <a:br>
              <a:rPr lang="es-CR" sz="2400" b="1" dirty="0">
                <a:solidFill>
                  <a:schemeClr val="tx2">
                    <a:lumMod val="90000"/>
                    <a:lumOff val="10000"/>
                  </a:schemeClr>
                </a:solidFill>
                <a:latin typeface="Amasis MT Pro Black" panose="02040A04050005020304" pitchFamily="18" charset="0"/>
              </a:rPr>
            </a:br>
            <a:r>
              <a:rPr lang="es-CR" sz="2400" b="1" dirty="0">
                <a:solidFill>
                  <a:schemeClr val="tx2">
                    <a:lumMod val="90000"/>
                    <a:lumOff val="10000"/>
                  </a:schemeClr>
                </a:solidFill>
                <a:latin typeface="Amasis MT Pro Black" panose="02040A04050005020304" pitchFamily="18" charset="0"/>
              </a:rPr>
              <a:t>MACROPROCESO Y GÉNERO </a:t>
            </a:r>
            <a:br>
              <a:rPr lang="es-CR" sz="2400" b="1" dirty="0">
                <a:solidFill>
                  <a:schemeClr val="tx2">
                    <a:lumMod val="90000"/>
                    <a:lumOff val="10000"/>
                  </a:schemeClr>
                </a:solidFill>
                <a:latin typeface="Amasis MT Pro Black" panose="02040A04050005020304" pitchFamily="18" charset="0"/>
              </a:rPr>
            </a:br>
            <a:r>
              <a:rPr lang="es-CR" sz="2400" b="1" dirty="0">
                <a:solidFill>
                  <a:schemeClr val="tx2">
                    <a:lumMod val="90000"/>
                    <a:lumOff val="10000"/>
                  </a:schemeClr>
                </a:solidFill>
                <a:latin typeface="Amasis MT Pro Black" panose="02040A04050005020304" pitchFamily="18" charset="0"/>
              </a:rPr>
              <a:t>EN EL SECTOR ADMINISTRATIVO</a:t>
            </a:r>
          </a:p>
        </p:txBody>
      </p:sp>
      <p:pic>
        <p:nvPicPr>
          <p:cNvPr id="4" name="Imagen 3">
            <a:extLst>
              <a:ext uri="{FF2B5EF4-FFF2-40B4-BE49-F238E27FC236}">
                <a16:creationId xmlns:a16="http://schemas.microsoft.com/office/drawing/2014/main" id="{2803C3C0-2665-EFC0-016E-14CFF57167D0}"/>
              </a:ext>
            </a:extLst>
          </p:cNvPr>
          <p:cNvPicPr>
            <a:picLocks noChangeAspect="1"/>
          </p:cNvPicPr>
          <p:nvPr/>
        </p:nvPicPr>
        <p:blipFill>
          <a:blip r:embed="rId2"/>
          <a:stretch>
            <a:fillRect/>
          </a:stretch>
        </p:blipFill>
        <p:spPr>
          <a:xfrm>
            <a:off x="626453" y="1130811"/>
            <a:ext cx="5059433" cy="5005417"/>
          </a:xfrm>
          <a:prstGeom prst="rect">
            <a:avLst/>
          </a:prstGeom>
        </p:spPr>
      </p:pic>
      <p:pic>
        <p:nvPicPr>
          <p:cNvPr id="8" name="Imagen 7">
            <a:extLst>
              <a:ext uri="{FF2B5EF4-FFF2-40B4-BE49-F238E27FC236}">
                <a16:creationId xmlns:a16="http://schemas.microsoft.com/office/drawing/2014/main" id="{86567C78-1B62-9231-0FFC-AA72D591D11A}"/>
              </a:ext>
            </a:extLst>
          </p:cNvPr>
          <p:cNvPicPr>
            <a:picLocks noChangeAspect="1"/>
          </p:cNvPicPr>
          <p:nvPr/>
        </p:nvPicPr>
        <p:blipFill>
          <a:blip r:embed="rId3"/>
          <a:stretch>
            <a:fillRect/>
          </a:stretch>
        </p:blipFill>
        <p:spPr>
          <a:xfrm>
            <a:off x="6009900" y="2781034"/>
            <a:ext cx="5986482" cy="1975087"/>
          </a:xfrm>
          <a:prstGeom prst="rect">
            <a:avLst/>
          </a:prstGeom>
        </p:spPr>
      </p:pic>
      <p:sp>
        <p:nvSpPr>
          <p:cNvPr id="10" name="CuadroTexto 9">
            <a:extLst>
              <a:ext uri="{FF2B5EF4-FFF2-40B4-BE49-F238E27FC236}">
                <a16:creationId xmlns:a16="http://schemas.microsoft.com/office/drawing/2014/main" id="{D8921918-D3FE-F99F-F373-BF6A2964C645}"/>
              </a:ext>
            </a:extLst>
          </p:cNvPr>
          <p:cNvSpPr txBox="1"/>
          <p:nvPr/>
        </p:nvSpPr>
        <p:spPr>
          <a:xfrm>
            <a:off x="6052949" y="4756121"/>
            <a:ext cx="5828925" cy="98488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CR" sz="10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CR" sz="1600" b="0" i="0" u="none" strike="noStrike" kern="1200" cap="none" spc="0" normalizeH="0" baseline="0" noProof="0" dirty="0">
                <a:ln>
                  <a:noFill/>
                </a:ln>
                <a:solidFill>
                  <a:prstClr val="black"/>
                </a:solidFill>
                <a:effectLst/>
                <a:uLnTx/>
                <a:uFillTx/>
                <a:latin typeface="Aptos" panose="02110004020202020204"/>
                <a:ea typeface="+mn-ea"/>
                <a:cs typeface="+mn-cs"/>
              </a:rPr>
              <a:t>** Incluye el total de personas que han alcanzado la condición de elegible activa o inactiva  (que en este momento cuentan con estado de: elegible, excluido o  suspendido).</a:t>
            </a:r>
          </a:p>
        </p:txBody>
      </p:sp>
      <p:sp>
        <p:nvSpPr>
          <p:cNvPr id="12" name="CuadroTexto 11">
            <a:extLst>
              <a:ext uri="{FF2B5EF4-FFF2-40B4-BE49-F238E27FC236}">
                <a16:creationId xmlns:a16="http://schemas.microsoft.com/office/drawing/2014/main" id="{122888B4-465F-7FCA-A235-203BCB454EAD}"/>
              </a:ext>
            </a:extLst>
          </p:cNvPr>
          <p:cNvSpPr txBox="1"/>
          <p:nvPr/>
        </p:nvSpPr>
        <p:spPr>
          <a:xfrm>
            <a:off x="749065" y="441060"/>
            <a:ext cx="6161964"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R" sz="1800" b="0" i="0" u="none" strike="noStrike" kern="1200" cap="none" spc="0" normalizeH="0" baseline="0" noProof="0" dirty="0">
                <a:ln>
                  <a:noFill/>
                </a:ln>
                <a:solidFill>
                  <a:srgbClr val="0E2841">
                    <a:lumMod val="90000"/>
                    <a:lumOff val="10000"/>
                  </a:srgbClr>
                </a:solidFill>
                <a:effectLst/>
                <a:uLnTx/>
                <a:uFillTx/>
                <a:latin typeface="Aptos" panose="02110004020202020204"/>
                <a:ea typeface="+mn-ea"/>
                <a:cs typeface="+mn-cs"/>
              </a:rPr>
              <a:t>INDICADORES DE GESTIÓN 2023 (ESTADÍSTICAS)</a:t>
            </a:r>
          </a:p>
        </p:txBody>
      </p:sp>
    </p:spTree>
    <p:extLst>
      <p:ext uri="{BB962C8B-B14F-4D97-AF65-F5344CB8AC3E}">
        <p14:creationId xmlns:p14="http://schemas.microsoft.com/office/powerpoint/2010/main" val="2825357102"/>
      </p:ext>
    </p:extLst>
  </p:cSld>
  <p:clrMapOvr>
    <a:masterClrMapping/>
  </p:clrMapOvr>
  <p:transition spd="slow">
    <p:wip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D35E39-265F-B757-5FF4-8E7F3C605F32}"/>
            </a:ext>
          </a:extLst>
        </p:cNvPr>
        <p:cNvGrpSpPr/>
        <p:nvPr/>
      </p:nvGrpSpPr>
      <p:grpSpPr>
        <a:xfrm>
          <a:off x="0" y="0"/>
          <a:ext cx="0" cy="0"/>
          <a:chOff x="0" y="0"/>
          <a:chExt cx="0" cy="0"/>
        </a:xfrm>
      </p:grpSpPr>
      <p:sp>
        <p:nvSpPr>
          <p:cNvPr id="3" name="Título 1">
            <a:extLst>
              <a:ext uri="{FF2B5EF4-FFF2-40B4-BE49-F238E27FC236}">
                <a16:creationId xmlns:a16="http://schemas.microsoft.com/office/drawing/2014/main" id="{76758510-314C-436C-B626-3D2938A63F5B}"/>
              </a:ext>
            </a:extLst>
          </p:cNvPr>
          <p:cNvSpPr txBox="1">
            <a:spLocks/>
          </p:cNvSpPr>
          <p:nvPr/>
        </p:nvSpPr>
        <p:spPr>
          <a:xfrm>
            <a:off x="502595" y="1894655"/>
            <a:ext cx="11186810" cy="97811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s-CR" sz="2800" b="1" i="0" u="none" strike="noStrike" kern="1200" cap="none" spc="0" normalizeH="0" baseline="0" noProof="0" dirty="0">
                <a:ln>
                  <a:noFill/>
                </a:ln>
                <a:solidFill>
                  <a:srgbClr val="0E2841">
                    <a:lumMod val="90000"/>
                    <a:lumOff val="10000"/>
                  </a:srgbClr>
                </a:solidFill>
                <a:effectLst/>
                <a:uLnTx/>
                <a:uFillTx/>
                <a:latin typeface="Amasis MT Pro Black" panose="02040A04050005020304" pitchFamily="18" charset="0"/>
                <a:ea typeface="+mj-ea"/>
                <a:cs typeface="Arial" panose="020B0604020202020204" pitchFamily="34" charset="0"/>
              </a:rPr>
              <a:t>CANTIDAD DE SOLICITUDES DE ELEGIBLE </a:t>
            </a:r>
          </a:p>
          <a:p>
            <a:pPr marL="0" marR="0" lvl="0" indent="0" algn="ctr" defTabSz="914400" rtl="0" eaLnBrk="1" fontAlgn="auto" latinLnBrk="0" hangingPunct="1">
              <a:lnSpc>
                <a:spcPct val="90000"/>
              </a:lnSpc>
              <a:spcBef>
                <a:spcPct val="0"/>
              </a:spcBef>
              <a:spcAft>
                <a:spcPts val="0"/>
              </a:spcAft>
              <a:buClrTx/>
              <a:buSzTx/>
              <a:buFontTx/>
              <a:buNone/>
              <a:tabLst/>
              <a:defRPr/>
            </a:pPr>
            <a:r>
              <a:rPr kumimoji="0" lang="es-CR" sz="2800" b="1" i="0" u="none" strike="noStrike" kern="1200" cap="none" spc="0" normalizeH="0" baseline="0" noProof="0" dirty="0">
                <a:ln>
                  <a:noFill/>
                </a:ln>
                <a:solidFill>
                  <a:srgbClr val="0E2841">
                    <a:lumMod val="90000"/>
                    <a:lumOff val="10000"/>
                  </a:srgbClr>
                </a:solidFill>
                <a:effectLst/>
                <a:uLnTx/>
                <a:uFillTx/>
                <a:latin typeface="Amasis MT Pro Black" panose="02040A04050005020304" pitchFamily="18" charset="0"/>
                <a:ea typeface="+mj-ea"/>
                <a:cs typeface="Arial" panose="020B0604020202020204" pitchFamily="34" charset="0"/>
              </a:rPr>
              <a:t>POR PROPUESTA E INVITACIÓN</a:t>
            </a:r>
          </a:p>
        </p:txBody>
      </p:sp>
      <p:pic>
        <p:nvPicPr>
          <p:cNvPr id="9" name="Imagen 8">
            <a:extLst>
              <a:ext uri="{FF2B5EF4-FFF2-40B4-BE49-F238E27FC236}">
                <a16:creationId xmlns:a16="http://schemas.microsoft.com/office/drawing/2014/main" id="{5D80CC72-7AA0-E478-04B0-AF30C23FA44E}"/>
              </a:ext>
            </a:extLst>
          </p:cNvPr>
          <p:cNvPicPr>
            <a:picLocks noChangeAspect="1"/>
          </p:cNvPicPr>
          <p:nvPr/>
        </p:nvPicPr>
        <p:blipFill>
          <a:blip r:embed="rId2"/>
          <a:stretch>
            <a:fillRect/>
          </a:stretch>
        </p:blipFill>
        <p:spPr>
          <a:xfrm>
            <a:off x="1159631" y="3575855"/>
            <a:ext cx="10369111" cy="1040499"/>
          </a:xfrm>
          <a:prstGeom prst="rect">
            <a:avLst/>
          </a:prstGeom>
        </p:spPr>
      </p:pic>
      <p:sp>
        <p:nvSpPr>
          <p:cNvPr id="12" name="CuadroTexto 11">
            <a:extLst>
              <a:ext uri="{FF2B5EF4-FFF2-40B4-BE49-F238E27FC236}">
                <a16:creationId xmlns:a16="http://schemas.microsoft.com/office/drawing/2014/main" id="{DD9B1274-60A3-4D38-583B-AB93BC398D77}"/>
              </a:ext>
            </a:extLst>
          </p:cNvPr>
          <p:cNvSpPr txBox="1"/>
          <p:nvPr/>
        </p:nvSpPr>
        <p:spPr>
          <a:xfrm>
            <a:off x="6240439" y="709263"/>
            <a:ext cx="6093724"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R" sz="1800" b="0" i="0" u="none" strike="noStrike" kern="1200" cap="none" spc="0" normalizeH="0" baseline="0" noProof="0" dirty="0">
                <a:ln>
                  <a:noFill/>
                </a:ln>
                <a:solidFill>
                  <a:srgbClr val="0E2841">
                    <a:lumMod val="90000"/>
                    <a:lumOff val="10000"/>
                  </a:srgbClr>
                </a:solidFill>
                <a:effectLst/>
                <a:uLnTx/>
                <a:uFillTx/>
                <a:latin typeface="Aptos" panose="02110004020202020204"/>
                <a:ea typeface="+mn-ea"/>
                <a:cs typeface="+mn-cs"/>
              </a:rPr>
              <a:t>INDICADORES DE GESTIÓN 2023 (ESTADÍSTICAS)</a:t>
            </a:r>
          </a:p>
        </p:txBody>
      </p:sp>
    </p:spTree>
    <p:extLst>
      <p:ext uri="{BB962C8B-B14F-4D97-AF65-F5344CB8AC3E}">
        <p14:creationId xmlns:p14="http://schemas.microsoft.com/office/powerpoint/2010/main" val="3667360135"/>
      </p:ext>
    </p:extLst>
  </p:cSld>
  <p:clrMapOvr>
    <a:masterClrMapping/>
  </p:clrMapOvr>
  <p:transition spd="slow">
    <p:wip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74F338-8EEE-DA15-DDD9-A19BFF5C3C28}"/>
            </a:ext>
          </a:extLst>
        </p:cNvPr>
        <p:cNvGrpSpPr/>
        <p:nvPr/>
      </p:nvGrpSpPr>
      <p:grpSpPr>
        <a:xfrm>
          <a:off x="0" y="0"/>
          <a:ext cx="0" cy="0"/>
          <a:chOff x="0" y="0"/>
          <a:chExt cx="0" cy="0"/>
        </a:xfrm>
      </p:grpSpPr>
      <p:sp>
        <p:nvSpPr>
          <p:cNvPr id="3" name="Título 1">
            <a:extLst>
              <a:ext uri="{FF2B5EF4-FFF2-40B4-BE49-F238E27FC236}">
                <a16:creationId xmlns:a16="http://schemas.microsoft.com/office/drawing/2014/main" id="{E3D7FD5D-2291-3D07-408D-07AB2EAAC99C}"/>
              </a:ext>
            </a:extLst>
          </p:cNvPr>
          <p:cNvSpPr txBox="1">
            <a:spLocks/>
          </p:cNvSpPr>
          <p:nvPr/>
        </p:nvSpPr>
        <p:spPr>
          <a:xfrm>
            <a:off x="600501" y="1689939"/>
            <a:ext cx="11186810" cy="97811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s-CR" sz="2800" b="1" i="0" u="none" strike="noStrike" kern="1200" cap="none" spc="0" normalizeH="0" baseline="0" noProof="0" dirty="0">
                <a:ln>
                  <a:noFill/>
                </a:ln>
                <a:solidFill>
                  <a:srgbClr val="0E2841">
                    <a:lumMod val="90000"/>
                    <a:lumOff val="10000"/>
                  </a:srgbClr>
                </a:solidFill>
                <a:effectLst/>
                <a:uLnTx/>
                <a:uFillTx/>
                <a:latin typeface="Amasis MT Pro Black" panose="02040A04050005020304" pitchFamily="18" charset="0"/>
                <a:ea typeface="+mj-ea"/>
                <a:cs typeface="Arial" panose="020B0604020202020204" pitchFamily="34" charset="0"/>
              </a:rPr>
              <a:t>CANTIDAD DE NOMBRAMIENTOS PROPIEDAD EN EL SECTOR ADMINISTRATIVO</a:t>
            </a:r>
          </a:p>
        </p:txBody>
      </p:sp>
      <p:pic>
        <p:nvPicPr>
          <p:cNvPr id="2" name="Imagen 1">
            <a:extLst>
              <a:ext uri="{FF2B5EF4-FFF2-40B4-BE49-F238E27FC236}">
                <a16:creationId xmlns:a16="http://schemas.microsoft.com/office/drawing/2014/main" id="{315DAEDF-F518-E444-FD68-8ECED6AB0D6F}"/>
              </a:ext>
            </a:extLst>
          </p:cNvPr>
          <p:cNvPicPr>
            <a:picLocks noChangeAspect="1"/>
          </p:cNvPicPr>
          <p:nvPr/>
        </p:nvPicPr>
        <p:blipFill>
          <a:blip r:embed="rId2"/>
          <a:stretch>
            <a:fillRect/>
          </a:stretch>
        </p:blipFill>
        <p:spPr>
          <a:xfrm>
            <a:off x="1051123" y="3429000"/>
            <a:ext cx="10089754" cy="1390008"/>
          </a:xfrm>
          <a:prstGeom prst="rect">
            <a:avLst/>
          </a:prstGeom>
        </p:spPr>
      </p:pic>
      <p:sp>
        <p:nvSpPr>
          <p:cNvPr id="5" name="CuadroTexto 4">
            <a:extLst>
              <a:ext uri="{FF2B5EF4-FFF2-40B4-BE49-F238E27FC236}">
                <a16:creationId xmlns:a16="http://schemas.microsoft.com/office/drawing/2014/main" id="{8824BBAE-D684-C28C-78D3-3528B055EC6E}"/>
              </a:ext>
            </a:extLst>
          </p:cNvPr>
          <p:cNvSpPr txBox="1"/>
          <p:nvPr/>
        </p:nvSpPr>
        <p:spPr>
          <a:xfrm>
            <a:off x="6193906" y="559665"/>
            <a:ext cx="6093724"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R" sz="1800" b="0" i="0" u="none" strike="noStrike" kern="1200" cap="none" spc="0" normalizeH="0" baseline="0" noProof="0" dirty="0">
                <a:ln>
                  <a:noFill/>
                </a:ln>
                <a:solidFill>
                  <a:srgbClr val="0E2841">
                    <a:lumMod val="90000"/>
                    <a:lumOff val="10000"/>
                  </a:srgbClr>
                </a:solidFill>
                <a:effectLst/>
                <a:uLnTx/>
                <a:uFillTx/>
                <a:latin typeface="Aptos" panose="02110004020202020204"/>
                <a:ea typeface="+mn-ea"/>
                <a:cs typeface="+mn-cs"/>
              </a:rPr>
              <a:t>INDICADORES DE GESTIÓN 2023 (ESTADÍSTICAS)</a:t>
            </a:r>
          </a:p>
        </p:txBody>
      </p:sp>
    </p:spTree>
    <p:extLst>
      <p:ext uri="{BB962C8B-B14F-4D97-AF65-F5344CB8AC3E}">
        <p14:creationId xmlns:p14="http://schemas.microsoft.com/office/powerpoint/2010/main" val="3625314769"/>
      </p:ext>
    </p:extLst>
  </p:cSld>
  <p:clrMapOvr>
    <a:masterClrMapping/>
  </p:clrMapOvr>
  <p:transition spd="slow">
    <p:wip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53FDD3-12F9-580B-0159-FDEC51768964}"/>
            </a:ext>
          </a:extLst>
        </p:cNvPr>
        <p:cNvGrpSpPr/>
        <p:nvPr/>
      </p:nvGrpSpPr>
      <p:grpSpPr>
        <a:xfrm>
          <a:off x="0" y="0"/>
          <a:ext cx="0" cy="0"/>
          <a:chOff x="0" y="0"/>
          <a:chExt cx="0" cy="0"/>
        </a:xfrm>
      </p:grpSpPr>
      <p:sp>
        <p:nvSpPr>
          <p:cNvPr id="3" name="Título 1">
            <a:extLst>
              <a:ext uri="{FF2B5EF4-FFF2-40B4-BE49-F238E27FC236}">
                <a16:creationId xmlns:a16="http://schemas.microsoft.com/office/drawing/2014/main" id="{AACFA8FF-EB6B-F86F-E549-85677129F99A}"/>
              </a:ext>
            </a:extLst>
          </p:cNvPr>
          <p:cNvSpPr txBox="1">
            <a:spLocks/>
          </p:cNvSpPr>
          <p:nvPr/>
        </p:nvSpPr>
        <p:spPr>
          <a:xfrm>
            <a:off x="655092" y="1212267"/>
            <a:ext cx="11186810" cy="97811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s-CR" sz="2800" b="1" i="0" u="none" strike="noStrike" kern="1200" cap="none" spc="0" normalizeH="0" baseline="0" noProof="0" dirty="0">
                <a:ln>
                  <a:noFill/>
                </a:ln>
                <a:solidFill>
                  <a:srgbClr val="0E2841">
                    <a:lumMod val="90000"/>
                    <a:lumOff val="10000"/>
                  </a:srgbClr>
                </a:solidFill>
                <a:effectLst/>
                <a:uLnTx/>
                <a:uFillTx/>
                <a:latin typeface="Amasis MT Pro Black" panose="02040A04050005020304" pitchFamily="18" charset="0"/>
                <a:ea typeface="+mj-ea"/>
                <a:cs typeface="Arial" panose="020B0604020202020204" pitchFamily="34" charset="0"/>
              </a:rPr>
              <a:t>CANTIDAD DE PERIODOS DE PRUEBA APLICADOS SEGÚN GÉNERO Y RESULTADOS</a:t>
            </a:r>
          </a:p>
        </p:txBody>
      </p:sp>
      <p:pic>
        <p:nvPicPr>
          <p:cNvPr id="4" name="Imagen 3">
            <a:extLst>
              <a:ext uri="{FF2B5EF4-FFF2-40B4-BE49-F238E27FC236}">
                <a16:creationId xmlns:a16="http://schemas.microsoft.com/office/drawing/2014/main" id="{41DC3972-2532-AD7A-EAF2-CC14E1E575AF}"/>
              </a:ext>
            </a:extLst>
          </p:cNvPr>
          <p:cNvPicPr>
            <a:picLocks noChangeAspect="1"/>
          </p:cNvPicPr>
          <p:nvPr/>
        </p:nvPicPr>
        <p:blipFill>
          <a:blip r:embed="rId2"/>
          <a:stretch>
            <a:fillRect/>
          </a:stretch>
        </p:blipFill>
        <p:spPr>
          <a:xfrm>
            <a:off x="2052246" y="2408750"/>
            <a:ext cx="8087508" cy="3767560"/>
          </a:xfrm>
          <a:prstGeom prst="rect">
            <a:avLst/>
          </a:prstGeom>
        </p:spPr>
      </p:pic>
      <p:sp>
        <p:nvSpPr>
          <p:cNvPr id="6" name="CuadroTexto 5">
            <a:extLst>
              <a:ext uri="{FF2B5EF4-FFF2-40B4-BE49-F238E27FC236}">
                <a16:creationId xmlns:a16="http://schemas.microsoft.com/office/drawing/2014/main" id="{543037F2-A4CB-A4DB-D83E-6E1ADEE740B8}"/>
              </a:ext>
            </a:extLst>
          </p:cNvPr>
          <p:cNvSpPr txBox="1"/>
          <p:nvPr/>
        </p:nvSpPr>
        <p:spPr>
          <a:xfrm>
            <a:off x="6540689" y="312358"/>
            <a:ext cx="6093724"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R" sz="1800" b="0" i="0" u="none" strike="noStrike" kern="1200" cap="none" spc="0" normalizeH="0" baseline="0" noProof="0" dirty="0">
                <a:ln>
                  <a:noFill/>
                </a:ln>
                <a:solidFill>
                  <a:srgbClr val="0E2841">
                    <a:lumMod val="90000"/>
                    <a:lumOff val="10000"/>
                  </a:srgbClr>
                </a:solidFill>
                <a:effectLst/>
                <a:uLnTx/>
                <a:uFillTx/>
                <a:latin typeface="Aptos" panose="02110004020202020204"/>
                <a:ea typeface="+mn-ea"/>
                <a:cs typeface="+mn-cs"/>
              </a:rPr>
              <a:t>INDICADORES DE GESTIÓN 2023 (ESTADÍSTICAS)</a:t>
            </a:r>
          </a:p>
        </p:txBody>
      </p:sp>
    </p:spTree>
    <p:extLst>
      <p:ext uri="{BB962C8B-B14F-4D97-AF65-F5344CB8AC3E}">
        <p14:creationId xmlns:p14="http://schemas.microsoft.com/office/powerpoint/2010/main" val="306930723"/>
      </p:ext>
    </p:extLst>
  </p:cSld>
  <p:clrMapOvr>
    <a:masterClrMapping/>
  </p:clrMapOvr>
  <p:transition spd="slow">
    <p:wip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EFD47EC1-82CB-E8CC-C359-2AD21D237B1C}"/>
              </a:ext>
            </a:extLst>
          </p:cNvPr>
          <p:cNvSpPr txBox="1"/>
          <p:nvPr/>
        </p:nvSpPr>
        <p:spPr>
          <a:xfrm>
            <a:off x="3690581" y="3645049"/>
            <a:ext cx="7500583" cy="1938992"/>
          </a:xfrm>
          <a:prstGeom prst="rect">
            <a:avLst/>
          </a:prstGeom>
          <a:noFill/>
        </p:spPr>
        <p:txBody>
          <a:bodyPr wrap="square">
            <a:spAutoFit/>
          </a:bodyPr>
          <a:lstStyle/>
          <a:p>
            <a:pPr marL="285750" marR="0" lvl="0" indent="-285750" algn="just"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s-CR" sz="2000" b="0" i="0" u="none" strike="noStrike" kern="1200" cap="none" spc="0" normalizeH="0" baseline="0" noProof="0" dirty="0">
                <a:ln>
                  <a:noFill/>
                </a:ln>
                <a:solidFill>
                  <a:srgbClr val="0E2841">
                    <a:lumMod val="90000"/>
                    <a:lumOff val="10000"/>
                  </a:srgbClr>
                </a:solidFill>
                <a:effectLst/>
                <a:uLnTx/>
                <a:uFillTx/>
                <a:latin typeface="Aptos" panose="02110004020202020204"/>
                <a:ea typeface="+mn-ea"/>
                <a:cs typeface="+mn-cs"/>
              </a:rPr>
              <a:t>Según las respuestas dadas por los encuestados a los diferentes ítems, se establece que el servicio que se ha brindado desde ADTH es excelente, aún y cuando el proceso se desarrolla totalmente mediante el sistema SIGESA, la mayoría de los funcionarios administrativos que contestaron la encuestan perciben que se brinda un servicio de calidad.</a:t>
            </a:r>
          </a:p>
        </p:txBody>
      </p:sp>
      <p:sp>
        <p:nvSpPr>
          <p:cNvPr id="6" name="Título 1">
            <a:extLst>
              <a:ext uri="{FF2B5EF4-FFF2-40B4-BE49-F238E27FC236}">
                <a16:creationId xmlns:a16="http://schemas.microsoft.com/office/drawing/2014/main" id="{F8E78F7C-E61E-D36C-478C-8ED8400481E9}"/>
              </a:ext>
            </a:extLst>
          </p:cNvPr>
          <p:cNvSpPr txBox="1">
            <a:spLocks/>
          </p:cNvSpPr>
          <p:nvPr/>
        </p:nvSpPr>
        <p:spPr>
          <a:xfrm>
            <a:off x="696035" y="1894849"/>
            <a:ext cx="11186810" cy="166502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s-CR" sz="2400" b="1" i="0" u="none" strike="noStrike" kern="1200" cap="none" spc="0" normalizeH="0" baseline="0" noProof="0" dirty="0">
                <a:ln>
                  <a:noFill/>
                </a:ln>
                <a:solidFill>
                  <a:srgbClr val="0E2841">
                    <a:lumMod val="90000"/>
                    <a:lumOff val="10000"/>
                  </a:srgbClr>
                </a:solidFill>
                <a:effectLst/>
                <a:uLnTx/>
                <a:uFillTx/>
                <a:latin typeface="Amasis MT Pro Black" panose="02040A04050005020304" pitchFamily="18" charset="0"/>
                <a:ea typeface="+mj-ea"/>
                <a:cs typeface="Arial" panose="020B0604020202020204" pitchFamily="34" charset="0"/>
              </a:rPr>
              <a:t>ENCUESTA EVALUACIÓN DE LA CALIDAD DEL SERVICIO </a:t>
            </a:r>
          </a:p>
          <a:p>
            <a:pPr marL="0" marR="0" lvl="0" indent="0" algn="ctr" defTabSz="914400" rtl="0" eaLnBrk="1" fontAlgn="auto" latinLnBrk="0" hangingPunct="1">
              <a:lnSpc>
                <a:spcPct val="90000"/>
              </a:lnSpc>
              <a:spcBef>
                <a:spcPct val="0"/>
              </a:spcBef>
              <a:spcAft>
                <a:spcPts val="0"/>
              </a:spcAft>
              <a:buClrTx/>
              <a:buSzTx/>
              <a:buFontTx/>
              <a:buNone/>
              <a:tabLst/>
              <a:defRPr/>
            </a:pPr>
            <a:r>
              <a:rPr kumimoji="0" lang="es-CR" sz="2400" b="1" i="0" u="none" strike="noStrike" kern="1200" cap="none" spc="0" normalizeH="0" baseline="0" noProof="0" dirty="0">
                <a:ln>
                  <a:noFill/>
                </a:ln>
                <a:solidFill>
                  <a:srgbClr val="0E2841">
                    <a:lumMod val="90000"/>
                    <a:lumOff val="10000"/>
                  </a:srgbClr>
                </a:solidFill>
                <a:effectLst/>
                <a:uLnTx/>
                <a:uFillTx/>
                <a:latin typeface="Amasis MT Pro Black" panose="02040A04050005020304" pitchFamily="18" charset="0"/>
                <a:ea typeface="+mj-ea"/>
                <a:cs typeface="Arial" panose="020B0604020202020204" pitchFamily="34" charset="0"/>
              </a:rPr>
              <a:t>EN LA ATENCIÓN</a:t>
            </a:r>
          </a:p>
          <a:p>
            <a:pPr marL="0" marR="0" lvl="0" indent="0" algn="ctr" defTabSz="914400" rtl="0" eaLnBrk="1" fontAlgn="auto" latinLnBrk="0" hangingPunct="1">
              <a:lnSpc>
                <a:spcPct val="90000"/>
              </a:lnSpc>
              <a:spcBef>
                <a:spcPct val="0"/>
              </a:spcBef>
              <a:spcAft>
                <a:spcPts val="0"/>
              </a:spcAft>
              <a:buClrTx/>
              <a:buSzTx/>
              <a:buFontTx/>
              <a:buNone/>
              <a:tabLst/>
              <a:defRPr/>
            </a:pPr>
            <a:r>
              <a:rPr kumimoji="0" lang="es-CR" sz="2400" b="1" i="0" u="none" strike="noStrike" kern="1200" cap="none" spc="0" normalizeH="0" baseline="0" noProof="0" dirty="0">
                <a:ln>
                  <a:noFill/>
                </a:ln>
                <a:solidFill>
                  <a:srgbClr val="0E2841">
                    <a:lumMod val="90000"/>
                    <a:lumOff val="10000"/>
                  </a:srgbClr>
                </a:solidFill>
                <a:effectLst/>
                <a:uLnTx/>
                <a:uFillTx/>
                <a:latin typeface="Amasis MT Pro Black" panose="02040A04050005020304" pitchFamily="18" charset="0"/>
                <a:ea typeface="+mj-ea"/>
                <a:cs typeface="Arial" panose="020B0604020202020204" pitchFamily="34" charset="0"/>
              </a:rPr>
              <a:t>DE INSCRIPCIONES AL REGISTRO DE ELEGIBLES INTERNO</a:t>
            </a:r>
          </a:p>
        </p:txBody>
      </p:sp>
    </p:spTree>
    <p:extLst>
      <p:ext uri="{BB962C8B-B14F-4D97-AF65-F5344CB8AC3E}">
        <p14:creationId xmlns:p14="http://schemas.microsoft.com/office/powerpoint/2010/main" val="242126362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14443C2-FE9D-EB95-BEEA-178F786A1001}"/>
              </a:ext>
            </a:extLst>
          </p:cNvPr>
          <p:cNvSpPr>
            <a:spLocks noGrp="1"/>
          </p:cNvSpPr>
          <p:nvPr>
            <p:ph type="title"/>
          </p:nvPr>
        </p:nvSpPr>
        <p:spPr>
          <a:xfrm>
            <a:off x="886092" y="2086198"/>
            <a:ext cx="3728427" cy="1859518"/>
          </a:xfrm>
        </p:spPr>
        <p:txBody>
          <a:bodyPr/>
          <a:lstStyle/>
          <a:p>
            <a:r>
              <a:rPr lang="es-419" dirty="0"/>
              <a:t>Acciones Relevantes</a:t>
            </a:r>
            <a:endParaRPr lang="es-CR" dirty="0"/>
          </a:p>
        </p:txBody>
      </p:sp>
      <p:sp>
        <p:nvSpPr>
          <p:cNvPr id="4" name="Marcador de texto 3">
            <a:extLst>
              <a:ext uri="{FF2B5EF4-FFF2-40B4-BE49-F238E27FC236}">
                <a16:creationId xmlns:a16="http://schemas.microsoft.com/office/drawing/2014/main" id="{13A4150C-BAC5-0D3C-7A80-3565FB51182C}"/>
              </a:ext>
            </a:extLst>
          </p:cNvPr>
          <p:cNvSpPr>
            <a:spLocks noGrp="1"/>
          </p:cNvSpPr>
          <p:nvPr>
            <p:ph type="body" idx="10"/>
          </p:nvPr>
        </p:nvSpPr>
        <p:spPr>
          <a:xfrm>
            <a:off x="5837604" y="1391384"/>
            <a:ext cx="5954062" cy="4217846"/>
          </a:xfrm>
        </p:spPr>
        <p:txBody>
          <a:bodyPr>
            <a:noAutofit/>
          </a:bodyPr>
          <a:lstStyle/>
          <a:p>
            <a:pPr marL="457200" indent="-457200" algn="just">
              <a:buFont typeface="Wingdings" panose="05000000000000000000" pitchFamily="2" charset="2"/>
              <a:buChar char="ü"/>
            </a:pPr>
            <a:r>
              <a:rPr lang="es-419" sz="2000" dirty="0">
                <a:solidFill>
                  <a:schemeClr val="tx2">
                    <a:lumMod val="90000"/>
                    <a:lumOff val="10000"/>
                  </a:schemeClr>
                </a:solidFill>
              </a:rPr>
              <a:t>Propuesta de ajuste a la normativa establecida en el  artículo 37 de la IV Convención Colectiva, de acuerdo con la Ley Marco de Empleo Público.</a:t>
            </a:r>
          </a:p>
          <a:p>
            <a:pPr algn="just"/>
            <a:endParaRPr lang="es-419" sz="2000" dirty="0">
              <a:solidFill>
                <a:schemeClr val="tx2">
                  <a:lumMod val="90000"/>
                  <a:lumOff val="10000"/>
                </a:schemeClr>
              </a:solidFill>
            </a:endParaRPr>
          </a:p>
          <a:p>
            <a:pPr marL="457200" indent="-457200" algn="just">
              <a:buFont typeface="Wingdings" panose="05000000000000000000" pitchFamily="2" charset="2"/>
              <a:buChar char="ü"/>
            </a:pPr>
            <a:r>
              <a:rPr lang="es-CR" sz="2000" dirty="0">
                <a:solidFill>
                  <a:schemeClr val="tx2">
                    <a:lumMod val="90000"/>
                    <a:lumOff val="10000"/>
                  </a:schemeClr>
                </a:solidFill>
              </a:rPr>
              <a:t>Publicación de concurso externo para personas con discapacidad con el fin de cubrir la plaza vacante reservada en cumplimiento de la Ley 8862.</a:t>
            </a:r>
          </a:p>
          <a:p>
            <a:pPr algn="just"/>
            <a:endParaRPr lang="es-CR" sz="2000" dirty="0">
              <a:solidFill>
                <a:schemeClr val="tx2">
                  <a:lumMod val="90000"/>
                  <a:lumOff val="10000"/>
                </a:schemeClr>
              </a:solidFill>
            </a:endParaRPr>
          </a:p>
          <a:p>
            <a:pPr marL="457200" indent="-457200" algn="just">
              <a:buFont typeface="Wingdings" panose="05000000000000000000" pitchFamily="2" charset="2"/>
              <a:buChar char="ü"/>
            </a:pPr>
            <a:r>
              <a:rPr lang="es-CR" sz="2000" dirty="0">
                <a:solidFill>
                  <a:schemeClr val="tx2">
                    <a:lumMod val="90000"/>
                    <a:lumOff val="10000"/>
                  </a:schemeClr>
                </a:solidFill>
              </a:rPr>
              <a:t>Participación en la Comisión del Régimen de Planificación del Empleo UNA, en cumplimiento de la Ley Marco de Empleo Público.</a:t>
            </a:r>
          </a:p>
        </p:txBody>
      </p:sp>
    </p:spTree>
    <p:extLst>
      <p:ext uri="{BB962C8B-B14F-4D97-AF65-F5344CB8AC3E}">
        <p14:creationId xmlns:p14="http://schemas.microsoft.com/office/powerpoint/2010/main" val="154618116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382B4A-E596-6127-7AA3-267A2D3A1BE7}"/>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0A52BDA9-89EC-BFCA-D7BA-EF80CD1E25F0}"/>
              </a:ext>
            </a:extLst>
          </p:cNvPr>
          <p:cNvSpPr>
            <a:spLocks noGrp="1"/>
          </p:cNvSpPr>
          <p:nvPr>
            <p:ph type="title"/>
          </p:nvPr>
        </p:nvSpPr>
        <p:spPr>
          <a:xfrm>
            <a:off x="175181" y="2303704"/>
            <a:ext cx="4713517" cy="2848283"/>
          </a:xfrm>
        </p:spPr>
        <p:txBody>
          <a:bodyPr/>
          <a:lstStyle/>
          <a:p>
            <a:pPr algn="ctr"/>
            <a:r>
              <a:rPr lang="es-MX" dirty="0">
                <a:latin typeface="Georgia" panose="02040502050405020303" pitchFamily="18" charset="0"/>
              </a:rPr>
              <a:t>Informe de labores </a:t>
            </a:r>
            <a:br>
              <a:rPr lang="es-MX" dirty="0">
                <a:latin typeface="Georgia" panose="02040502050405020303" pitchFamily="18" charset="0"/>
              </a:rPr>
            </a:br>
            <a:br>
              <a:rPr lang="es-MX" dirty="0">
                <a:latin typeface="Georgia" panose="02040502050405020303" pitchFamily="18" charset="0"/>
              </a:rPr>
            </a:br>
            <a:endParaRPr lang="es-CR" dirty="0">
              <a:latin typeface="Georgia" panose="02040502050405020303" pitchFamily="18" charset="0"/>
            </a:endParaRPr>
          </a:p>
        </p:txBody>
      </p:sp>
      <p:sp>
        <p:nvSpPr>
          <p:cNvPr id="3" name="Marcador de texto 2">
            <a:extLst>
              <a:ext uri="{FF2B5EF4-FFF2-40B4-BE49-F238E27FC236}">
                <a16:creationId xmlns:a16="http://schemas.microsoft.com/office/drawing/2014/main" id="{E32F4B8E-1975-477F-3ACD-791C2287CE73}"/>
              </a:ext>
            </a:extLst>
          </p:cNvPr>
          <p:cNvSpPr>
            <a:spLocks noGrp="1"/>
          </p:cNvSpPr>
          <p:nvPr>
            <p:ph type="body" idx="1"/>
          </p:nvPr>
        </p:nvSpPr>
        <p:spPr/>
        <p:txBody>
          <a:bodyPr>
            <a:normAutofit fontScale="55000" lnSpcReduction="20000"/>
          </a:bodyPr>
          <a:lstStyle/>
          <a:p>
            <a:pPr algn="r"/>
            <a:endParaRPr lang="es-MX" dirty="0"/>
          </a:p>
          <a:p>
            <a:pPr algn="r"/>
            <a:endParaRPr lang="es-MX" dirty="0"/>
          </a:p>
          <a:p>
            <a:pPr algn="r"/>
            <a:endParaRPr lang="es-MX" dirty="0"/>
          </a:p>
          <a:p>
            <a:pPr algn="r"/>
            <a:r>
              <a:rPr lang="es-MX" dirty="0"/>
              <a:t>2023</a:t>
            </a:r>
          </a:p>
          <a:p>
            <a:pPr algn="r"/>
            <a:endParaRPr lang="es-MX" dirty="0"/>
          </a:p>
          <a:p>
            <a:pPr algn="r"/>
            <a:r>
              <a:rPr lang="es-CR" dirty="0"/>
              <a:t>Tomado del oficio </a:t>
            </a:r>
            <a:r>
              <a:rPr lang="es-CR" sz="1800" b="0" i="0" u="none" strike="noStrike" baseline="0" dirty="0">
                <a:latin typeface="Carlito"/>
              </a:rPr>
              <a:t>UNA-AD-OFIC-066-2024</a:t>
            </a:r>
            <a:endParaRPr lang="es-CR" dirty="0"/>
          </a:p>
        </p:txBody>
      </p:sp>
      <p:sp>
        <p:nvSpPr>
          <p:cNvPr id="4" name="Título 1">
            <a:extLst>
              <a:ext uri="{FF2B5EF4-FFF2-40B4-BE49-F238E27FC236}">
                <a16:creationId xmlns:a16="http://schemas.microsoft.com/office/drawing/2014/main" id="{B62F8530-F119-806D-FB27-5E1A8402F6E1}"/>
              </a:ext>
            </a:extLst>
          </p:cNvPr>
          <p:cNvSpPr txBox="1">
            <a:spLocks/>
          </p:cNvSpPr>
          <p:nvPr/>
        </p:nvSpPr>
        <p:spPr>
          <a:xfrm>
            <a:off x="6337255" y="1456287"/>
            <a:ext cx="4713517" cy="2848283"/>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4800" kern="1200">
                <a:solidFill>
                  <a:schemeClr val="bg1"/>
                </a:solidFill>
                <a:latin typeface="+mj-lt"/>
                <a:ea typeface="+mj-ea"/>
                <a:cs typeface="+mj-cs"/>
              </a:defRPr>
            </a:lvl1pPr>
          </a:lstStyle>
          <a:p>
            <a:pPr algn="ctr"/>
            <a:r>
              <a:rPr lang="es-MX" dirty="0">
                <a:latin typeface="Georgia" panose="02040502050405020303" pitchFamily="18" charset="0"/>
              </a:rPr>
              <a:t>Logros </a:t>
            </a:r>
            <a:br>
              <a:rPr lang="es-MX" dirty="0">
                <a:latin typeface="Georgia" panose="02040502050405020303" pitchFamily="18" charset="0"/>
              </a:rPr>
            </a:br>
            <a:br>
              <a:rPr lang="es-MX" b="1" dirty="0">
                <a:solidFill>
                  <a:schemeClr val="tx1"/>
                </a:solidFill>
                <a:latin typeface="Georgia" panose="02040502050405020303" pitchFamily="18" charset="0"/>
              </a:rPr>
            </a:br>
            <a:r>
              <a:rPr lang="es-MX" b="1" dirty="0">
                <a:solidFill>
                  <a:schemeClr val="tx1"/>
                </a:solidFill>
                <a:latin typeface="Georgia" panose="02040502050405020303" pitchFamily="18" charset="0"/>
              </a:rPr>
              <a:t>Unidad de Asuntos Disciplinarios</a:t>
            </a:r>
            <a:endParaRPr lang="es-CR" b="1" dirty="0">
              <a:solidFill>
                <a:schemeClr val="tx1"/>
              </a:solidFill>
              <a:latin typeface="Georgia" panose="02040502050405020303" pitchFamily="18" charset="0"/>
            </a:endParaRPr>
          </a:p>
        </p:txBody>
      </p:sp>
    </p:spTree>
    <p:extLst>
      <p:ext uri="{BB962C8B-B14F-4D97-AF65-F5344CB8AC3E}">
        <p14:creationId xmlns:p14="http://schemas.microsoft.com/office/powerpoint/2010/main" val="116644784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AD7B7D-077F-3237-AB04-1A5D29FDDA65}"/>
            </a:ext>
          </a:extLst>
        </p:cNvPr>
        <p:cNvGrpSpPr/>
        <p:nvPr/>
      </p:nvGrpSpPr>
      <p:grpSpPr>
        <a:xfrm>
          <a:off x="0" y="0"/>
          <a:ext cx="0" cy="0"/>
          <a:chOff x="0" y="0"/>
          <a:chExt cx="0" cy="0"/>
        </a:xfrm>
      </p:grpSpPr>
      <p:sp>
        <p:nvSpPr>
          <p:cNvPr id="5" name="CuadroTexto 4">
            <a:extLst>
              <a:ext uri="{FF2B5EF4-FFF2-40B4-BE49-F238E27FC236}">
                <a16:creationId xmlns:a16="http://schemas.microsoft.com/office/drawing/2014/main" id="{9B5B4B6A-B392-D038-D0B9-7BB60300EA75}"/>
              </a:ext>
            </a:extLst>
          </p:cNvPr>
          <p:cNvSpPr txBox="1"/>
          <p:nvPr/>
        </p:nvSpPr>
        <p:spPr>
          <a:xfrm>
            <a:off x="893135" y="1166843"/>
            <a:ext cx="10451805" cy="2585323"/>
          </a:xfrm>
          <a:prstGeom prst="rect">
            <a:avLst/>
          </a:prstGeom>
          <a:noFill/>
        </p:spPr>
        <p:txBody>
          <a:bodyPr wrap="square">
            <a:spAutoFit/>
          </a:bodyPr>
          <a:lstStyle/>
          <a:p>
            <a:pPr marL="400050" indent="-400050" algn="just">
              <a:buAutoNum type="romanUcPeriod"/>
            </a:pPr>
            <a:r>
              <a:rPr lang="es-MX" sz="1800" b="1" i="0" u="none" strike="noStrike" baseline="0" dirty="0">
                <a:latin typeface="Caladea-Bold"/>
              </a:rPr>
              <a:t>EXPEDIENTES APERTURADOS AL 07 DE DICIEMBRE DE 2023:</a:t>
            </a:r>
          </a:p>
          <a:p>
            <a:pPr marL="400050" indent="-400050" algn="just">
              <a:buAutoNum type="romanUcPeriod"/>
            </a:pPr>
            <a:endParaRPr lang="es-MX" sz="1800" b="1" i="0" u="none" strike="noStrike" baseline="0" dirty="0">
              <a:latin typeface="Caladea-Bold"/>
            </a:endParaRPr>
          </a:p>
          <a:p>
            <a:pPr algn="just"/>
            <a:r>
              <a:rPr lang="es-MX" sz="1800" b="0" i="0" u="none" strike="noStrike" baseline="0" dirty="0">
                <a:latin typeface="Caladea-Regular"/>
              </a:rPr>
              <a:t>En lo que respecta a los expedientes </a:t>
            </a:r>
            <a:r>
              <a:rPr lang="es-MX" sz="1800" b="0" i="0" u="none" strike="noStrike" baseline="0" dirty="0" err="1">
                <a:latin typeface="Caladea-Regular"/>
              </a:rPr>
              <a:t>aperturados</a:t>
            </a:r>
            <a:r>
              <a:rPr lang="es-MX" sz="1800" b="0" i="0" u="none" strike="noStrike" baseline="0" dirty="0">
                <a:latin typeface="Caladea-Regular"/>
              </a:rPr>
              <a:t> cerramos el mes de diciembre de 2023, con un total de 70 expedientes tramitados a lo largo del año, en su mayoría notificados a la parte investigada.</a:t>
            </a:r>
          </a:p>
          <a:p>
            <a:pPr algn="just"/>
            <a:endParaRPr lang="es-MX" sz="1800" b="0" i="0" u="none" strike="noStrike" baseline="0" dirty="0">
              <a:latin typeface="Caladea-Regular"/>
            </a:endParaRPr>
          </a:p>
          <a:p>
            <a:pPr algn="just"/>
            <a:r>
              <a:rPr lang="es-MX" sz="1800" b="0" i="0" u="none" strike="noStrike" baseline="0" dirty="0">
                <a:latin typeface="Caladea-Regular"/>
              </a:rPr>
              <a:t>Cabe aclarar que, de esos 70 expedientes </a:t>
            </a:r>
            <a:r>
              <a:rPr lang="es-MX" sz="1800" b="0" i="0" u="none" strike="noStrike" baseline="0" dirty="0" err="1">
                <a:latin typeface="Caladea-Regular"/>
              </a:rPr>
              <a:t>aperturados</a:t>
            </a:r>
            <a:r>
              <a:rPr lang="es-MX" sz="1800" b="0" i="0" u="none" strike="noStrike" baseline="0" dirty="0">
                <a:latin typeface="Caladea-Regular"/>
              </a:rPr>
              <a:t> al mes de diciembre de </a:t>
            </a:r>
            <a:r>
              <a:rPr lang="es-CR" sz="1800" b="0" i="0" u="none" strike="noStrike" baseline="0" dirty="0">
                <a:latin typeface="Caladea-Regular"/>
              </a:rPr>
              <a:t>2023, 17 corresponden a personal académico, 23 corresponden a personal </a:t>
            </a:r>
            <a:r>
              <a:rPr lang="es-MX" sz="1800" b="0" i="0" u="none" strike="noStrike" baseline="0" dirty="0">
                <a:latin typeface="Caladea-Regular"/>
              </a:rPr>
              <a:t>administrativo, 24 a autoridades universitarias, 6 a población estudiantil. De </a:t>
            </a:r>
            <a:r>
              <a:rPr lang="es-CR" sz="1800" b="0" i="0" u="none" strike="noStrike" baseline="0" dirty="0">
                <a:latin typeface="Caladea-Regular"/>
              </a:rPr>
              <a:t>los cuales 65 corresponden a procedimientos administrativos por faltas </a:t>
            </a:r>
            <a:r>
              <a:rPr lang="es-MX" sz="1800" b="0" i="0" u="none" strike="noStrike" baseline="0" dirty="0">
                <a:latin typeface="Caladea-Regular"/>
              </a:rPr>
              <a:t>comunes y 5 corresponden a procedimientos por Acoso Laboral.</a:t>
            </a:r>
            <a:endParaRPr lang="es-CR" dirty="0"/>
          </a:p>
        </p:txBody>
      </p:sp>
    </p:spTree>
    <p:extLst>
      <p:ext uri="{BB962C8B-B14F-4D97-AF65-F5344CB8AC3E}">
        <p14:creationId xmlns:p14="http://schemas.microsoft.com/office/powerpoint/2010/main" val="701643045"/>
      </p:ext>
    </p:extLst>
  </p:cSld>
  <p:clrMapOvr>
    <a:masterClrMapping/>
  </p:clrMapOvr>
  <p:transition spd="slow">
    <p:wip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E69B0A-F681-BA70-8B1E-DDD96A9D8116}"/>
            </a:ext>
          </a:extLst>
        </p:cNvPr>
        <p:cNvGrpSpPr/>
        <p:nvPr/>
      </p:nvGrpSpPr>
      <p:grpSpPr>
        <a:xfrm>
          <a:off x="0" y="0"/>
          <a:ext cx="0" cy="0"/>
          <a:chOff x="0" y="0"/>
          <a:chExt cx="0" cy="0"/>
        </a:xfrm>
      </p:grpSpPr>
      <p:sp>
        <p:nvSpPr>
          <p:cNvPr id="3" name="CuadroTexto 2">
            <a:extLst>
              <a:ext uri="{FF2B5EF4-FFF2-40B4-BE49-F238E27FC236}">
                <a16:creationId xmlns:a16="http://schemas.microsoft.com/office/drawing/2014/main" id="{E7E904CB-4F3B-ABFD-BBDD-A8F02E0F57DA}"/>
              </a:ext>
            </a:extLst>
          </p:cNvPr>
          <p:cNvSpPr txBox="1"/>
          <p:nvPr/>
        </p:nvSpPr>
        <p:spPr>
          <a:xfrm>
            <a:off x="1850066" y="351726"/>
            <a:ext cx="9803218" cy="369332"/>
          </a:xfrm>
          <a:prstGeom prst="rect">
            <a:avLst/>
          </a:prstGeom>
          <a:noFill/>
        </p:spPr>
        <p:txBody>
          <a:bodyPr wrap="square">
            <a:spAutoFit/>
          </a:bodyPr>
          <a:lstStyle/>
          <a:p>
            <a:pPr algn="l"/>
            <a:r>
              <a:rPr lang="es-MX" sz="1800" b="1" i="0" u="none" strike="noStrike" baseline="0" dirty="0">
                <a:latin typeface="Caladea-Bold"/>
              </a:rPr>
              <a:t>II. DETALLE DE LOS EXPEDIENTES EN TRÁMITE A LA FECHA (07 DE </a:t>
            </a:r>
            <a:r>
              <a:rPr lang="es-CR" sz="1800" b="1" i="0" u="none" strike="noStrike" baseline="0" dirty="0">
                <a:latin typeface="Caladea-Bold"/>
              </a:rPr>
              <a:t>DICIEMBRE DE 2023):</a:t>
            </a:r>
            <a:endParaRPr lang="es-CR" dirty="0"/>
          </a:p>
        </p:txBody>
      </p:sp>
      <p:pic>
        <p:nvPicPr>
          <p:cNvPr id="7" name="Imagen 6">
            <a:extLst>
              <a:ext uri="{FF2B5EF4-FFF2-40B4-BE49-F238E27FC236}">
                <a16:creationId xmlns:a16="http://schemas.microsoft.com/office/drawing/2014/main" id="{AB830303-48F5-871D-7B84-6F3E074DF4EA}"/>
              </a:ext>
            </a:extLst>
          </p:cNvPr>
          <p:cNvPicPr>
            <a:picLocks noChangeAspect="1"/>
          </p:cNvPicPr>
          <p:nvPr/>
        </p:nvPicPr>
        <p:blipFill>
          <a:blip r:embed="rId2"/>
          <a:stretch>
            <a:fillRect/>
          </a:stretch>
        </p:blipFill>
        <p:spPr>
          <a:xfrm>
            <a:off x="3909620" y="694811"/>
            <a:ext cx="4940554" cy="1587582"/>
          </a:xfrm>
          <a:prstGeom prst="rect">
            <a:avLst/>
          </a:prstGeom>
        </p:spPr>
      </p:pic>
      <p:pic>
        <p:nvPicPr>
          <p:cNvPr id="9" name="Imagen 8">
            <a:extLst>
              <a:ext uri="{FF2B5EF4-FFF2-40B4-BE49-F238E27FC236}">
                <a16:creationId xmlns:a16="http://schemas.microsoft.com/office/drawing/2014/main" id="{C17A69C1-DC85-1346-DD6F-F4CE25EC7D35}"/>
              </a:ext>
            </a:extLst>
          </p:cNvPr>
          <p:cNvPicPr>
            <a:picLocks noChangeAspect="1"/>
          </p:cNvPicPr>
          <p:nvPr/>
        </p:nvPicPr>
        <p:blipFill>
          <a:blip r:embed="rId3"/>
          <a:srcRect b="13891"/>
          <a:stretch/>
        </p:blipFill>
        <p:spPr>
          <a:xfrm>
            <a:off x="3890569" y="2256146"/>
            <a:ext cx="4959605" cy="4155805"/>
          </a:xfrm>
          <a:prstGeom prst="rect">
            <a:avLst/>
          </a:prstGeom>
        </p:spPr>
      </p:pic>
    </p:spTree>
    <p:extLst>
      <p:ext uri="{BB962C8B-B14F-4D97-AF65-F5344CB8AC3E}">
        <p14:creationId xmlns:p14="http://schemas.microsoft.com/office/powerpoint/2010/main" val="2777612045"/>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FAC60E76-2EDB-4754-A72D-995C2052DC6F}"/>
              </a:ext>
            </a:extLst>
          </p:cNvPr>
          <p:cNvSpPr txBox="1"/>
          <p:nvPr/>
        </p:nvSpPr>
        <p:spPr>
          <a:xfrm>
            <a:off x="3048000" y="3247647"/>
            <a:ext cx="609600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R" sz="1800"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
        <p:nvSpPr>
          <p:cNvPr id="6" name="CuadroTexto 5">
            <a:extLst>
              <a:ext uri="{FF2B5EF4-FFF2-40B4-BE49-F238E27FC236}">
                <a16:creationId xmlns:a16="http://schemas.microsoft.com/office/drawing/2014/main" id="{63A77BC5-ACCC-C41C-5357-8ADAB28D0222}"/>
              </a:ext>
            </a:extLst>
          </p:cNvPr>
          <p:cNvSpPr txBox="1"/>
          <p:nvPr/>
        </p:nvSpPr>
        <p:spPr>
          <a:xfrm>
            <a:off x="2284917" y="5552563"/>
            <a:ext cx="8128000"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R" sz="900" b="1" i="0" u="none" strike="noStrike" kern="1200" cap="none" spc="0" normalizeH="0" baseline="0" noProof="0" dirty="0">
                <a:ln>
                  <a:noFill/>
                </a:ln>
                <a:solidFill>
                  <a:prstClr val="black"/>
                </a:solidFill>
                <a:effectLst/>
                <a:uLnTx/>
                <a:uFillTx/>
                <a:latin typeface="Calibri" panose="020F0502020204030204"/>
                <a:ea typeface="+mn-ea"/>
                <a:cs typeface="+mn-cs"/>
              </a:rPr>
              <a:t>Elaborado por: Área de Organización del Trabajo, Clasificación y Valoración de Cargos. Noviembre, 2023. </a:t>
            </a:r>
          </a:p>
        </p:txBody>
      </p:sp>
      <p:pic>
        <p:nvPicPr>
          <p:cNvPr id="7" name="Imagen 6">
            <a:extLst>
              <a:ext uri="{FF2B5EF4-FFF2-40B4-BE49-F238E27FC236}">
                <a16:creationId xmlns:a16="http://schemas.microsoft.com/office/drawing/2014/main" id="{C3CCC6AB-D9ED-F890-8B34-5948CDC6ECE4}"/>
              </a:ext>
            </a:extLst>
          </p:cNvPr>
          <p:cNvPicPr>
            <a:picLocks noChangeAspect="1"/>
          </p:cNvPicPr>
          <p:nvPr/>
        </p:nvPicPr>
        <p:blipFill>
          <a:blip r:embed="rId3"/>
          <a:stretch>
            <a:fillRect/>
          </a:stretch>
        </p:blipFill>
        <p:spPr>
          <a:xfrm>
            <a:off x="2104192" y="2214277"/>
            <a:ext cx="7983616" cy="3251559"/>
          </a:xfrm>
          <a:prstGeom prst="rect">
            <a:avLst/>
          </a:prstGeom>
        </p:spPr>
      </p:pic>
      <p:pic>
        <p:nvPicPr>
          <p:cNvPr id="8" name="Imagen 7">
            <a:extLst>
              <a:ext uri="{FF2B5EF4-FFF2-40B4-BE49-F238E27FC236}">
                <a16:creationId xmlns:a16="http://schemas.microsoft.com/office/drawing/2014/main" id="{D5895EC1-4824-BB0F-A8CA-D3A83F3033AA}"/>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24774" y="1750821"/>
            <a:ext cx="1471219" cy="2993652"/>
          </a:xfrm>
          <a:prstGeom prst="rect">
            <a:avLst/>
          </a:prstGeom>
          <a:noFill/>
        </p:spPr>
      </p:pic>
      <p:sp>
        <p:nvSpPr>
          <p:cNvPr id="10" name="Título 1">
            <a:extLst>
              <a:ext uri="{FF2B5EF4-FFF2-40B4-BE49-F238E27FC236}">
                <a16:creationId xmlns:a16="http://schemas.microsoft.com/office/drawing/2014/main" id="{3B7BC177-9296-2BC1-1579-CC1EC24D481D}"/>
              </a:ext>
            </a:extLst>
          </p:cNvPr>
          <p:cNvSpPr txBox="1">
            <a:spLocks/>
          </p:cNvSpPr>
          <p:nvPr/>
        </p:nvSpPr>
        <p:spPr>
          <a:xfrm>
            <a:off x="2904581" y="251787"/>
            <a:ext cx="6888672" cy="114700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latin typeface="Arial" panose="020B0604020202020204" pitchFamily="34" charset="0"/>
                <a:cs typeface="Arial" panose="020B0604020202020204" pitchFamily="34" charset="0"/>
              </a:rPr>
              <a:t>NUESTROS LOGROS 2023</a:t>
            </a:r>
            <a:endParaRPr lang="es-CR" sz="4000" b="1" dirty="0">
              <a:latin typeface="Arial" panose="020B0604020202020204" pitchFamily="34" charset="0"/>
              <a:cs typeface="Arial" panose="020B0604020202020204" pitchFamily="34" charset="0"/>
            </a:endParaRPr>
          </a:p>
        </p:txBody>
      </p:sp>
      <p:sp>
        <p:nvSpPr>
          <p:cNvPr id="2" name="Rectángulo 1">
            <a:extLst>
              <a:ext uri="{FF2B5EF4-FFF2-40B4-BE49-F238E27FC236}">
                <a16:creationId xmlns:a16="http://schemas.microsoft.com/office/drawing/2014/main" id="{6C3C8C40-5DC6-6B56-5EC2-EA17D647E89C}"/>
              </a:ext>
            </a:extLst>
          </p:cNvPr>
          <p:cNvSpPr/>
          <p:nvPr/>
        </p:nvSpPr>
        <p:spPr>
          <a:xfrm>
            <a:off x="2618875" y="1464773"/>
            <a:ext cx="7174378" cy="683521"/>
          </a:xfrm>
          <a:prstGeom prst="rect">
            <a:avLst/>
          </a:prstGeom>
          <a:solidFill>
            <a:schemeClr val="tx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3400" dirty="0">
                <a:solidFill>
                  <a:schemeClr val="bg1"/>
                </a:solidFill>
                <a:latin typeface="Arial Black" panose="020B0A04020102020204" pitchFamily="34" charset="0"/>
              </a:rPr>
              <a:t>Estudios ocupacionales</a:t>
            </a:r>
          </a:p>
        </p:txBody>
      </p:sp>
    </p:spTree>
    <p:extLst>
      <p:ext uri="{BB962C8B-B14F-4D97-AF65-F5344CB8AC3E}">
        <p14:creationId xmlns:p14="http://schemas.microsoft.com/office/powerpoint/2010/main" val="4114070291"/>
      </p:ext>
    </p:extLst>
  </p:cSld>
  <p:clrMapOvr>
    <a:masterClrMapping/>
  </p:clrMapOvr>
  <p:transition spd="slow">
    <p:wip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7E3ADE-B2FA-78A7-C45C-D60A2F2219C2}"/>
            </a:ext>
          </a:extLst>
        </p:cNvPr>
        <p:cNvGrpSpPr/>
        <p:nvPr/>
      </p:nvGrpSpPr>
      <p:grpSpPr>
        <a:xfrm>
          <a:off x="0" y="0"/>
          <a:ext cx="0" cy="0"/>
          <a:chOff x="0" y="0"/>
          <a:chExt cx="0" cy="0"/>
        </a:xfrm>
      </p:grpSpPr>
      <p:pic>
        <p:nvPicPr>
          <p:cNvPr id="3" name="Imagen 2">
            <a:extLst>
              <a:ext uri="{FF2B5EF4-FFF2-40B4-BE49-F238E27FC236}">
                <a16:creationId xmlns:a16="http://schemas.microsoft.com/office/drawing/2014/main" id="{FF7B3372-2048-2183-42B0-25783EC77AA2}"/>
              </a:ext>
            </a:extLst>
          </p:cNvPr>
          <p:cNvPicPr>
            <a:picLocks noChangeAspect="1"/>
          </p:cNvPicPr>
          <p:nvPr/>
        </p:nvPicPr>
        <p:blipFill>
          <a:blip r:embed="rId2"/>
          <a:stretch>
            <a:fillRect/>
          </a:stretch>
        </p:blipFill>
        <p:spPr>
          <a:xfrm>
            <a:off x="3625723" y="1126625"/>
            <a:ext cx="4940554" cy="4381725"/>
          </a:xfrm>
          <a:prstGeom prst="rect">
            <a:avLst/>
          </a:prstGeom>
        </p:spPr>
      </p:pic>
      <p:pic>
        <p:nvPicPr>
          <p:cNvPr id="4" name="Imagen 3">
            <a:extLst>
              <a:ext uri="{FF2B5EF4-FFF2-40B4-BE49-F238E27FC236}">
                <a16:creationId xmlns:a16="http://schemas.microsoft.com/office/drawing/2014/main" id="{561EFF9E-0926-BBDB-FA1A-3DE675391F05}"/>
              </a:ext>
            </a:extLst>
          </p:cNvPr>
          <p:cNvPicPr>
            <a:picLocks noChangeAspect="1"/>
          </p:cNvPicPr>
          <p:nvPr/>
        </p:nvPicPr>
        <p:blipFill>
          <a:blip r:embed="rId3"/>
          <a:srcRect b="62795"/>
          <a:stretch/>
        </p:blipFill>
        <p:spPr>
          <a:xfrm>
            <a:off x="3625723" y="469407"/>
            <a:ext cx="4940554" cy="590663"/>
          </a:xfrm>
          <a:prstGeom prst="rect">
            <a:avLst/>
          </a:prstGeom>
        </p:spPr>
      </p:pic>
    </p:spTree>
    <p:extLst>
      <p:ext uri="{BB962C8B-B14F-4D97-AF65-F5344CB8AC3E}">
        <p14:creationId xmlns:p14="http://schemas.microsoft.com/office/powerpoint/2010/main" val="1141272298"/>
      </p:ext>
    </p:extLst>
  </p:cSld>
  <p:clrMapOvr>
    <a:masterClrMapping/>
  </p:clrMapOvr>
  <p:transition spd="slow">
    <p:wip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848CEB-446B-D440-E178-8B91E1CFD006}"/>
            </a:ext>
          </a:extLst>
        </p:cNvPr>
        <p:cNvGrpSpPr/>
        <p:nvPr/>
      </p:nvGrpSpPr>
      <p:grpSpPr>
        <a:xfrm>
          <a:off x="0" y="0"/>
          <a:ext cx="0" cy="0"/>
          <a:chOff x="0" y="0"/>
          <a:chExt cx="0" cy="0"/>
        </a:xfrm>
      </p:grpSpPr>
      <p:pic>
        <p:nvPicPr>
          <p:cNvPr id="3" name="Imagen 2">
            <a:extLst>
              <a:ext uri="{FF2B5EF4-FFF2-40B4-BE49-F238E27FC236}">
                <a16:creationId xmlns:a16="http://schemas.microsoft.com/office/drawing/2014/main" id="{802C23A5-9851-408A-28A3-E770E99033C1}"/>
              </a:ext>
            </a:extLst>
          </p:cNvPr>
          <p:cNvPicPr>
            <a:picLocks noChangeAspect="1"/>
          </p:cNvPicPr>
          <p:nvPr/>
        </p:nvPicPr>
        <p:blipFill>
          <a:blip r:embed="rId2"/>
          <a:stretch>
            <a:fillRect/>
          </a:stretch>
        </p:blipFill>
        <p:spPr>
          <a:xfrm>
            <a:off x="3663825" y="1730287"/>
            <a:ext cx="4864350" cy="3397425"/>
          </a:xfrm>
          <a:prstGeom prst="rect">
            <a:avLst/>
          </a:prstGeom>
        </p:spPr>
      </p:pic>
      <p:pic>
        <p:nvPicPr>
          <p:cNvPr id="4" name="Imagen 3">
            <a:extLst>
              <a:ext uri="{FF2B5EF4-FFF2-40B4-BE49-F238E27FC236}">
                <a16:creationId xmlns:a16="http://schemas.microsoft.com/office/drawing/2014/main" id="{E465559E-14DF-1698-7337-CAF2125A7628}"/>
              </a:ext>
            </a:extLst>
          </p:cNvPr>
          <p:cNvPicPr>
            <a:picLocks noChangeAspect="1"/>
          </p:cNvPicPr>
          <p:nvPr/>
        </p:nvPicPr>
        <p:blipFill>
          <a:blip r:embed="rId3"/>
          <a:srcRect b="62795"/>
          <a:stretch/>
        </p:blipFill>
        <p:spPr>
          <a:xfrm>
            <a:off x="3663825" y="1139624"/>
            <a:ext cx="4940554" cy="590663"/>
          </a:xfrm>
          <a:prstGeom prst="rect">
            <a:avLst/>
          </a:prstGeom>
        </p:spPr>
      </p:pic>
      <p:sp>
        <p:nvSpPr>
          <p:cNvPr id="6" name="CuadroTexto 5">
            <a:extLst>
              <a:ext uri="{FF2B5EF4-FFF2-40B4-BE49-F238E27FC236}">
                <a16:creationId xmlns:a16="http://schemas.microsoft.com/office/drawing/2014/main" id="{752BDAE4-3B99-6A16-AC65-EE1ACC053EF0}"/>
              </a:ext>
            </a:extLst>
          </p:cNvPr>
          <p:cNvSpPr txBox="1"/>
          <p:nvPr/>
        </p:nvSpPr>
        <p:spPr>
          <a:xfrm>
            <a:off x="2223159" y="5395209"/>
            <a:ext cx="8111687" cy="646331"/>
          </a:xfrm>
          <a:prstGeom prst="rect">
            <a:avLst/>
          </a:prstGeom>
          <a:noFill/>
        </p:spPr>
        <p:txBody>
          <a:bodyPr wrap="square">
            <a:spAutoFit/>
          </a:bodyPr>
          <a:lstStyle/>
          <a:p>
            <a:pPr algn="l"/>
            <a:r>
              <a:rPr lang="es-MX" sz="1800" b="0" i="0" u="none" strike="noStrike" baseline="0" dirty="0">
                <a:latin typeface="Caladea-Regular"/>
              </a:rPr>
              <a:t>Del cuadro anterior, se desprende que a la fecha se encuentran en circulación y</a:t>
            </a:r>
          </a:p>
          <a:p>
            <a:pPr algn="l"/>
            <a:r>
              <a:rPr lang="es-MX" sz="1800" b="0" i="0" u="none" strike="noStrike" baseline="0" dirty="0">
                <a:latin typeface="Caladea-Regular"/>
              </a:rPr>
              <a:t>trámite un total de 54 expedientes de los años 2023 y 2022</a:t>
            </a:r>
            <a:endParaRPr lang="es-CR" dirty="0"/>
          </a:p>
        </p:txBody>
      </p:sp>
    </p:spTree>
    <p:extLst>
      <p:ext uri="{BB962C8B-B14F-4D97-AF65-F5344CB8AC3E}">
        <p14:creationId xmlns:p14="http://schemas.microsoft.com/office/powerpoint/2010/main" val="3381033967"/>
      </p:ext>
    </p:extLst>
  </p:cSld>
  <p:clrMapOvr>
    <a:masterClrMapping/>
  </p:clrMapOvr>
  <p:transition spd="slow">
    <p:wip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074169-F931-C8E8-39B7-12115DBE6AEE}"/>
            </a:ext>
          </a:extLst>
        </p:cNvPr>
        <p:cNvGrpSpPr/>
        <p:nvPr/>
      </p:nvGrpSpPr>
      <p:grpSpPr>
        <a:xfrm>
          <a:off x="0" y="0"/>
          <a:ext cx="0" cy="0"/>
          <a:chOff x="0" y="0"/>
          <a:chExt cx="0" cy="0"/>
        </a:xfrm>
      </p:grpSpPr>
      <p:sp>
        <p:nvSpPr>
          <p:cNvPr id="3" name="CuadroTexto 2">
            <a:extLst>
              <a:ext uri="{FF2B5EF4-FFF2-40B4-BE49-F238E27FC236}">
                <a16:creationId xmlns:a16="http://schemas.microsoft.com/office/drawing/2014/main" id="{9E269E80-ABE3-5779-D350-CBB2478825D7}"/>
              </a:ext>
            </a:extLst>
          </p:cNvPr>
          <p:cNvSpPr txBox="1"/>
          <p:nvPr/>
        </p:nvSpPr>
        <p:spPr>
          <a:xfrm>
            <a:off x="1371600" y="382012"/>
            <a:ext cx="10217888" cy="6093976"/>
          </a:xfrm>
          <a:prstGeom prst="rect">
            <a:avLst/>
          </a:prstGeom>
          <a:noFill/>
        </p:spPr>
        <p:txBody>
          <a:bodyPr wrap="square">
            <a:spAutoFit/>
          </a:bodyPr>
          <a:lstStyle/>
          <a:p>
            <a:pPr algn="l"/>
            <a:r>
              <a:rPr lang="es-CR" sz="1800" b="1" i="0" u="none" strike="noStrike" baseline="0" dirty="0">
                <a:latin typeface="Caladea-Bold"/>
              </a:rPr>
              <a:t>III. COMPARECENCIAS REALIZADAS:</a:t>
            </a:r>
          </a:p>
          <a:p>
            <a:pPr algn="l"/>
            <a:r>
              <a:rPr lang="es-MX" sz="1800" b="0" i="0" u="none" strike="noStrike" baseline="0" dirty="0">
                <a:latin typeface="Caladea-Regular"/>
              </a:rPr>
              <a:t>Las comparecencias del año 2023 se empezaron a realizar a partir de junio </a:t>
            </a:r>
            <a:r>
              <a:rPr lang="es-CR" sz="1800" b="0" i="0" u="none" strike="noStrike" baseline="0" dirty="0">
                <a:latin typeface="Caladea-Regular"/>
              </a:rPr>
              <a:t>2023, entre ellas:</a:t>
            </a:r>
          </a:p>
          <a:p>
            <a:pPr algn="l"/>
            <a:r>
              <a:rPr lang="es-CR" sz="1800" b="0" i="0" u="none" strike="noStrike" baseline="0" dirty="0">
                <a:latin typeface="Caladea-Regular"/>
              </a:rPr>
              <a:t>1) UNA-UAD-DISO-005-2023 (Expediente Complejo)</a:t>
            </a:r>
          </a:p>
          <a:p>
            <a:pPr algn="l"/>
            <a:r>
              <a:rPr lang="es-CR" sz="1800" b="0" i="0" u="none" strike="noStrike" baseline="0" dirty="0">
                <a:latin typeface="Caladea-Regular"/>
              </a:rPr>
              <a:t>2) UNA-UAD-DISO-006-2023</a:t>
            </a:r>
          </a:p>
          <a:p>
            <a:pPr algn="l"/>
            <a:r>
              <a:rPr lang="es-CR" sz="1800" b="0" i="0" u="none" strike="noStrike" baseline="0" dirty="0">
                <a:latin typeface="Caladea-Regular"/>
              </a:rPr>
              <a:t>3) UNA-UAD-DISO-052-2022</a:t>
            </a:r>
          </a:p>
          <a:p>
            <a:pPr algn="l"/>
            <a:r>
              <a:rPr lang="es-CR" sz="1800" b="0" i="0" u="none" strike="noStrike" baseline="0" dirty="0">
                <a:latin typeface="Caladea-Regular"/>
              </a:rPr>
              <a:t>4) UNA-UAD-DISO-028-2022</a:t>
            </a:r>
          </a:p>
          <a:p>
            <a:pPr algn="l"/>
            <a:r>
              <a:rPr lang="es-CR" sz="1800" b="0" i="0" u="none" strike="noStrike" baseline="0" dirty="0">
                <a:latin typeface="Caladea-Regular"/>
              </a:rPr>
              <a:t>5) UNA-UAD-DISO-053-2022</a:t>
            </a:r>
          </a:p>
          <a:p>
            <a:pPr algn="just"/>
            <a:r>
              <a:rPr lang="es-MX" sz="1800" b="0" i="0" u="none" strike="noStrike" baseline="0" dirty="0">
                <a:latin typeface="Caladea-Regular"/>
              </a:rPr>
              <a:t>En relación con las comparecencias desarrolladas, es importante señalar que la duración promedio de las comparecencias en un expediente normal es de 4 horas, las cuales en su mayoría se desarrollan en una sola sesión con los </a:t>
            </a:r>
            <a:r>
              <a:rPr lang="es-CR" sz="1800" b="0" i="0" u="none" strike="noStrike" baseline="0" dirty="0">
                <a:latin typeface="Caladea-Regular"/>
              </a:rPr>
              <a:t>respectivos recesos.</a:t>
            </a:r>
          </a:p>
          <a:p>
            <a:pPr algn="just"/>
            <a:endParaRPr lang="es-MX" sz="1800" b="0" i="0" u="none" strike="noStrike" baseline="0" dirty="0">
              <a:latin typeface="Caladea-Regular"/>
            </a:endParaRPr>
          </a:p>
          <a:p>
            <a:pPr algn="just"/>
            <a:r>
              <a:rPr lang="es-MX" sz="1800" b="0" i="0" u="none" strike="noStrike" baseline="0" dirty="0">
                <a:latin typeface="Caladea-Regular"/>
              </a:rPr>
              <a:t>No obstante, en los casos de expedientes de alta complejidad como el señalado la audiencia, han tenido una duración de 5 – 6 horas desarrolladas en varias </a:t>
            </a:r>
            <a:r>
              <a:rPr lang="es-CR" sz="1800" b="0" i="0" u="none" strike="noStrike" baseline="0" dirty="0">
                <a:latin typeface="Caladea-Regular"/>
              </a:rPr>
              <a:t>sesiones.</a:t>
            </a:r>
          </a:p>
          <a:p>
            <a:pPr algn="just"/>
            <a:endParaRPr lang="es-CR" sz="1200" dirty="0">
              <a:latin typeface="Carlito"/>
            </a:endParaRPr>
          </a:p>
          <a:p>
            <a:pPr algn="just"/>
            <a:r>
              <a:rPr lang="es-MX" sz="1800" b="0" i="0" u="none" strike="noStrike" baseline="0" dirty="0">
                <a:latin typeface="Caladea-Regular"/>
              </a:rPr>
              <a:t>De lo anterior, se debe considerar también que, posterior a la comparecencia se procede con la resolución de recomendación final, la cual es una resolución que conlleva de una elaboración detallada, valorada, analizada y justificada jurídicamente de conformidad con todo el elenco probatorio y las pruebas aportadas por las partes en el proceso, si bien no hay un tiempo estimado en la elaboración de las mismas, esto va a depender de lo denso del expediente y lo complejo del caso en instrucción, a la fecha (en casos complejos) se ha tenido que destinar hasta dos días de trabajo completos en la elaboración de una sola resolución de recomendación final; siendo esta una de las resoluciones a las que se le debe brindar prioridad absoluta considerando los efectos administrativo que esta pueda tener en el administrado.</a:t>
            </a:r>
            <a:endParaRPr lang="es-CR" dirty="0"/>
          </a:p>
        </p:txBody>
      </p:sp>
    </p:spTree>
    <p:extLst>
      <p:ext uri="{BB962C8B-B14F-4D97-AF65-F5344CB8AC3E}">
        <p14:creationId xmlns:p14="http://schemas.microsoft.com/office/powerpoint/2010/main" val="497272966"/>
      </p:ext>
    </p:extLst>
  </p:cSld>
  <p:clrMapOvr>
    <a:masterClrMapping/>
  </p:clrMapOvr>
  <p:transition spd="slow">
    <p:wip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C02A07-7365-0512-5AB4-50488FCECD21}"/>
            </a:ext>
          </a:extLst>
        </p:cNvPr>
        <p:cNvGrpSpPr/>
        <p:nvPr/>
      </p:nvGrpSpPr>
      <p:grpSpPr>
        <a:xfrm>
          <a:off x="0" y="0"/>
          <a:ext cx="0" cy="0"/>
          <a:chOff x="0" y="0"/>
          <a:chExt cx="0" cy="0"/>
        </a:xfrm>
      </p:grpSpPr>
      <p:sp>
        <p:nvSpPr>
          <p:cNvPr id="3" name="CuadroTexto 2">
            <a:extLst>
              <a:ext uri="{FF2B5EF4-FFF2-40B4-BE49-F238E27FC236}">
                <a16:creationId xmlns:a16="http://schemas.microsoft.com/office/drawing/2014/main" id="{DEDD5BE4-DA8D-7EC2-BC12-DEBE262C211D}"/>
              </a:ext>
            </a:extLst>
          </p:cNvPr>
          <p:cNvSpPr txBox="1"/>
          <p:nvPr/>
        </p:nvSpPr>
        <p:spPr>
          <a:xfrm>
            <a:off x="1212112" y="170420"/>
            <a:ext cx="9781953" cy="923330"/>
          </a:xfrm>
          <a:prstGeom prst="rect">
            <a:avLst/>
          </a:prstGeom>
          <a:noFill/>
        </p:spPr>
        <p:txBody>
          <a:bodyPr wrap="square">
            <a:spAutoFit/>
          </a:bodyPr>
          <a:lstStyle/>
          <a:p>
            <a:pPr algn="just"/>
            <a:r>
              <a:rPr lang="es-CR" sz="1800" b="1" i="0" u="none" strike="noStrike" baseline="0" dirty="0">
                <a:latin typeface="Caladea-Bold"/>
              </a:rPr>
              <a:t>IV. EXPEDIENTES ARCHIVADOS</a:t>
            </a:r>
          </a:p>
          <a:p>
            <a:pPr algn="just"/>
            <a:r>
              <a:rPr lang="es-MX" sz="1800" b="0" i="0" u="none" strike="noStrike" baseline="0" dirty="0">
                <a:latin typeface="Caladea-Regular"/>
              </a:rPr>
              <a:t>Al 07 de diciembre 2023 hemos procedido con el archivo de cuarenta y dos </a:t>
            </a:r>
            <a:r>
              <a:rPr lang="es-CR" sz="1800" b="0" i="0" u="none" strike="noStrike" baseline="0" dirty="0">
                <a:latin typeface="Caladea-Regular"/>
              </a:rPr>
              <a:t>expedientes administrativos ordinarios de carácter disciplinario, a saber:</a:t>
            </a:r>
            <a:endParaRPr lang="es-CR" dirty="0"/>
          </a:p>
        </p:txBody>
      </p:sp>
      <p:pic>
        <p:nvPicPr>
          <p:cNvPr id="5" name="Imagen 4">
            <a:extLst>
              <a:ext uri="{FF2B5EF4-FFF2-40B4-BE49-F238E27FC236}">
                <a16:creationId xmlns:a16="http://schemas.microsoft.com/office/drawing/2014/main" id="{64A3D2E2-FDF2-E3D0-C574-CD04EFDC661C}"/>
              </a:ext>
            </a:extLst>
          </p:cNvPr>
          <p:cNvPicPr>
            <a:picLocks noChangeAspect="1"/>
          </p:cNvPicPr>
          <p:nvPr/>
        </p:nvPicPr>
        <p:blipFill>
          <a:blip r:embed="rId2"/>
          <a:stretch>
            <a:fillRect/>
          </a:stretch>
        </p:blipFill>
        <p:spPr>
          <a:xfrm>
            <a:off x="3855072" y="1194853"/>
            <a:ext cx="4496031" cy="4978656"/>
          </a:xfrm>
          <a:prstGeom prst="rect">
            <a:avLst/>
          </a:prstGeom>
        </p:spPr>
      </p:pic>
    </p:spTree>
    <p:extLst>
      <p:ext uri="{BB962C8B-B14F-4D97-AF65-F5344CB8AC3E}">
        <p14:creationId xmlns:p14="http://schemas.microsoft.com/office/powerpoint/2010/main" val="1421955716"/>
      </p:ext>
    </p:extLst>
  </p:cSld>
  <p:clrMapOvr>
    <a:masterClrMapping/>
  </p:clrMapOvr>
  <p:transition spd="slow">
    <p:wip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081873-F009-ADA2-B85A-654FF516B241}"/>
            </a:ext>
          </a:extLst>
        </p:cNvPr>
        <p:cNvGrpSpPr/>
        <p:nvPr/>
      </p:nvGrpSpPr>
      <p:grpSpPr>
        <a:xfrm>
          <a:off x="0" y="0"/>
          <a:ext cx="0" cy="0"/>
          <a:chOff x="0" y="0"/>
          <a:chExt cx="0" cy="0"/>
        </a:xfrm>
      </p:grpSpPr>
      <p:pic>
        <p:nvPicPr>
          <p:cNvPr id="3" name="Imagen 2">
            <a:extLst>
              <a:ext uri="{FF2B5EF4-FFF2-40B4-BE49-F238E27FC236}">
                <a16:creationId xmlns:a16="http://schemas.microsoft.com/office/drawing/2014/main" id="{6C6645D6-A335-D09C-9197-0680E73895E2}"/>
              </a:ext>
            </a:extLst>
          </p:cNvPr>
          <p:cNvPicPr>
            <a:picLocks noChangeAspect="1"/>
          </p:cNvPicPr>
          <p:nvPr/>
        </p:nvPicPr>
        <p:blipFill>
          <a:blip r:embed="rId2"/>
          <a:stretch>
            <a:fillRect/>
          </a:stretch>
        </p:blipFill>
        <p:spPr>
          <a:xfrm>
            <a:off x="3768605" y="1168284"/>
            <a:ext cx="4654789" cy="4521432"/>
          </a:xfrm>
          <a:prstGeom prst="rect">
            <a:avLst/>
          </a:prstGeom>
        </p:spPr>
      </p:pic>
      <p:pic>
        <p:nvPicPr>
          <p:cNvPr id="4" name="Imagen 3">
            <a:extLst>
              <a:ext uri="{FF2B5EF4-FFF2-40B4-BE49-F238E27FC236}">
                <a16:creationId xmlns:a16="http://schemas.microsoft.com/office/drawing/2014/main" id="{A5F0AB98-3BF1-C666-7570-DF3E0CDF3D79}"/>
              </a:ext>
            </a:extLst>
          </p:cNvPr>
          <p:cNvPicPr>
            <a:picLocks noChangeAspect="1"/>
          </p:cNvPicPr>
          <p:nvPr/>
        </p:nvPicPr>
        <p:blipFill>
          <a:blip r:embed="rId3"/>
          <a:srcRect b="82339"/>
          <a:stretch/>
        </p:blipFill>
        <p:spPr>
          <a:xfrm>
            <a:off x="3847983" y="425419"/>
            <a:ext cx="4496031" cy="879274"/>
          </a:xfrm>
          <a:prstGeom prst="rect">
            <a:avLst/>
          </a:prstGeom>
        </p:spPr>
      </p:pic>
    </p:spTree>
    <p:extLst>
      <p:ext uri="{BB962C8B-B14F-4D97-AF65-F5344CB8AC3E}">
        <p14:creationId xmlns:p14="http://schemas.microsoft.com/office/powerpoint/2010/main" val="3582808262"/>
      </p:ext>
    </p:extLst>
  </p:cSld>
  <p:clrMapOvr>
    <a:masterClrMapping/>
  </p:clrMapOvr>
  <p:transition spd="slow">
    <p:wip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FE4A66-1A8D-EEF2-9E8D-8CE163CA9D0A}"/>
            </a:ext>
          </a:extLst>
        </p:cNvPr>
        <p:cNvGrpSpPr/>
        <p:nvPr/>
      </p:nvGrpSpPr>
      <p:grpSpPr>
        <a:xfrm>
          <a:off x="0" y="0"/>
          <a:ext cx="0" cy="0"/>
          <a:chOff x="0" y="0"/>
          <a:chExt cx="0" cy="0"/>
        </a:xfrm>
      </p:grpSpPr>
      <p:pic>
        <p:nvPicPr>
          <p:cNvPr id="2" name="Imagen 1">
            <a:extLst>
              <a:ext uri="{FF2B5EF4-FFF2-40B4-BE49-F238E27FC236}">
                <a16:creationId xmlns:a16="http://schemas.microsoft.com/office/drawing/2014/main" id="{2C0FF6C5-68A1-3796-43C6-0F656EE4AE43}"/>
              </a:ext>
            </a:extLst>
          </p:cNvPr>
          <p:cNvPicPr>
            <a:picLocks noChangeAspect="1"/>
          </p:cNvPicPr>
          <p:nvPr/>
        </p:nvPicPr>
        <p:blipFill>
          <a:blip r:embed="rId2"/>
          <a:srcRect b="82339"/>
          <a:stretch/>
        </p:blipFill>
        <p:spPr>
          <a:xfrm>
            <a:off x="3844809" y="619302"/>
            <a:ext cx="4496031" cy="879274"/>
          </a:xfrm>
          <a:prstGeom prst="rect">
            <a:avLst/>
          </a:prstGeom>
        </p:spPr>
      </p:pic>
      <p:pic>
        <p:nvPicPr>
          <p:cNvPr id="4" name="Imagen 3">
            <a:extLst>
              <a:ext uri="{FF2B5EF4-FFF2-40B4-BE49-F238E27FC236}">
                <a16:creationId xmlns:a16="http://schemas.microsoft.com/office/drawing/2014/main" id="{B8F265E8-39CD-E866-BBCC-59DCCBFE74A6}"/>
              </a:ext>
            </a:extLst>
          </p:cNvPr>
          <p:cNvPicPr>
            <a:picLocks noChangeAspect="1"/>
          </p:cNvPicPr>
          <p:nvPr/>
        </p:nvPicPr>
        <p:blipFill>
          <a:blip r:embed="rId3"/>
          <a:stretch>
            <a:fillRect/>
          </a:stretch>
        </p:blipFill>
        <p:spPr>
          <a:xfrm>
            <a:off x="3844809" y="1476274"/>
            <a:ext cx="4502381" cy="3905451"/>
          </a:xfrm>
          <a:prstGeom prst="rect">
            <a:avLst/>
          </a:prstGeom>
        </p:spPr>
      </p:pic>
    </p:spTree>
    <p:extLst>
      <p:ext uri="{BB962C8B-B14F-4D97-AF65-F5344CB8AC3E}">
        <p14:creationId xmlns:p14="http://schemas.microsoft.com/office/powerpoint/2010/main" val="3174547816"/>
      </p:ext>
    </p:extLst>
  </p:cSld>
  <p:clrMapOvr>
    <a:masterClrMapping/>
  </p:clrMapOvr>
  <p:transition spd="slow">
    <p:wip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729793-03AC-3431-0223-8EDA5239F4C7}"/>
            </a:ext>
          </a:extLst>
        </p:cNvPr>
        <p:cNvGrpSpPr/>
        <p:nvPr/>
      </p:nvGrpSpPr>
      <p:grpSpPr>
        <a:xfrm>
          <a:off x="0" y="0"/>
          <a:ext cx="0" cy="0"/>
          <a:chOff x="0" y="0"/>
          <a:chExt cx="0" cy="0"/>
        </a:xfrm>
      </p:grpSpPr>
      <p:pic>
        <p:nvPicPr>
          <p:cNvPr id="3" name="Imagen 2">
            <a:extLst>
              <a:ext uri="{FF2B5EF4-FFF2-40B4-BE49-F238E27FC236}">
                <a16:creationId xmlns:a16="http://schemas.microsoft.com/office/drawing/2014/main" id="{F62355CB-0B91-F812-16EB-2F5B4D6327E8}"/>
              </a:ext>
            </a:extLst>
          </p:cNvPr>
          <p:cNvPicPr>
            <a:picLocks noChangeAspect="1"/>
          </p:cNvPicPr>
          <p:nvPr/>
        </p:nvPicPr>
        <p:blipFill>
          <a:blip r:embed="rId2"/>
          <a:stretch>
            <a:fillRect/>
          </a:stretch>
        </p:blipFill>
        <p:spPr>
          <a:xfrm>
            <a:off x="3844809" y="1437021"/>
            <a:ext cx="4464279" cy="2654436"/>
          </a:xfrm>
          <a:prstGeom prst="rect">
            <a:avLst/>
          </a:prstGeom>
        </p:spPr>
      </p:pic>
      <p:pic>
        <p:nvPicPr>
          <p:cNvPr id="4" name="Imagen 3">
            <a:extLst>
              <a:ext uri="{FF2B5EF4-FFF2-40B4-BE49-F238E27FC236}">
                <a16:creationId xmlns:a16="http://schemas.microsoft.com/office/drawing/2014/main" id="{48C168B1-6BDD-9D60-5220-D5BEC92BC9F4}"/>
              </a:ext>
            </a:extLst>
          </p:cNvPr>
          <p:cNvPicPr>
            <a:picLocks noChangeAspect="1"/>
          </p:cNvPicPr>
          <p:nvPr/>
        </p:nvPicPr>
        <p:blipFill>
          <a:blip r:embed="rId3"/>
          <a:srcRect b="82339"/>
          <a:stretch/>
        </p:blipFill>
        <p:spPr>
          <a:xfrm>
            <a:off x="3844809" y="619302"/>
            <a:ext cx="4496031" cy="879274"/>
          </a:xfrm>
          <a:prstGeom prst="rect">
            <a:avLst/>
          </a:prstGeom>
        </p:spPr>
      </p:pic>
      <p:sp>
        <p:nvSpPr>
          <p:cNvPr id="6" name="CuadroTexto 5">
            <a:extLst>
              <a:ext uri="{FF2B5EF4-FFF2-40B4-BE49-F238E27FC236}">
                <a16:creationId xmlns:a16="http://schemas.microsoft.com/office/drawing/2014/main" id="{63CF3925-CD01-3EBC-BB6E-C867025313B5}"/>
              </a:ext>
            </a:extLst>
          </p:cNvPr>
          <p:cNvSpPr txBox="1"/>
          <p:nvPr/>
        </p:nvSpPr>
        <p:spPr>
          <a:xfrm>
            <a:off x="2068876" y="4303066"/>
            <a:ext cx="8404194" cy="2031325"/>
          </a:xfrm>
          <a:prstGeom prst="rect">
            <a:avLst/>
          </a:prstGeom>
          <a:noFill/>
        </p:spPr>
        <p:txBody>
          <a:bodyPr wrap="square">
            <a:spAutoFit/>
          </a:bodyPr>
          <a:lstStyle/>
          <a:p>
            <a:pPr algn="just"/>
            <a:r>
              <a:rPr lang="es-MX" sz="1800" b="0" i="0" u="none" strike="noStrike" baseline="0" dirty="0">
                <a:latin typeface="Caladea-Regular"/>
              </a:rPr>
              <a:t>En relación con los expedientes archivados, una vez que se recibe la solicitud de archivo por parte del Órgano Decisor, se procede con la revisión y verificación de los mismo; y se cierran con la elaboración de una constancia donde se indica el número total de folios, la solicitud de archivo por parte del Órgano Decisor y se procede a incorporar en la caja respectiva. En lo que respecta al registro electrónico se incorpora la constancia respectiva y se </a:t>
            </a:r>
            <a:r>
              <a:rPr lang="es-CR" sz="1800" b="0" i="0" u="none" strike="noStrike" baseline="0" dirty="0">
                <a:latin typeface="Caladea-Regular"/>
              </a:rPr>
              <a:t>traslada a la carpeta de expedientes archivados para alguna futura consulta.</a:t>
            </a:r>
            <a:endParaRPr lang="es-CR" dirty="0"/>
          </a:p>
        </p:txBody>
      </p:sp>
    </p:spTree>
    <p:extLst>
      <p:ext uri="{BB962C8B-B14F-4D97-AF65-F5344CB8AC3E}">
        <p14:creationId xmlns:p14="http://schemas.microsoft.com/office/powerpoint/2010/main" val="307324618"/>
      </p:ext>
    </p:extLst>
  </p:cSld>
  <p:clrMapOvr>
    <a:masterClrMapping/>
  </p:clrMapOvr>
  <p:transition spd="slow">
    <p:wip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EBF625-8B01-1989-9ABE-32A2C4B67FFE}"/>
            </a:ext>
          </a:extLst>
        </p:cNvPr>
        <p:cNvGrpSpPr/>
        <p:nvPr/>
      </p:nvGrpSpPr>
      <p:grpSpPr>
        <a:xfrm>
          <a:off x="0" y="0"/>
          <a:ext cx="0" cy="0"/>
          <a:chOff x="0" y="0"/>
          <a:chExt cx="0" cy="0"/>
        </a:xfrm>
      </p:grpSpPr>
      <p:sp>
        <p:nvSpPr>
          <p:cNvPr id="3" name="CuadroTexto 2">
            <a:extLst>
              <a:ext uri="{FF2B5EF4-FFF2-40B4-BE49-F238E27FC236}">
                <a16:creationId xmlns:a16="http://schemas.microsoft.com/office/drawing/2014/main" id="{1AEEFA46-57C7-2DDF-4376-C98B4151172D}"/>
              </a:ext>
            </a:extLst>
          </p:cNvPr>
          <p:cNvSpPr txBox="1"/>
          <p:nvPr/>
        </p:nvSpPr>
        <p:spPr>
          <a:xfrm>
            <a:off x="1733108" y="1048780"/>
            <a:ext cx="9664995" cy="4801314"/>
          </a:xfrm>
          <a:prstGeom prst="rect">
            <a:avLst/>
          </a:prstGeom>
          <a:noFill/>
        </p:spPr>
        <p:txBody>
          <a:bodyPr wrap="square">
            <a:spAutoFit/>
          </a:bodyPr>
          <a:lstStyle/>
          <a:p>
            <a:pPr algn="just"/>
            <a:r>
              <a:rPr lang="es-MX" sz="1800" b="1" i="0" u="none" strike="noStrike" baseline="0" dirty="0">
                <a:latin typeface="Caladea-Bold"/>
              </a:rPr>
              <a:t>V. ACOMPAÑAMIENTO EN PROCEDIMIENTOS ADMINISTRATIVOS </a:t>
            </a:r>
            <a:r>
              <a:rPr lang="es-CR" sz="1800" b="1" i="0" u="none" strike="noStrike" baseline="0" dirty="0">
                <a:latin typeface="Caladea-Bold"/>
              </a:rPr>
              <a:t>DISCIPLINARIOS DE CARÁCTER ABREVIADO:</a:t>
            </a:r>
          </a:p>
          <a:p>
            <a:pPr algn="just"/>
            <a:endParaRPr lang="es-CR" sz="1800" b="1" i="0" u="none" strike="noStrike" baseline="0" dirty="0">
              <a:latin typeface="Caladea-Bold"/>
            </a:endParaRPr>
          </a:p>
          <a:p>
            <a:pPr algn="just"/>
            <a:r>
              <a:rPr lang="es-MX" sz="1800" b="0" i="0" u="none" strike="noStrike" baseline="0" dirty="0">
                <a:latin typeface="Caladea-Regular"/>
              </a:rPr>
              <a:t>De conformidad con lo establecido en el artículo 4 inciso d) del Reglamento de Régimen Disciplinario, se ha gestionado la colaboración y el apoyo correspondiente en las siguientes Unidades Académicas y Administrativas en la elaboración de las resoluciones requeridas, así como la realización de las audiencias de los siguientes procedimientos administrativos de carácter </a:t>
            </a:r>
            <a:r>
              <a:rPr lang="es-CR" sz="1800" b="0" i="0" u="none" strike="noStrike" baseline="0" dirty="0">
                <a:latin typeface="Caladea-Regular"/>
              </a:rPr>
              <a:t>abreviado:</a:t>
            </a:r>
          </a:p>
          <a:p>
            <a:pPr algn="just"/>
            <a:endParaRPr lang="es-CR" sz="1800" b="0" i="0" u="none" strike="noStrike" baseline="0" dirty="0">
              <a:latin typeface="Caladea-Regular"/>
            </a:endParaRPr>
          </a:p>
          <a:p>
            <a:pPr algn="just"/>
            <a:r>
              <a:rPr lang="es-CR" sz="1800" b="0" i="0" u="none" strike="noStrike" baseline="0" dirty="0">
                <a:latin typeface="Arimo"/>
              </a:rPr>
              <a:t>-    </a:t>
            </a:r>
            <a:r>
              <a:rPr lang="es-CR" sz="1800" b="0" i="0" u="none" strike="noStrike" baseline="0" dirty="0">
                <a:latin typeface="Caladea-Regular"/>
              </a:rPr>
              <a:t>Decanato de Ciencias Sociales, procedimiento administrativo de </a:t>
            </a:r>
            <a:r>
              <a:rPr lang="es-MX" sz="1800" b="0" i="0" u="none" strike="noStrike" baseline="0" dirty="0">
                <a:latin typeface="Caladea-Regular"/>
              </a:rPr>
              <a:t>carácter abreviado.</a:t>
            </a:r>
          </a:p>
          <a:p>
            <a:pPr marL="285750" indent="-285750" algn="just">
              <a:buFontTx/>
              <a:buChar char="-"/>
            </a:pPr>
            <a:r>
              <a:rPr lang="es-CR" sz="1800" b="0" i="0" u="none" strike="noStrike" baseline="0" dirty="0">
                <a:latin typeface="Caladea-Regular"/>
              </a:rPr>
              <a:t>Decanato de Ciencias Sociales, procedimiento administrativo de </a:t>
            </a:r>
            <a:r>
              <a:rPr lang="es-MX" sz="1800" b="0" i="0" u="none" strike="noStrike" baseline="0" dirty="0">
                <a:latin typeface="Caladea-Regular"/>
              </a:rPr>
              <a:t>carácter abreviado.</a:t>
            </a:r>
          </a:p>
          <a:p>
            <a:pPr marL="285750" indent="-285750" algn="just">
              <a:buFontTx/>
              <a:buChar char="-"/>
            </a:pPr>
            <a:r>
              <a:rPr lang="es-MX" sz="1800" b="0" i="0" u="none" strike="noStrike" baseline="0" dirty="0">
                <a:latin typeface="Caladea-Regular"/>
              </a:rPr>
              <a:t>Decanato de Ciencias de la Tierra y el Mar, procedimiento </a:t>
            </a:r>
            <a:r>
              <a:rPr lang="es-CR" sz="1800" b="0" i="0" u="none" strike="noStrike" baseline="0" dirty="0">
                <a:latin typeface="Caladea-Regular"/>
              </a:rPr>
              <a:t>administrativo de carácter abreviado.</a:t>
            </a:r>
          </a:p>
          <a:p>
            <a:pPr marL="285750" indent="-285750" algn="just">
              <a:buFontTx/>
              <a:buChar char="-"/>
            </a:pPr>
            <a:r>
              <a:rPr lang="es-CR" sz="1800" b="0" i="0" u="none" strike="noStrike" baseline="0" dirty="0">
                <a:latin typeface="Caladea-Regular"/>
              </a:rPr>
              <a:t>Sección de Transportes, procedimiento administrativo de carácter </a:t>
            </a:r>
            <a:r>
              <a:rPr lang="es-MX" sz="1800" b="0" i="0" u="none" strike="noStrike" baseline="0" dirty="0">
                <a:latin typeface="Caladea-Regular"/>
              </a:rPr>
              <a:t>abreviado.</a:t>
            </a:r>
          </a:p>
          <a:p>
            <a:pPr marL="285750" indent="-285750" algn="just">
              <a:buFontTx/>
              <a:buChar char="-"/>
            </a:pPr>
            <a:endParaRPr lang="es-MX" sz="1800" b="0" i="0" u="none" strike="noStrike" baseline="0" dirty="0">
              <a:latin typeface="Caladea-Regular"/>
            </a:endParaRPr>
          </a:p>
          <a:p>
            <a:pPr algn="l"/>
            <a:r>
              <a:rPr lang="es-MX" sz="1800" b="0" i="0" u="none" strike="noStrike" baseline="0" dirty="0">
                <a:latin typeface="Caladea-Regular"/>
              </a:rPr>
              <a:t>En relación con estos procedimientos abreviados de carácter disciplinario (de realización expedita), el trabajo que se realiza es presidir la realización de la audiencia oral y privada y colaborar con el Órgano Decisor en la elaboración de las diversas resoluciones desde la notificación del acto de apertura, hasta la resolución final, cuando así lo requiera.</a:t>
            </a:r>
            <a:endParaRPr lang="es-CR" dirty="0"/>
          </a:p>
        </p:txBody>
      </p:sp>
    </p:spTree>
    <p:extLst>
      <p:ext uri="{BB962C8B-B14F-4D97-AF65-F5344CB8AC3E}">
        <p14:creationId xmlns:p14="http://schemas.microsoft.com/office/powerpoint/2010/main" val="3408172001"/>
      </p:ext>
    </p:extLst>
  </p:cSld>
  <p:clrMapOvr>
    <a:masterClrMapping/>
  </p:clrMapOvr>
  <p:transition spd="slow">
    <p:wip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86CF54-5B4C-A183-46D6-756E4D9A5A9C}"/>
            </a:ext>
          </a:extLst>
        </p:cNvPr>
        <p:cNvGrpSpPr/>
        <p:nvPr/>
      </p:nvGrpSpPr>
      <p:grpSpPr>
        <a:xfrm>
          <a:off x="0" y="0"/>
          <a:ext cx="0" cy="0"/>
          <a:chOff x="0" y="0"/>
          <a:chExt cx="0" cy="0"/>
        </a:xfrm>
      </p:grpSpPr>
      <p:sp>
        <p:nvSpPr>
          <p:cNvPr id="3" name="CuadroTexto 2">
            <a:extLst>
              <a:ext uri="{FF2B5EF4-FFF2-40B4-BE49-F238E27FC236}">
                <a16:creationId xmlns:a16="http://schemas.microsoft.com/office/drawing/2014/main" id="{428B80AF-2E7A-CC97-A617-990CAE29F139}"/>
              </a:ext>
            </a:extLst>
          </p:cNvPr>
          <p:cNvSpPr txBox="1"/>
          <p:nvPr/>
        </p:nvSpPr>
        <p:spPr>
          <a:xfrm>
            <a:off x="2098158" y="1293881"/>
            <a:ext cx="7995684" cy="2862322"/>
          </a:xfrm>
          <a:prstGeom prst="rect">
            <a:avLst/>
          </a:prstGeom>
          <a:noFill/>
        </p:spPr>
        <p:txBody>
          <a:bodyPr wrap="square">
            <a:spAutoFit/>
          </a:bodyPr>
          <a:lstStyle/>
          <a:p>
            <a:pPr algn="just"/>
            <a:r>
              <a:rPr lang="es-MX" sz="1800" b="1" i="0" u="none" strike="noStrike" baseline="0" dirty="0">
                <a:latin typeface="Caladea-Bold"/>
              </a:rPr>
              <a:t>VI. DIGITALIZACIÓN DE DOCUMENTACION FÍSICA, RECEPCIÓN DE DOCUMENTACIÓN DIGITAL Y USO DE PLATAFORMA </a:t>
            </a:r>
            <a:r>
              <a:rPr lang="es-CR" sz="1800" b="1" i="0" u="none" strike="noStrike" baseline="0" dirty="0">
                <a:latin typeface="Caladea-Bold"/>
              </a:rPr>
              <a:t>ESPECIALIZADA PARA RESGUARDO DE MULTIMEDIA EN EXPEDIENTES ADMINISTRATIVOS.</a:t>
            </a:r>
          </a:p>
          <a:p>
            <a:pPr algn="just"/>
            <a:endParaRPr lang="es-CR" sz="1800" b="1" i="0" u="none" strike="noStrike" baseline="0" dirty="0">
              <a:latin typeface="Caladea-Bold"/>
            </a:endParaRPr>
          </a:p>
          <a:p>
            <a:pPr algn="just"/>
            <a:r>
              <a:rPr lang="es-MX" sz="1800" b="0" i="0" u="none" strike="noStrike" baseline="0" dirty="0">
                <a:latin typeface="Caladea-Regular"/>
              </a:rPr>
              <a:t>Desde la Unidad de Asuntos Disciplinarios, se han realizado importantes esfuerzos para continuar con el proyecto de implementación de expediente digital. Situación que ha conllevado a estar en coordinación periódica con la Sección Institucional de Archivo y Dirección de Tecnologías de Información, en aras de contar con la capacitación y sistemas pertinentes para el resguardo seguro de la documentación confidencial. En este sentido se ha gestionado lo </a:t>
            </a:r>
            <a:r>
              <a:rPr lang="es-CR" sz="1800" b="0" i="0" u="none" strike="noStrike" baseline="0" dirty="0">
                <a:latin typeface="Caladea-Regular"/>
              </a:rPr>
              <a:t>siguiente:</a:t>
            </a:r>
            <a:endParaRPr lang="es-CR" dirty="0"/>
          </a:p>
        </p:txBody>
      </p:sp>
    </p:spTree>
    <p:extLst>
      <p:ext uri="{BB962C8B-B14F-4D97-AF65-F5344CB8AC3E}">
        <p14:creationId xmlns:p14="http://schemas.microsoft.com/office/powerpoint/2010/main" val="3179797159"/>
      </p:ext>
    </p:extLst>
  </p:cSld>
  <p:clrMapOvr>
    <a:masterClrMapping/>
  </p:clrMapOvr>
  <p:transition spd="slow">
    <p:wip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C9B44B-E457-A1E7-6116-B178A611728D}"/>
            </a:ext>
          </a:extLst>
        </p:cNvPr>
        <p:cNvGrpSpPr/>
        <p:nvPr/>
      </p:nvGrpSpPr>
      <p:grpSpPr>
        <a:xfrm>
          <a:off x="0" y="0"/>
          <a:ext cx="0" cy="0"/>
          <a:chOff x="0" y="0"/>
          <a:chExt cx="0" cy="0"/>
        </a:xfrm>
      </p:grpSpPr>
      <p:sp>
        <p:nvSpPr>
          <p:cNvPr id="3" name="CuadroTexto 2">
            <a:extLst>
              <a:ext uri="{FF2B5EF4-FFF2-40B4-BE49-F238E27FC236}">
                <a16:creationId xmlns:a16="http://schemas.microsoft.com/office/drawing/2014/main" id="{EF5C6B50-DD29-049D-FA8C-BDCCA417FC81}"/>
              </a:ext>
            </a:extLst>
          </p:cNvPr>
          <p:cNvSpPr txBox="1"/>
          <p:nvPr/>
        </p:nvSpPr>
        <p:spPr>
          <a:xfrm>
            <a:off x="3047114" y="1083163"/>
            <a:ext cx="6097772" cy="4524315"/>
          </a:xfrm>
          <a:prstGeom prst="rect">
            <a:avLst/>
          </a:prstGeom>
          <a:noFill/>
        </p:spPr>
        <p:txBody>
          <a:bodyPr wrap="square">
            <a:spAutoFit/>
          </a:bodyPr>
          <a:lstStyle/>
          <a:p>
            <a:pPr algn="just"/>
            <a:r>
              <a:rPr lang="es-CR" sz="1800" b="1" i="0" u="none" strike="noStrike" baseline="0" dirty="0">
                <a:latin typeface="Caladea-Bold"/>
              </a:rPr>
              <a:t>Sección Institucional de Archivo:</a:t>
            </a:r>
          </a:p>
          <a:p>
            <a:pPr algn="just"/>
            <a:endParaRPr lang="es-CR" sz="1800" b="1" i="0" u="none" strike="noStrike" baseline="0" dirty="0">
              <a:latin typeface="Caladea-Bold"/>
            </a:endParaRPr>
          </a:p>
          <a:p>
            <a:pPr marL="285750" indent="-285750" algn="just">
              <a:buFontTx/>
              <a:buChar char="-"/>
            </a:pPr>
            <a:r>
              <a:rPr lang="es-MX" dirty="0">
                <a:latin typeface="Caladea-Regular"/>
              </a:rPr>
              <a:t>Consultas en cuanto al traslado y verificación de documentos </a:t>
            </a:r>
            <a:r>
              <a:rPr lang="es-CR" dirty="0">
                <a:latin typeface="Caladea-Regular"/>
              </a:rPr>
              <a:t>confidenciales con firma digital</a:t>
            </a:r>
          </a:p>
          <a:p>
            <a:pPr marL="285750" indent="-285750" algn="just">
              <a:buFontTx/>
              <a:buChar char="-"/>
            </a:pPr>
            <a:r>
              <a:rPr lang="es-MX" dirty="0">
                <a:latin typeface="Caladea-Regular"/>
              </a:rPr>
              <a:t>Inclusión de prueba digital a expedientes híbridos</a:t>
            </a:r>
          </a:p>
          <a:p>
            <a:pPr marL="285750" indent="-285750" algn="just">
              <a:buFontTx/>
              <a:buChar char="-"/>
            </a:pPr>
            <a:r>
              <a:rPr lang="es-MX" dirty="0">
                <a:latin typeface="Caladea-Regular"/>
              </a:rPr>
              <a:t>Resguardo de grabaciones de audiencias orales y privadas de recepción </a:t>
            </a:r>
            <a:r>
              <a:rPr lang="es-CR" dirty="0">
                <a:latin typeface="Caladea-Regular"/>
              </a:rPr>
              <a:t>de prueba.</a:t>
            </a:r>
          </a:p>
          <a:p>
            <a:pPr marL="285750" indent="-285750" algn="just">
              <a:buFontTx/>
              <a:buChar char="-"/>
            </a:pPr>
            <a:r>
              <a:rPr lang="es-CR" dirty="0">
                <a:latin typeface="Caladea-Regular"/>
              </a:rPr>
              <a:t>Resguardo de prueba multimedia.</a:t>
            </a:r>
          </a:p>
          <a:p>
            <a:pPr marL="285750" indent="-285750" algn="just">
              <a:buFontTx/>
              <a:buChar char="-"/>
            </a:pPr>
            <a:r>
              <a:rPr lang="es-MX" sz="1800" b="0" i="0" u="none" strike="noStrike" baseline="0" dirty="0">
                <a:latin typeface="Caladea-Regular"/>
              </a:rPr>
              <a:t>Remisión de prueba digital o multimedia a partes involucradas en el </a:t>
            </a:r>
            <a:r>
              <a:rPr lang="es-CR" sz="1800" b="0" i="0" u="none" strike="noStrike" baseline="0" dirty="0">
                <a:latin typeface="Caladea-Regular"/>
              </a:rPr>
              <a:t>proceso.</a:t>
            </a:r>
          </a:p>
          <a:p>
            <a:pPr algn="l"/>
            <a:endParaRPr lang="es-MX" sz="1800" b="1" i="0" u="none" strike="noStrike" baseline="0" dirty="0">
              <a:latin typeface="Caladea-Bold"/>
            </a:endParaRPr>
          </a:p>
          <a:p>
            <a:pPr algn="l"/>
            <a:r>
              <a:rPr lang="es-MX" sz="1800" b="1" i="0" u="none" strike="noStrike" baseline="0" dirty="0">
                <a:latin typeface="Caladea-Bold"/>
              </a:rPr>
              <a:t>Dirección de Tecnologías de Información y Comunicación</a:t>
            </a:r>
          </a:p>
          <a:p>
            <a:pPr algn="l"/>
            <a:endParaRPr lang="es-MX" sz="1800" b="1" i="0" u="none" strike="noStrike" baseline="0" dirty="0">
              <a:latin typeface="Caladea-Bold"/>
            </a:endParaRPr>
          </a:p>
          <a:p>
            <a:pPr marL="285750" indent="-285750" algn="l">
              <a:buFontTx/>
              <a:buChar char="-"/>
            </a:pPr>
            <a:r>
              <a:rPr lang="es-MX" sz="1800" b="0" i="0" u="none" strike="noStrike" baseline="0" dirty="0">
                <a:latin typeface="Caladea-Regular"/>
              </a:rPr>
              <a:t>Implementación de sistema Cloud para multimedia</a:t>
            </a:r>
          </a:p>
          <a:p>
            <a:pPr marL="285750" indent="-285750" algn="just">
              <a:buFontTx/>
              <a:buChar char="-"/>
            </a:pPr>
            <a:r>
              <a:rPr lang="es-MX" sz="1800" b="0" i="0" u="none" strike="noStrike" baseline="0" dirty="0">
                <a:latin typeface="Caladea-Regular"/>
              </a:rPr>
              <a:t>Asesoría en tema de seguridad informática de la documentación </a:t>
            </a:r>
            <a:r>
              <a:rPr lang="es-CR" sz="1800" b="0" i="0" u="none" strike="noStrike" baseline="0" dirty="0">
                <a:latin typeface="Caladea-Regular"/>
              </a:rPr>
              <a:t>confidencial.</a:t>
            </a:r>
            <a:endParaRPr lang="es-CR" dirty="0"/>
          </a:p>
        </p:txBody>
      </p:sp>
    </p:spTree>
    <p:extLst>
      <p:ext uri="{BB962C8B-B14F-4D97-AF65-F5344CB8AC3E}">
        <p14:creationId xmlns:p14="http://schemas.microsoft.com/office/powerpoint/2010/main" val="1206421756"/>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FAC60E76-2EDB-4754-A72D-995C2052DC6F}"/>
              </a:ext>
            </a:extLst>
          </p:cNvPr>
          <p:cNvSpPr txBox="1"/>
          <p:nvPr/>
        </p:nvSpPr>
        <p:spPr>
          <a:xfrm>
            <a:off x="3048000" y="3247647"/>
            <a:ext cx="609600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R" sz="1800" b="0" i="0" u="none" strike="noStrike" kern="1200" cap="none" spc="0" normalizeH="0" baseline="0" noProof="0">
                <a:ln>
                  <a:noFill/>
                </a:ln>
                <a:solidFill>
                  <a:prstClr val="black"/>
                </a:solidFill>
                <a:effectLst/>
                <a:uLnTx/>
                <a:uFillTx/>
                <a:latin typeface="Calibri" panose="020F0502020204030204"/>
                <a:ea typeface="+mn-ea"/>
                <a:cs typeface="+mn-cs"/>
              </a:rPr>
              <a:t> </a:t>
            </a:r>
            <a:endParaRPr kumimoji="0" lang="es-C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CuadroTexto 5">
            <a:extLst>
              <a:ext uri="{FF2B5EF4-FFF2-40B4-BE49-F238E27FC236}">
                <a16:creationId xmlns:a16="http://schemas.microsoft.com/office/drawing/2014/main" id="{63A77BC5-ACCC-C41C-5357-8ADAB28D0222}"/>
              </a:ext>
            </a:extLst>
          </p:cNvPr>
          <p:cNvSpPr txBox="1"/>
          <p:nvPr/>
        </p:nvSpPr>
        <p:spPr>
          <a:xfrm>
            <a:off x="2232578" y="6085187"/>
            <a:ext cx="8128000"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R" sz="900" b="1" i="0" u="none" strike="noStrike" kern="1200" cap="none" spc="0" normalizeH="0" baseline="0" noProof="0" dirty="0">
                <a:ln>
                  <a:noFill/>
                </a:ln>
                <a:solidFill>
                  <a:prstClr val="black"/>
                </a:solidFill>
                <a:effectLst/>
                <a:uLnTx/>
                <a:uFillTx/>
                <a:latin typeface="Calibri" panose="020F0502020204030204"/>
                <a:ea typeface="+mn-ea"/>
                <a:cs typeface="+mn-cs"/>
              </a:rPr>
              <a:t>Elaborado por: Área de Organización del Trabajo, Clasificación y Valoración de Cargos. Noviembre, 2023. </a:t>
            </a:r>
          </a:p>
        </p:txBody>
      </p:sp>
      <p:pic>
        <p:nvPicPr>
          <p:cNvPr id="10" name="Imagen 9">
            <a:extLst>
              <a:ext uri="{FF2B5EF4-FFF2-40B4-BE49-F238E27FC236}">
                <a16:creationId xmlns:a16="http://schemas.microsoft.com/office/drawing/2014/main" id="{513BD563-B710-579B-820D-793DF4A07FAA}"/>
              </a:ext>
            </a:extLst>
          </p:cNvPr>
          <p:cNvPicPr>
            <a:picLocks noChangeAspect="1"/>
          </p:cNvPicPr>
          <p:nvPr/>
        </p:nvPicPr>
        <p:blipFill>
          <a:blip r:embed="rId3"/>
          <a:stretch>
            <a:fillRect/>
          </a:stretch>
        </p:blipFill>
        <p:spPr>
          <a:xfrm>
            <a:off x="1790683" y="541981"/>
            <a:ext cx="8610634" cy="5387478"/>
          </a:xfrm>
          <a:prstGeom prst="rect">
            <a:avLst/>
          </a:prstGeom>
        </p:spPr>
      </p:pic>
      <p:pic>
        <p:nvPicPr>
          <p:cNvPr id="12" name="Imagen 11">
            <a:extLst>
              <a:ext uri="{FF2B5EF4-FFF2-40B4-BE49-F238E27FC236}">
                <a16:creationId xmlns:a16="http://schemas.microsoft.com/office/drawing/2014/main" id="{1E302E9E-58BE-D74A-463C-A6353C0885B4}"/>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85571" y="282804"/>
            <a:ext cx="1099337" cy="2236943"/>
          </a:xfrm>
          <a:prstGeom prst="rect">
            <a:avLst/>
          </a:prstGeom>
          <a:noFill/>
        </p:spPr>
      </p:pic>
    </p:spTree>
    <p:extLst>
      <p:ext uri="{BB962C8B-B14F-4D97-AF65-F5344CB8AC3E}">
        <p14:creationId xmlns:p14="http://schemas.microsoft.com/office/powerpoint/2010/main" val="855310269"/>
      </p:ext>
    </p:extLst>
  </p:cSld>
  <p:clrMapOvr>
    <a:masterClrMapping/>
  </p:clrMapOvr>
  <p:transition spd="slow">
    <p:wip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F2073F-E2EE-FC4D-2616-55396415C4FC}"/>
            </a:ext>
          </a:extLst>
        </p:cNvPr>
        <p:cNvGrpSpPr/>
        <p:nvPr/>
      </p:nvGrpSpPr>
      <p:grpSpPr>
        <a:xfrm>
          <a:off x="0" y="0"/>
          <a:ext cx="0" cy="0"/>
          <a:chOff x="0" y="0"/>
          <a:chExt cx="0" cy="0"/>
        </a:xfrm>
      </p:grpSpPr>
      <p:sp>
        <p:nvSpPr>
          <p:cNvPr id="3" name="CuadroTexto 2">
            <a:extLst>
              <a:ext uri="{FF2B5EF4-FFF2-40B4-BE49-F238E27FC236}">
                <a16:creationId xmlns:a16="http://schemas.microsoft.com/office/drawing/2014/main" id="{5F886AA5-B520-07C3-11CA-EB206F666638}"/>
              </a:ext>
            </a:extLst>
          </p:cNvPr>
          <p:cNvSpPr txBox="1"/>
          <p:nvPr/>
        </p:nvSpPr>
        <p:spPr>
          <a:xfrm>
            <a:off x="997688" y="106325"/>
            <a:ext cx="10196623" cy="6463308"/>
          </a:xfrm>
          <a:prstGeom prst="rect">
            <a:avLst/>
          </a:prstGeom>
          <a:noFill/>
        </p:spPr>
        <p:txBody>
          <a:bodyPr wrap="square">
            <a:spAutoFit/>
          </a:bodyPr>
          <a:lstStyle/>
          <a:p>
            <a:pPr algn="just"/>
            <a:r>
              <a:rPr lang="es-MX" sz="1800" b="1" i="0" u="none" strike="noStrike" baseline="0" dirty="0">
                <a:latin typeface="Caladea-Bold"/>
              </a:rPr>
              <a:t>VII. PRIORIZACIÓN EN EL DESARROLLO DE LAS TAREAS EN LA </a:t>
            </a:r>
            <a:r>
              <a:rPr lang="es-CR" sz="1800" b="1" i="0" u="none" strike="noStrike" baseline="0" dirty="0">
                <a:latin typeface="Caladea-Bold"/>
              </a:rPr>
              <a:t>UNIDAD DE ASUNTOS DISCIPLINARIOS:</a:t>
            </a:r>
          </a:p>
          <a:p>
            <a:pPr algn="just"/>
            <a:r>
              <a:rPr lang="es-MX" sz="1800" b="0" i="0" u="none" strike="noStrike" baseline="0" dirty="0">
                <a:latin typeface="Caladea-Regular"/>
              </a:rPr>
              <a:t>Como último punto, me permito indicar de la manera más respetuosa, que, al ser recurso único en la atención de este tipo de procedimientos administrativos, se prioriza en la realización de las gestiones del apartado I y III, de este informe considerando lo delicado de su retraso. No obstante, a lo largo del año 2022, se dio un aumento considerable de casos </a:t>
            </a:r>
            <a:r>
              <a:rPr lang="es-MX" sz="1800" b="0" i="0" u="none" strike="noStrike" baseline="0" dirty="0" err="1">
                <a:latin typeface="Caladea-Regular"/>
              </a:rPr>
              <a:t>aperturados</a:t>
            </a:r>
            <a:r>
              <a:rPr lang="es-MX" sz="1800" b="0" i="0" u="none" strike="noStrike" baseline="0" dirty="0">
                <a:latin typeface="Caladea-Regular"/>
              </a:rPr>
              <a:t>, por lo que, para la realización de las diversas tareas administrativas, se prioriza en </a:t>
            </a:r>
            <a:r>
              <a:rPr lang="es-CR" sz="1800" b="0" i="0" u="none" strike="noStrike" baseline="0" dirty="0">
                <a:latin typeface="Caladea-Regular"/>
              </a:rPr>
              <a:t>lo siguiente</a:t>
            </a:r>
          </a:p>
          <a:p>
            <a:pPr algn="just"/>
            <a:endParaRPr lang="es-CR" sz="1800" b="0" i="0" u="none" strike="noStrike" baseline="0" dirty="0">
              <a:latin typeface="Caladea-Regular"/>
            </a:endParaRPr>
          </a:p>
          <a:p>
            <a:pPr algn="just"/>
            <a:r>
              <a:rPr lang="es-MX" sz="1800" b="0" i="0" u="none" strike="noStrike" baseline="0" dirty="0">
                <a:latin typeface="Arimo"/>
              </a:rPr>
              <a:t>- </a:t>
            </a:r>
            <a:r>
              <a:rPr lang="es-MX" sz="1800" b="0" i="0" u="none" strike="noStrike" baseline="0" dirty="0">
                <a:latin typeface="Caladea-Regular"/>
              </a:rPr>
              <a:t>Revisión de las solicitudes de apertura</a:t>
            </a:r>
          </a:p>
          <a:p>
            <a:pPr algn="just"/>
            <a:r>
              <a:rPr lang="es-CR" sz="1800" b="0" i="0" u="none" strike="noStrike" baseline="0" dirty="0">
                <a:latin typeface="Arimo"/>
              </a:rPr>
              <a:t>- </a:t>
            </a:r>
            <a:r>
              <a:rPr lang="es-CR" sz="1800" b="0" i="0" u="none" strike="noStrike" baseline="0" dirty="0">
                <a:latin typeface="Caladea-Regular"/>
              </a:rPr>
              <a:t>Subsanaciones a escritos de solicitudes de apertura</a:t>
            </a:r>
          </a:p>
          <a:p>
            <a:pPr algn="just"/>
            <a:r>
              <a:rPr lang="es-CR" sz="1800" b="0" i="0" u="none" strike="noStrike" baseline="0" dirty="0">
                <a:latin typeface="Arimo"/>
              </a:rPr>
              <a:t>- </a:t>
            </a:r>
            <a:r>
              <a:rPr lang="es-CR" sz="1800" b="0" i="0" u="none" strike="noStrike" baseline="0" dirty="0">
                <a:latin typeface="Caladea-Regular"/>
              </a:rPr>
              <a:t>Apertura de Expedientes Disciplinarios</a:t>
            </a:r>
          </a:p>
          <a:p>
            <a:pPr algn="just"/>
            <a:r>
              <a:rPr lang="es-MX" sz="1800" b="0" i="0" u="none" strike="noStrike" baseline="0" dirty="0">
                <a:latin typeface="Arimo"/>
              </a:rPr>
              <a:t>- </a:t>
            </a:r>
            <a:r>
              <a:rPr lang="es-MX" sz="1800" b="0" i="0" u="none" strike="noStrike" baseline="0" dirty="0">
                <a:latin typeface="Caladea-Regular"/>
              </a:rPr>
              <a:t>Atención a los escritos de traslado de cargos.</a:t>
            </a:r>
          </a:p>
          <a:p>
            <a:pPr algn="just"/>
            <a:r>
              <a:rPr lang="es-MX" sz="1800" b="0" i="0" u="none" strike="noStrike" baseline="0" dirty="0">
                <a:latin typeface="Arimo"/>
              </a:rPr>
              <a:t>- </a:t>
            </a:r>
            <a:r>
              <a:rPr lang="es-MX" sz="1800" b="0" i="0" u="none" strike="noStrike" baseline="0" dirty="0">
                <a:latin typeface="Caladea-Regular"/>
              </a:rPr>
              <a:t>Tramitación a la Junta de Relaciones Laborales.</a:t>
            </a:r>
          </a:p>
          <a:p>
            <a:pPr algn="just"/>
            <a:r>
              <a:rPr lang="es-MX" sz="1800" b="0" i="0" u="none" strike="noStrike" baseline="0" dirty="0">
                <a:latin typeface="Arimo"/>
              </a:rPr>
              <a:t>- </a:t>
            </a:r>
            <a:r>
              <a:rPr lang="es-MX" sz="1800" b="0" i="0" u="none" strike="noStrike" baseline="0" dirty="0">
                <a:latin typeface="Caladea-Regular"/>
              </a:rPr>
              <a:t>Atención de recurso de revocatoria con apelación en subsidio contra los </a:t>
            </a:r>
            <a:r>
              <a:rPr lang="es-CR" sz="1800" b="0" i="0" u="none" strike="noStrike" baseline="0" dirty="0">
                <a:latin typeface="Caladea-Regular"/>
              </a:rPr>
              <a:t>actos de apertura.</a:t>
            </a:r>
          </a:p>
          <a:p>
            <a:pPr algn="just"/>
            <a:r>
              <a:rPr lang="es-MX" sz="1800" b="0" i="0" u="none" strike="noStrike" baseline="0" dirty="0">
                <a:latin typeface="Arimo"/>
              </a:rPr>
              <a:t>- </a:t>
            </a:r>
            <a:r>
              <a:rPr lang="es-MX" sz="1800" b="0" i="0" u="none" strike="noStrike" baseline="0" dirty="0">
                <a:latin typeface="Caladea-Regular"/>
              </a:rPr>
              <a:t>Citación a las comparecencias de los expedientes más antiguos y los que </a:t>
            </a:r>
            <a:r>
              <a:rPr lang="es-CR" sz="1800" b="0" i="0" u="none" strike="noStrike" baseline="0" dirty="0">
                <a:latin typeface="Caladea-Regular"/>
              </a:rPr>
              <a:t>por tiempo corresponde ser atendidos.</a:t>
            </a:r>
          </a:p>
          <a:p>
            <a:pPr algn="just"/>
            <a:r>
              <a:rPr lang="es-MX" sz="1800" b="0" i="0" u="none" strike="noStrike" baseline="0" dirty="0">
                <a:latin typeface="Arimo"/>
              </a:rPr>
              <a:t>- </a:t>
            </a:r>
            <a:r>
              <a:rPr lang="es-MX" sz="1800" b="0" i="0" u="none" strike="noStrike" baseline="0" dirty="0">
                <a:latin typeface="Caladea-Regular"/>
              </a:rPr>
              <a:t>Atención de recursos de revocatoria con apelación en subsidio contra </a:t>
            </a:r>
            <a:r>
              <a:rPr lang="es-CR" sz="1800" b="0" i="0" u="none" strike="noStrike" baseline="0" dirty="0">
                <a:latin typeface="Caladea-Regular"/>
              </a:rPr>
              <a:t>los actos de apertura.</a:t>
            </a:r>
          </a:p>
          <a:p>
            <a:pPr algn="just"/>
            <a:r>
              <a:rPr lang="es-CR" sz="1800" b="0" i="0" u="none" strike="noStrike" baseline="0" dirty="0">
                <a:latin typeface="Arimo"/>
              </a:rPr>
              <a:t>- </a:t>
            </a:r>
            <a:r>
              <a:rPr lang="es-CR" sz="1800" b="0" i="0" u="none" strike="noStrike" baseline="0" dirty="0">
                <a:latin typeface="Caladea-Regular"/>
              </a:rPr>
              <a:t>Realización de Comparecencias.</a:t>
            </a:r>
          </a:p>
          <a:p>
            <a:pPr algn="just"/>
            <a:r>
              <a:rPr lang="es-MX" sz="1800" b="0" i="0" u="none" strike="noStrike" baseline="0" dirty="0">
                <a:latin typeface="Arimo"/>
              </a:rPr>
              <a:t>- </a:t>
            </a:r>
            <a:r>
              <a:rPr lang="es-MX" sz="1800" b="0" i="0" u="none" strike="noStrike" baseline="0" dirty="0">
                <a:latin typeface="Caladea-Regular"/>
              </a:rPr>
              <a:t>Elaboración de recomendaciones finales de los diversos procedimientos </a:t>
            </a:r>
            <a:r>
              <a:rPr lang="es-CR" sz="1800" b="0" i="0" u="none" strike="noStrike" baseline="0" dirty="0">
                <a:latin typeface="Caladea-Regular"/>
              </a:rPr>
              <a:t>administrativos.</a:t>
            </a:r>
          </a:p>
          <a:p>
            <a:pPr algn="just"/>
            <a:r>
              <a:rPr lang="es-MX" sz="1800" b="0" i="0" u="none" strike="noStrike" baseline="0" dirty="0">
                <a:latin typeface="Arimo"/>
              </a:rPr>
              <a:t>- </a:t>
            </a:r>
            <a:r>
              <a:rPr lang="es-MX" sz="1800" b="0" i="0" u="none" strike="noStrike" baseline="0" dirty="0">
                <a:latin typeface="Caladea-Regular"/>
              </a:rPr>
              <a:t>Atención del Correo Electrónico y respuesta a temas urgentes.</a:t>
            </a:r>
          </a:p>
          <a:p>
            <a:pPr algn="just"/>
            <a:r>
              <a:rPr lang="es-MX" sz="1800" b="0" i="0" u="none" strike="noStrike" baseline="0" dirty="0">
                <a:latin typeface="Arimo"/>
              </a:rPr>
              <a:t>- </a:t>
            </a:r>
            <a:r>
              <a:rPr lang="es-MX" sz="1800" b="0" i="0" u="none" strike="noStrike" baseline="0" dirty="0">
                <a:latin typeface="Caladea-Regular"/>
              </a:rPr>
              <a:t>Acompañamiento en los procedimientos administrativos de carácter abreviado, según solicitud de los órganos directores respectivos.</a:t>
            </a:r>
          </a:p>
          <a:p>
            <a:pPr algn="just"/>
            <a:r>
              <a:rPr lang="es-MX" sz="1800" b="0" i="0" u="none" strike="noStrike" baseline="0" dirty="0">
                <a:latin typeface="Arimo"/>
              </a:rPr>
              <a:t>- </a:t>
            </a:r>
            <a:r>
              <a:rPr lang="es-MX" sz="1800" b="0" i="0" u="none" strike="noStrike" baseline="0" dirty="0">
                <a:latin typeface="Caladea-Regular"/>
              </a:rPr>
              <a:t>Coordinación en relación con las notificaciones y traslados de expedientes en coordinación con la secretaria de la Unidad de Asuntos </a:t>
            </a:r>
            <a:r>
              <a:rPr lang="es-CR" sz="1800" b="0" i="0" u="none" strike="noStrike" baseline="0" dirty="0">
                <a:latin typeface="Caladea-Regular"/>
              </a:rPr>
              <a:t>Disciplinarios</a:t>
            </a:r>
            <a:endParaRPr lang="es-CR" dirty="0"/>
          </a:p>
        </p:txBody>
      </p:sp>
    </p:spTree>
    <p:extLst>
      <p:ext uri="{BB962C8B-B14F-4D97-AF65-F5344CB8AC3E}">
        <p14:creationId xmlns:p14="http://schemas.microsoft.com/office/powerpoint/2010/main" val="4169814118"/>
      </p:ext>
    </p:extLst>
  </p:cSld>
  <p:clrMapOvr>
    <a:masterClrMapping/>
  </p:clrMapOvr>
  <p:transition spd="slow">
    <p:wip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C6C543-E6FC-F44A-B2CE-8D4B4D28C056}"/>
            </a:ext>
          </a:extLst>
        </p:cNvPr>
        <p:cNvGrpSpPr/>
        <p:nvPr/>
      </p:nvGrpSpPr>
      <p:grpSpPr>
        <a:xfrm>
          <a:off x="0" y="0"/>
          <a:ext cx="0" cy="0"/>
          <a:chOff x="0" y="0"/>
          <a:chExt cx="0" cy="0"/>
        </a:xfrm>
      </p:grpSpPr>
      <p:sp>
        <p:nvSpPr>
          <p:cNvPr id="3" name="CuadroTexto 2">
            <a:extLst>
              <a:ext uri="{FF2B5EF4-FFF2-40B4-BE49-F238E27FC236}">
                <a16:creationId xmlns:a16="http://schemas.microsoft.com/office/drawing/2014/main" id="{2ABD8EFD-FEF4-7DD0-BAAA-F515E596A9D3}"/>
              </a:ext>
            </a:extLst>
          </p:cNvPr>
          <p:cNvSpPr txBox="1"/>
          <p:nvPr/>
        </p:nvSpPr>
        <p:spPr>
          <a:xfrm>
            <a:off x="1350335" y="319275"/>
            <a:ext cx="9569301" cy="5909310"/>
          </a:xfrm>
          <a:prstGeom prst="rect">
            <a:avLst/>
          </a:prstGeom>
          <a:noFill/>
        </p:spPr>
        <p:txBody>
          <a:bodyPr wrap="square">
            <a:spAutoFit/>
          </a:bodyPr>
          <a:lstStyle/>
          <a:p>
            <a:pPr algn="l"/>
            <a:r>
              <a:rPr lang="es-CR" sz="1800" b="1" i="0" u="none" strike="noStrike" baseline="0" dirty="0">
                <a:latin typeface="Caladea-Bold"/>
              </a:rPr>
              <a:t>VIII. LIMITACIONES DETECTADAS:</a:t>
            </a:r>
          </a:p>
          <a:p>
            <a:pPr algn="l"/>
            <a:endParaRPr lang="es-CR" sz="1800" b="1" i="0" u="none" strike="noStrike" baseline="0" dirty="0">
              <a:latin typeface="Caladea-Bold"/>
            </a:endParaRPr>
          </a:p>
          <a:p>
            <a:pPr algn="just"/>
            <a:r>
              <a:rPr lang="es-MX" sz="1800" b="0" i="0" u="none" strike="noStrike" baseline="0" dirty="0">
                <a:latin typeface="Caladea-Regular"/>
              </a:rPr>
              <a:t>Desde la Unidad de Asuntos Disciplinarios nos hemos encontrado con ciertas limitaciones para poder realizar el trabajo de manera más efectiva, entre ellas:</a:t>
            </a:r>
          </a:p>
          <a:p>
            <a:pPr algn="just"/>
            <a:endParaRPr lang="es-MX" dirty="0">
              <a:latin typeface="Caladea-Regular"/>
            </a:endParaRPr>
          </a:p>
          <a:p>
            <a:pPr marL="285750" indent="-285750" algn="just">
              <a:buFontTx/>
              <a:buChar char="-"/>
            </a:pPr>
            <a:r>
              <a:rPr lang="es-MX" sz="1800" b="0" i="0" u="none" strike="noStrike" baseline="0" dirty="0">
                <a:latin typeface="Caladea-Regular"/>
              </a:rPr>
              <a:t>Desde el 2022 hay un mayor circulante de expedientes con faltas laborales y de Acoso Laboral complejas, que requieren mayor tiempo de </a:t>
            </a:r>
            <a:r>
              <a:rPr lang="es-CR" sz="1800" b="0" i="0" u="none" strike="noStrike" baseline="0" dirty="0">
                <a:latin typeface="Caladea-Regular"/>
              </a:rPr>
              <a:t>atención y análisis.</a:t>
            </a:r>
          </a:p>
          <a:p>
            <a:pPr marL="285750" indent="-285750" algn="just">
              <a:buFontTx/>
              <a:buChar char="-"/>
            </a:pPr>
            <a:r>
              <a:rPr lang="es-MX" dirty="0">
                <a:latin typeface="Caladea-Regular"/>
              </a:rPr>
              <a:t>No se cuenta con el equipo tecnológico necesario, ya que con frecuencia se tiene problemas de digitalización e impresión de documentos.</a:t>
            </a:r>
          </a:p>
          <a:p>
            <a:pPr marL="285750" indent="-285750" algn="just">
              <a:buFontTx/>
              <a:buChar char="-"/>
            </a:pPr>
            <a:r>
              <a:rPr lang="es-MX" dirty="0">
                <a:latin typeface="Caladea-Regular"/>
              </a:rPr>
              <a:t>No se cuenta con un equipo de grabación apropiado para las audiencias orales y de recepción de prueba.</a:t>
            </a:r>
          </a:p>
          <a:p>
            <a:pPr marL="285750" indent="-285750" algn="just">
              <a:buFontTx/>
              <a:buChar char="-"/>
            </a:pPr>
            <a:r>
              <a:rPr lang="es-MX" dirty="0">
                <a:latin typeface="Caladea-Regular"/>
              </a:rPr>
              <a:t>Las direcciones de domicilio de funcionario, académicos y estudiantes no se encuentran debidamente actualizadas en los sistemas institucionales, lo que ocasiona reprocesos en las notificaciones.</a:t>
            </a:r>
          </a:p>
          <a:p>
            <a:pPr marL="285750" indent="-285750" algn="just">
              <a:buFontTx/>
              <a:buChar char="-"/>
            </a:pPr>
            <a:r>
              <a:rPr lang="es-MX" dirty="0">
                <a:latin typeface="Caladea-Regular"/>
              </a:rPr>
              <a:t>No hay un registro único de procedimientos abreviados y ordinarios en el sistema (SIGESA) donde se registre el histórico de procesos disciplinarios de los funcionarios investigados.</a:t>
            </a:r>
          </a:p>
          <a:p>
            <a:pPr marL="285750" indent="-285750" algn="just">
              <a:buFontTx/>
              <a:buChar char="-"/>
            </a:pPr>
            <a:r>
              <a:rPr lang="es-MX" dirty="0">
                <a:latin typeface="Caladea-Regular"/>
              </a:rPr>
              <a:t>No se cuenta con la licencia Adobe Acrobat para realizar la censura de datos sensibles en las diversas resoluciones y peticiones de información </a:t>
            </a:r>
            <a:r>
              <a:rPr lang="es-CR" dirty="0">
                <a:latin typeface="Caladea-Regular"/>
              </a:rPr>
              <a:t>realizadas a la oficina.</a:t>
            </a:r>
          </a:p>
          <a:p>
            <a:pPr algn="just"/>
            <a:endParaRPr lang="es-MX" sz="1800" b="0" i="0" u="none" strike="noStrike" baseline="0" dirty="0">
              <a:latin typeface="Caladea-Regular"/>
            </a:endParaRPr>
          </a:p>
          <a:p>
            <a:pPr algn="just"/>
            <a:r>
              <a:rPr lang="es-MX" sz="1800" b="0" i="0" u="none" strike="noStrike" baseline="0" dirty="0">
                <a:latin typeface="Caladea-Regular"/>
              </a:rPr>
              <a:t>Finalmente, se reitera el agradecimiento al Programa Desarrollo de Recursos Humanos por el apoyo y acompañamiento brindado a la Unidad de Asuntos Disciplinarios a lo largo del año 2023.</a:t>
            </a:r>
            <a:endParaRPr lang="es-CR" dirty="0"/>
          </a:p>
        </p:txBody>
      </p:sp>
    </p:spTree>
    <p:extLst>
      <p:ext uri="{BB962C8B-B14F-4D97-AF65-F5344CB8AC3E}">
        <p14:creationId xmlns:p14="http://schemas.microsoft.com/office/powerpoint/2010/main" val="745070666"/>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FAC60E76-2EDB-4754-A72D-995C2052DC6F}"/>
              </a:ext>
            </a:extLst>
          </p:cNvPr>
          <p:cNvSpPr txBox="1"/>
          <p:nvPr/>
        </p:nvSpPr>
        <p:spPr>
          <a:xfrm>
            <a:off x="3048000" y="3247647"/>
            <a:ext cx="609600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R" sz="1800"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
        <p:nvSpPr>
          <p:cNvPr id="6" name="CuadroTexto 5">
            <a:extLst>
              <a:ext uri="{FF2B5EF4-FFF2-40B4-BE49-F238E27FC236}">
                <a16:creationId xmlns:a16="http://schemas.microsoft.com/office/drawing/2014/main" id="{63A77BC5-ACCC-C41C-5357-8ADAB28D0222}"/>
              </a:ext>
            </a:extLst>
          </p:cNvPr>
          <p:cNvSpPr txBox="1"/>
          <p:nvPr/>
        </p:nvSpPr>
        <p:spPr>
          <a:xfrm>
            <a:off x="1403018" y="5208495"/>
            <a:ext cx="8128000"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R" sz="900" b="1" i="0" u="none" strike="noStrike" kern="1200" cap="none" spc="0" normalizeH="0" baseline="0" noProof="0" dirty="0">
                <a:ln>
                  <a:noFill/>
                </a:ln>
                <a:solidFill>
                  <a:prstClr val="black"/>
                </a:solidFill>
                <a:effectLst/>
                <a:uLnTx/>
                <a:uFillTx/>
                <a:latin typeface="Calibri" panose="020F0502020204030204"/>
                <a:ea typeface="+mn-ea"/>
                <a:cs typeface="+mn-cs"/>
              </a:rPr>
              <a:t>Elaborado por: Área de Organización del Trabajo, Clasificación y Valoración de Cargos. Noviembre, 2023. </a:t>
            </a:r>
          </a:p>
        </p:txBody>
      </p:sp>
      <p:pic>
        <p:nvPicPr>
          <p:cNvPr id="8" name="Imagen 7">
            <a:extLst>
              <a:ext uri="{FF2B5EF4-FFF2-40B4-BE49-F238E27FC236}">
                <a16:creationId xmlns:a16="http://schemas.microsoft.com/office/drawing/2014/main" id="{9BF4B0D0-9DC5-B74C-83AE-87E6236259E6}"/>
              </a:ext>
            </a:extLst>
          </p:cNvPr>
          <p:cNvPicPr>
            <a:picLocks noChangeAspect="1"/>
          </p:cNvPicPr>
          <p:nvPr/>
        </p:nvPicPr>
        <p:blipFill>
          <a:blip r:embed="rId3"/>
          <a:stretch>
            <a:fillRect/>
          </a:stretch>
        </p:blipFill>
        <p:spPr>
          <a:xfrm>
            <a:off x="1225533" y="721542"/>
            <a:ext cx="10145248" cy="4340651"/>
          </a:xfrm>
          <a:prstGeom prst="rect">
            <a:avLst/>
          </a:prstGeom>
        </p:spPr>
      </p:pic>
      <p:pic>
        <p:nvPicPr>
          <p:cNvPr id="9" name="Imagen 8">
            <a:extLst>
              <a:ext uri="{FF2B5EF4-FFF2-40B4-BE49-F238E27FC236}">
                <a16:creationId xmlns:a16="http://schemas.microsoft.com/office/drawing/2014/main" id="{30AA2407-E92E-EDEB-8282-678B853F1E15}"/>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26196" y="1192057"/>
            <a:ext cx="1099337" cy="2236943"/>
          </a:xfrm>
          <a:prstGeom prst="rect">
            <a:avLst/>
          </a:prstGeom>
          <a:noFill/>
        </p:spPr>
      </p:pic>
    </p:spTree>
    <p:extLst>
      <p:ext uri="{BB962C8B-B14F-4D97-AF65-F5344CB8AC3E}">
        <p14:creationId xmlns:p14="http://schemas.microsoft.com/office/powerpoint/2010/main" val="539146147"/>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FAC60E76-2EDB-4754-A72D-995C2052DC6F}"/>
              </a:ext>
            </a:extLst>
          </p:cNvPr>
          <p:cNvSpPr txBox="1"/>
          <p:nvPr/>
        </p:nvSpPr>
        <p:spPr>
          <a:xfrm>
            <a:off x="3048000" y="3247647"/>
            <a:ext cx="609600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R" sz="1800"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
        <p:nvSpPr>
          <p:cNvPr id="6" name="CuadroTexto 5">
            <a:extLst>
              <a:ext uri="{FF2B5EF4-FFF2-40B4-BE49-F238E27FC236}">
                <a16:creationId xmlns:a16="http://schemas.microsoft.com/office/drawing/2014/main" id="{63A77BC5-ACCC-C41C-5357-8ADAB28D0222}"/>
              </a:ext>
            </a:extLst>
          </p:cNvPr>
          <p:cNvSpPr txBox="1"/>
          <p:nvPr/>
        </p:nvSpPr>
        <p:spPr>
          <a:xfrm>
            <a:off x="1480684" y="5079164"/>
            <a:ext cx="8128000"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R" sz="1400" b="1" i="0" u="none" strike="noStrike" kern="1200" cap="none" spc="0" normalizeH="0" baseline="0" noProof="0" dirty="0">
                <a:ln>
                  <a:noFill/>
                </a:ln>
                <a:solidFill>
                  <a:prstClr val="black"/>
                </a:solidFill>
                <a:effectLst/>
                <a:uLnTx/>
                <a:uFillTx/>
                <a:latin typeface="Calibri" panose="020F0502020204030204"/>
                <a:ea typeface="+mn-ea"/>
                <a:cs typeface="+mn-cs"/>
              </a:rPr>
              <a:t>Elaborado por: Área de Organización del Trabajo, Clasificación y Valoración de Cargos. Noviembre, 2023. </a:t>
            </a:r>
          </a:p>
        </p:txBody>
      </p:sp>
      <p:pic>
        <p:nvPicPr>
          <p:cNvPr id="5" name="Imagen 4">
            <a:extLst>
              <a:ext uri="{FF2B5EF4-FFF2-40B4-BE49-F238E27FC236}">
                <a16:creationId xmlns:a16="http://schemas.microsoft.com/office/drawing/2014/main" id="{87A3626D-803A-E34F-0454-D3DE263DD78D}"/>
              </a:ext>
            </a:extLst>
          </p:cNvPr>
          <p:cNvPicPr>
            <a:picLocks noChangeAspect="1"/>
          </p:cNvPicPr>
          <p:nvPr/>
        </p:nvPicPr>
        <p:blipFill>
          <a:blip r:embed="rId3"/>
          <a:stretch>
            <a:fillRect/>
          </a:stretch>
        </p:blipFill>
        <p:spPr>
          <a:xfrm>
            <a:off x="424205" y="611957"/>
            <a:ext cx="11313897" cy="5128967"/>
          </a:xfrm>
          <a:prstGeom prst="rect">
            <a:avLst/>
          </a:prstGeom>
        </p:spPr>
      </p:pic>
    </p:spTree>
    <p:extLst>
      <p:ext uri="{BB962C8B-B14F-4D97-AF65-F5344CB8AC3E}">
        <p14:creationId xmlns:p14="http://schemas.microsoft.com/office/powerpoint/2010/main" val="4244818965"/>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C0168D44-1E23-DD44-80AD-8DF601E7DF13}"/>
              </a:ext>
            </a:extLst>
          </p:cNvPr>
          <p:cNvPicPr>
            <a:picLocks noChangeAspect="1"/>
          </p:cNvPicPr>
          <p:nvPr/>
        </p:nvPicPr>
        <p:blipFill>
          <a:blip r:embed="rId2"/>
          <a:srcRect/>
          <a:stretch/>
        </p:blipFill>
        <p:spPr>
          <a:xfrm>
            <a:off x="4" y="15811"/>
            <a:ext cx="12191996" cy="6842189"/>
          </a:xfrm>
          <a:prstGeom prst="rect">
            <a:avLst/>
          </a:prstGeom>
        </p:spPr>
      </p:pic>
      <p:sp>
        <p:nvSpPr>
          <p:cNvPr id="2" name="Título 1">
            <a:extLst>
              <a:ext uri="{FF2B5EF4-FFF2-40B4-BE49-F238E27FC236}">
                <a16:creationId xmlns:a16="http://schemas.microsoft.com/office/drawing/2014/main" id="{4A674B1B-C783-8341-A0A3-02E04092DACC}"/>
              </a:ext>
            </a:extLst>
          </p:cNvPr>
          <p:cNvSpPr>
            <a:spLocks noGrp="1"/>
          </p:cNvSpPr>
          <p:nvPr>
            <p:ph type="ctrTitle"/>
          </p:nvPr>
        </p:nvSpPr>
        <p:spPr>
          <a:xfrm>
            <a:off x="4782508" y="2901590"/>
            <a:ext cx="6888672" cy="1147003"/>
          </a:xfrm>
        </p:spPr>
        <p:txBody>
          <a:bodyPr>
            <a:normAutofit fontScale="90000"/>
          </a:bodyPr>
          <a:lstStyle/>
          <a:p>
            <a:r>
              <a:rPr lang="es-419" sz="4000" b="1" dirty="0">
                <a:latin typeface="Arial" panose="020B0604020202020204" pitchFamily="34" charset="0"/>
                <a:cs typeface="Arial" panose="020B0604020202020204" pitchFamily="34" charset="0"/>
              </a:rPr>
              <a:t>E</a:t>
            </a:r>
            <a:r>
              <a:rPr lang="es-CR" sz="4000" b="1" dirty="0">
                <a:latin typeface="Arial" panose="020B0604020202020204" pitchFamily="34" charset="0"/>
                <a:cs typeface="Arial" panose="020B0604020202020204" pitchFamily="34" charset="0"/>
              </a:rPr>
              <a:t>STADÍSTICAS SOBRE PLAZAS ADMINISTRATIVAS Y CONCEPTOS DE PAGO</a:t>
            </a:r>
            <a:br>
              <a:rPr lang="es-CR" sz="4000" b="1" dirty="0">
                <a:latin typeface="Arial" panose="020B0604020202020204" pitchFamily="34" charset="0"/>
                <a:cs typeface="Arial" panose="020B0604020202020204" pitchFamily="34" charset="0"/>
              </a:rPr>
            </a:br>
            <a:r>
              <a:rPr lang="es-CR" sz="4000" b="1" dirty="0">
                <a:latin typeface="Arial" panose="020B0604020202020204" pitchFamily="34" charset="0"/>
                <a:cs typeface="Arial" panose="020B0604020202020204" pitchFamily="34" charset="0"/>
              </a:rPr>
              <a:t> </a:t>
            </a:r>
            <a:br>
              <a:rPr lang="es-CR" sz="4000" b="1" dirty="0">
                <a:latin typeface="Arial" panose="020B0604020202020204" pitchFamily="34" charset="0"/>
                <a:cs typeface="Arial" panose="020B0604020202020204" pitchFamily="34" charset="0"/>
              </a:rPr>
            </a:br>
            <a:r>
              <a:rPr lang="es-CR" sz="4000" b="1" dirty="0">
                <a:latin typeface="Arial" panose="020B0604020202020204" pitchFamily="34" charset="0"/>
                <a:cs typeface="Arial" panose="020B0604020202020204" pitchFamily="34" charset="0"/>
              </a:rPr>
              <a:t>2023</a:t>
            </a:r>
          </a:p>
        </p:txBody>
      </p:sp>
      <p:pic>
        <p:nvPicPr>
          <p:cNvPr id="5" name="Picture 2" descr="Trabajo en equipo! A.2 - AGUAS MARINAS">
            <a:extLst>
              <a:ext uri="{FF2B5EF4-FFF2-40B4-BE49-F238E27FC236}">
                <a16:creationId xmlns:a16="http://schemas.microsoft.com/office/drawing/2014/main" id="{14C4B8B0-6FFB-A2F3-0F83-AB530CFBF45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64409" y="4194841"/>
            <a:ext cx="2996239" cy="1498120"/>
          </a:xfrm>
          <a:prstGeom prst="rect">
            <a:avLst/>
          </a:prstGeom>
          <a:noFill/>
          <a:extLst>
            <a:ext uri="{909E8E84-426E-40DD-AFC4-6F175D3DCCD1}">
              <a14:hiddenFill xmlns:a14="http://schemas.microsoft.com/office/drawing/2010/main">
                <a:solidFill>
                  <a:srgbClr val="FFFFFF"/>
                </a:solidFill>
              </a14:hiddenFill>
            </a:ext>
          </a:extLst>
        </p:spPr>
      </p:pic>
      <p:sp>
        <p:nvSpPr>
          <p:cNvPr id="4" name="Elipse 3">
            <a:extLst>
              <a:ext uri="{FF2B5EF4-FFF2-40B4-BE49-F238E27FC236}">
                <a16:creationId xmlns:a16="http://schemas.microsoft.com/office/drawing/2014/main" id="{E6A891D3-F1F3-0B62-040A-BD1025008B05}"/>
              </a:ext>
            </a:extLst>
          </p:cNvPr>
          <p:cNvSpPr/>
          <p:nvPr/>
        </p:nvSpPr>
        <p:spPr>
          <a:xfrm>
            <a:off x="207818" y="5112327"/>
            <a:ext cx="2691246" cy="1745673"/>
          </a:xfrm>
          <a:prstGeom prst="ellipse">
            <a:avLst/>
          </a:prstGeom>
          <a:solidFill>
            <a:srgbClr val="8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CuadroTexto 5">
            <a:extLst>
              <a:ext uri="{FF2B5EF4-FFF2-40B4-BE49-F238E27FC236}">
                <a16:creationId xmlns:a16="http://schemas.microsoft.com/office/drawing/2014/main" id="{D0BF58A9-B16F-774C-837E-E12559F52E47}"/>
              </a:ext>
            </a:extLst>
          </p:cNvPr>
          <p:cNvSpPr txBox="1"/>
          <p:nvPr/>
        </p:nvSpPr>
        <p:spPr>
          <a:xfrm>
            <a:off x="7901399" y="5692961"/>
            <a:ext cx="4322258"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R" sz="1400" b="1" i="0" u="none" strike="noStrike" kern="1200" cap="none" spc="0" normalizeH="0" baseline="0" noProof="0" dirty="0">
                <a:ln>
                  <a:noFill/>
                </a:ln>
                <a:solidFill>
                  <a:prstClr val="black"/>
                </a:solidFill>
                <a:effectLst/>
                <a:uLnTx/>
                <a:uFillTx/>
                <a:latin typeface="Calibri" panose="020F0502020204030204"/>
                <a:ea typeface="+mn-ea"/>
                <a:cs typeface="+mn-cs"/>
              </a:rPr>
              <a:t>Elaborado por: Área de Organización del Trabajo, Clasificación y Valoración de Cargos. –Febrero 2024. </a:t>
            </a:r>
          </a:p>
        </p:txBody>
      </p:sp>
    </p:spTree>
    <p:extLst>
      <p:ext uri="{BB962C8B-B14F-4D97-AF65-F5344CB8AC3E}">
        <p14:creationId xmlns:p14="http://schemas.microsoft.com/office/powerpoint/2010/main" val="38446710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p15:prstTrans prst="curtains"/>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A41696A-018C-57E1-CDE4-7B81D0A91BED}"/>
              </a:ext>
            </a:extLst>
          </p:cNvPr>
          <p:cNvSpPr>
            <a:spLocks noGrp="1"/>
          </p:cNvSpPr>
          <p:nvPr>
            <p:ph type="title"/>
          </p:nvPr>
        </p:nvSpPr>
        <p:spPr>
          <a:xfrm>
            <a:off x="609006" y="1618301"/>
            <a:ext cx="2596417" cy="2119686"/>
          </a:xfrm>
        </p:spPr>
        <p:txBody>
          <a:bodyPr>
            <a:noAutofit/>
          </a:bodyPr>
          <a:lstStyle/>
          <a:p>
            <a:pPr algn="ctr"/>
            <a:r>
              <a:rPr lang="es-CR" sz="2400" b="1" dirty="0">
                <a:latin typeface="Amasis MT Pro Black" panose="02040A04050005020304" pitchFamily="18" charset="0"/>
              </a:rPr>
              <a:t>CANTIDAD </a:t>
            </a:r>
            <a:br>
              <a:rPr lang="es-CR" sz="2400" b="1" dirty="0">
                <a:latin typeface="Amasis MT Pro Black" panose="02040A04050005020304" pitchFamily="18" charset="0"/>
              </a:rPr>
            </a:br>
            <a:r>
              <a:rPr lang="es-CR" sz="2400" b="1" dirty="0">
                <a:latin typeface="Amasis MT Pro Black" panose="02040A04050005020304" pitchFamily="18" charset="0"/>
              </a:rPr>
              <a:t>DE </a:t>
            </a:r>
            <a:br>
              <a:rPr lang="es-CR" sz="2400" b="1" dirty="0">
                <a:latin typeface="Amasis MT Pro Black" panose="02040A04050005020304" pitchFamily="18" charset="0"/>
              </a:rPr>
            </a:br>
            <a:r>
              <a:rPr lang="es-CR" sz="2400" b="1" dirty="0">
                <a:latin typeface="Amasis MT Pro Black" panose="02040A04050005020304" pitchFamily="18" charset="0"/>
              </a:rPr>
              <a:t>PLAZAS</a:t>
            </a:r>
            <a:br>
              <a:rPr lang="es-CR" sz="2400" b="1" dirty="0">
                <a:latin typeface="Amasis MT Pro Black" panose="02040A04050005020304" pitchFamily="18" charset="0"/>
              </a:rPr>
            </a:br>
            <a:br>
              <a:rPr lang="es-CR" sz="2400" b="1" dirty="0">
                <a:latin typeface="Amasis MT Pro Black" panose="02040A04050005020304" pitchFamily="18" charset="0"/>
              </a:rPr>
            </a:br>
            <a:r>
              <a:rPr lang="es-CR" sz="1900" b="1" dirty="0">
                <a:solidFill>
                  <a:schemeClr val="accent1">
                    <a:lumMod val="75000"/>
                  </a:schemeClr>
                </a:solidFill>
                <a:latin typeface="Amasis MT Pro Black" panose="02040A04050005020304" pitchFamily="18" charset="0"/>
              </a:rPr>
              <a:t>ADMINISTRATIVAS</a:t>
            </a:r>
          </a:p>
        </p:txBody>
      </p:sp>
      <p:sp>
        <p:nvSpPr>
          <p:cNvPr id="5" name="CuadroTexto 4">
            <a:extLst>
              <a:ext uri="{FF2B5EF4-FFF2-40B4-BE49-F238E27FC236}">
                <a16:creationId xmlns:a16="http://schemas.microsoft.com/office/drawing/2014/main" id="{D0BF58A9-B16F-774C-837E-E12559F52E47}"/>
              </a:ext>
            </a:extLst>
          </p:cNvPr>
          <p:cNvSpPr txBox="1"/>
          <p:nvPr/>
        </p:nvSpPr>
        <p:spPr>
          <a:xfrm>
            <a:off x="3298653" y="6428097"/>
            <a:ext cx="7111439"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R" sz="1200" b="1" i="0" u="none" strike="noStrike" kern="1200" cap="none" spc="0" normalizeH="0" baseline="0" noProof="0" dirty="0">
                <a:ln>
                  <a:noFill/>
                </a:ln>
                <a:solidFill>
                  <a:prstClr val="black"/>
                </a:solidFill>
                <a:effectLst/>
                <a:uLnTx/>
                <a:uFillTx/>
                <a:latin typeface="Calibri" panose="020F0502020204030204"/>
                <a:ea typeface="+mn-ea"/>
                <a:cs typeface="+mn-cs"/>
              </a:rPr>
              <a:t>Elaborado por: Área de Organización del Trabajo, Clasificación y Valoración de Cargos a diciembre 2023. </a:t>
            </a:r>
          </a:p>
        </p:txBody>
      </p:sp>
      <p:pic>
        <p:nvPicPr>
          <p:cNvPr id="4" name="Imagen 3">
            <a:extLst>
              <a:ext uri="{FF2B5EF4-FFF2-40B4-BE49-F238E27FC236}">
                <a16:creationId xmlns:a16="http://schemas.microsoft.com/office/drawing/2014/main" id="{AE712281-A630-A220-B6D5-C0E980016974}"/>
              </a:ext>
            </a:extLst>
          </p:cNvPr>
          <p:cNvPicPr>
            <a:picLocks noChangeAspect="1"/>
          </p:cNvPicPr>
          <p:nvPr/>
        </p:nvPicPr>
        <p:blipFill>
          <a:blip r:embed="rId3"/>
          <a:stretch>
            <a:fillRect/>
          </a:stretch>
        </p:blipFill>
        <p:spPr>
          <a:xfrm>
            <a:off x="3205424" y="152904"/>
            <a:ext cx="7204668" cy="6227799"/>
          </a:xfrm>
          <a:prstGeom prst="rect">
            <a:avLst/>
          </a:prstGeom>
          <a:ln w="15875">
            <a:solidFill>
              <a:schemeClr val="accent1"/>
            </a:solidFill>
          </a:ln>
        </p:spPr>
      </p:pic>
    </p:spTree>
    <p:extLst>
      <p:ext uri="{BB962C8B-B14F-4D97-AF65-F5344CB8AC3E}">
        <p14:creationId xmlns:p14="http://schemas.microsoft.com/office/powerpoint/2010/main" val="3805693916"/>
      </p:ext>
    </p:extLst>
  </p:cSld>
  <p:clrMapOvr>
    <a:masterClrMapping/>
  </p:clrMapOvr>
  <p:transition spd="slow">
    <p:wipe/>
  </p:transition>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3190</TotalTime>
  <Words>2664</Words>
  <Application>Microsoft Office PowerPoint</Application>
  <PresentationFormat>Panorámica</PresentationFormat>
  <Paragraphs>276</Paragraphs>
  <Slides>51</Slides>
  <Notes>1</Notes>
  <HiddenSlides>0</HiddenSlides>
  <MMClips>0</MMClips>
  <ScaleCrop>false</ScaleCrop>
  <HeadingPairs>
    <vt:vector size="6" baseType="variant">
      <vt:variant>
        <vt:lpstr>Fuentes usadas</vt:lpstr>
      </vt:variant>
      <vt:variant>
        <vt:i4>16</vt:i4>
      </vt:variant>
      <vt:variant>
        <vt:lpstr>Tema</vt:lpstr>
      </vt:variant>
      <vt:variant>
        <vt:i4>2</vt:i4>
      </vt:variant>
      <vt:variant>
        <vt:lpstr>Títulos de diapositiva</vt:lpstr>
      </vt:variant>
      <vt:variant>
        <vt:i4>51</vt:i4>
      </vt:variant>
    </vt:vector>
  </HeadingPairs>
  <TitlesOfParts>
    <vt:vector size="69" baseType="lpstr">
      <vt:lpstr>Amasis MT Pro Black</vt:lpstr>
      <vt:lpstr>Aptos</vt:lpstr>
      <vt:lpstr>Aptos Display</vt:lpstr>
      <vt:lpstr>Arial</vt:lpstr>
      <vt:lpstr>Arial Black</vt:lpstr>
      <vt:lpstr>Arimo</vt:lpstr>
      <vt:lpstr>Book Antiqua</vt:lpstr>
      <vt:lpstr>Caladea-Bold</vt:lpstr>
      <vt:lpstr>Caladea-Regular</vt:lpstr>
      <vt:lpstr>Calibri</vt:lpstr>
      <vt:lpstr>Calibri Light</vt:lpstr>
      <vt:lpstr>Carlito</vt:lpstr>
      <vt:lpstr>Georgia</vt:lpstr>
      <vt:lpstr>Times New Roman</vt:lpstr>
      <vt:lpstr>Tw Cen MT</vt:lpstr>
      <vt:lpstr>Wingdings</vt:lpstr>
      <vt:lpstr>Tema de Office</vt:lpstr>
      <vt:lpstr>1_Tema de Office</vt:lpstr>
      <vt:lpstr>INFORME DE LABORES    PDRH  2023</vt:lpstr>
      <vt:lpstr>Presentación de PowerPoint</vt:lpstr>
      <vt:lpstr>Presentación de PowerPoint</vt:lpstr>
      <vt:lpstr>Presentación de PowerPoint</vt:lpstr>
      <vt:lpstr>Presentación de PowerPoint</vt:lpstr>
      <vt:lpstr>Presentación de PowerPoint</vt:lpstr>
      <vt:lpstr>Presentación de PowerPoint</vt:lpstr>
      <vt:lpstr>ESTADÍSTICAS SOBRE PLAZAS ADMINISTRATIVAS Y CONCEPTOS DE PAGO   2023</vt:lpstr>
      <vt:lpstr>CANTIDAD  DE  PLAZAS  ADMINISTRATIVAS</vt:lpstr>
      <vt:lpstr>CANTIDAD PLAZAS TRAMITADAS</vt:lpstr>
      <vt:lpstr>CANTIDAD CONCEPTOS DE PAGO TRAMITADOS</vt:lpstr>
      <vt:lpstr>Presentación de PowerPoint</vt:lpstr>
      <vt:lpstr>Presentación de PowerPoint</vt:lpstr>
      <vt:lpstr>Presentación de PowerPoint</vt:lpstr>
      <vt:lpstr>Logros ARGI 2023 </vt:lpstr>
      <vt:lpstr>ARGI-PDRH</vt:lpstr>
      <vt:lpstr>Presentación de PowerPoint</vt:lpstr>
      <vt:lpstr>Presentación de PowerPoint</vt:lpstr>
      <vt:lpstr>Trámites relacionados a Pensiones</vt:lpstr>
      <vt:lpstr>Presentación de PowerPoint</vt:lpstr>
      <vt:lpstr>Presentación de PowerPoint</vt:lpstr>
      <vt:lpstr>Presentación de PowerPoint</vt:lpstr>
      <vt:lpstr>Archivo Especializado  Recursos Humanos </vt:lpstr>
      <vt:lpstr>Presentación de PowerPoint</vt:lpstr>
      <vt:lpstr>INFORME DE LABORES ​ ADTH 2023​</vt:lpstr>
      <vt:lpstr> INDICADORES DE GESTIÓN 2023 (ESTADÍSTICAS)</vt:lpstr>
      <vt:lpstr>Presentación de PowerPoint</vt:lpstr>
      <vt:lpstr>CANTIDAD DE CONCURSOS EXTERNOS Y PARTICIPANTES SEGÚN GÉNERO</vt:lpstr>
      <vt:lpstr>CANTIDAD DE CONCURSOS EXTERNOS Y PARTICIPANTES PROCEDENCIA GEOGRÁFICA</vt:lpstr>
      <vt:lpstr>CANTIDAD DE INSCRIPCIONES AL  REGISTRO DE ELEGIBLES INTERNO</vt:lpstr>
      <vt:lpstr>CANTIDAD DE PERSONAS ELEGIBLES  POR  MACROPROCESO Y GÉNERO  EN EL SECTOR ADMINISTRATIVO</vt:lpstr>
      <vt:lpstr>Presentación de PowerPoint</vt:lpstr>
      <vt:lpstr>Presentación de PowerPoint</vt:lpstr>
      <vt:lpstr>Presentación de PowerPoint</vt:lpstr>
      <vt:lpstr>Presentación de PowerPoint</vt:lpstr>
      <vt:lpstr>Acciones Relevantes</vt:lpstr>
      <vt:lpstr>Informe de labores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Informe de Labores PDRH 2022</dc:title>
  <dc:creator>Dirección PDRH</dc:creator>
  <cp:lastModifiedBy>CAROL HIDALGO  VALERIO</cp:lastModifiedBy>
  <cp:revision>82</cp:revision>
  <dcterms:created xsi:type="dcterms:W3CDTF">2022-11-28T19:16:33Z</dcterms:created>
  <dcterms:modified xsi:type="dcterms:W3CDTF">2025-02-20T23:50:47Z</dcterms:modified>
</cp:coreProperties>
</file>