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63" r:id="rId2"/>
    <p:sldId id="436" r:id="rId3"/>
    <p:sldId id="410" r:id="rId4"/>
    <p:sldId id="437" r:id="rId5"/>
    <p:sldId id="440" r:id="rId6"/>
    <p:sldId id="441" r:id="rId7"/>
    <p:sldId id="438" r:id="rId8"/>
    <p:sldId id="442" r:id="rId9"/>
    <p:sldId id="439" r:id="rId10"/>
  </p:sldIdLst>
  <p:sldSz cx="12192000" cy="6858000"/>
  <p:notesSz cx="6858000" cy="9144000"/>
  <p:defaultTextStyle>
    <a:defPPr>
      <a:defRPr lang="es-C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1050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1"/>
    <p:restoredTop sz="94693"/>
  </p:normalViewPr>
  <p:slideViewPr>
    <p:cSldViewPr snapToGrid="0">
      <p:cViewPr varScale="1">
        <p:scale>
          <a:sx n="56" d="100"/>
          <a:sy n="56" d="100"/>
        </p:scale>
        <p:origin x="976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3964D6C-24DA-565D-14BC-038E1DFCF3A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038598" y="2640803"/>
            <a:ext cx="7630297" cy="1689765"/>
          </a:xfrm>
        </p:spPr>
        <p:txBody>
          <a:bodyPr anchor="t">
            <a:normAutofit/>
          </a:bodyPr>
          <a:lstStyle>
            <a:lvl1pPr algn="ctr">
              <a:defRPr sz="3600"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</a:defRPr>
            </a:lvl1pPr>
          </a:lstStyle>
          <a:p>
            <a:r>
              <a:rPr lang="es-MX" dirty="0"/>
              <a:t>Haz clic para modificar el estilo de título del patrón</a:t>
            </a:r>
            <a:endParaRPr lang="es-CR" dirty="0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F66E4AE2-F868-CF89-663B-1446259E6B0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38598" y="4512807"/>
            <a:ext cx="7630297" cy="1281993"/>
          </a:xfrm>
        </p:spPr>
        <p:txBody>
          <a:bodyPr>
            <a:normAutofit/>
          </a:bodyPr>
          <a:lstStyle>
            <a:lvl1pPr marL="0" indent="0" algn="ct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MX" dirty="0"/>
              <a:t>Haz clic para editar el estilo de subtítulo del patrón</a:t>
            </a:r>
            <a:endParaRPr lang="es-CR" dirty="0"/>
          </a:p>
        </p:txBody>
      </p:sp>
      <p:sp>
        <p:nvSpPr>
          <p:cNvPr id="8" name="Marcador de posición de imagen 7">
            <a:extLst>
              <a:ext uri="{FF2B5EF4-FFF2-40B4-BE49-F238E27FC236}">
                <a16:creationId xmlns:a16="http://schemas.microsoft.com/office/drawing/2014/main" id="{A139AD62-C130-EEC6-7ACB-DCE6CBA19CAF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7691120" y="325121"/>
            <a:ext cx="2472072" cy="1198880"/>
          </a:xfrm>
          <a:solidFill>
            <a:schemeClr val="bg1"/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000"/>
            </a:lvl1pPr>
          </a:lstStyle>
          <a:p>
            <a:r>
              <a:rPr lang="es-CR" dirty="0"/>
              <a:t>Insertar aquí el logotipo de la declaratoria del año </a:t>
            </a:r>
          </a:p>
        </p:txBody>
      </p:sp>
      <p:sp>
        <p:nvSpPr>
          <p:cNvPr id="9" name="Marcador de posición de imagen 7">
            <a:extLst>
              <a:ext uri="{FF2B5EF4-FFF2-40B4-BE49-F238E27FC236}">
                <a16:creationId xmlns:a16="http://schemas.microsoft.com/office/drawing/2014/main" id="{B5A4BCAE-A554-D4FF-647C-01A349AEEC70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5252720" y="325121"/>
            <a:ext cx="2309446" cy="1198879"/>
          </a:xfrm>
          <a:solidFill>
            <a:schemeClr val="bg1"/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000"/>
            </a:lvl1pPr>
          </a:lstStyle>
          <a:p>
            <a:r>
              <a:rPr lang="es-CR" dirty="0"/>
              <a:t>Insertar aquí el logotipo de la instancia universitaria</a:t>
            </a:r>
          </a:p>
        </p:txBody>
      </p:sp>
    </p:spTree>
    <p:extLst>
      <p:ext uri="{BB962C8B-B14F-4D97-AF65-F5344CB8AC3E}">
        <p14:creationId xmlns:p14="http://schemas.microsoft.com/office/powerpoint/2010/main" val="5093347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7110AC6-C387-6A61-3F34-5118F86194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6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s-MX"/>
              <a:t>Haz clic para modificar el estilo de título del patrón</a:t>
            </a:r>
            <a:endParaRPr lang="es-CR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4F18B5DF-468C-4E74-D1A6-7374797B894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1037634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ángulo 6">
            <a:extLst>
              <a:ext uri="{FF2B5EF4-FFF2-40B4-BE49-F238E27FC236}">
                <a16:creationId xmlns:a16="http://schemas.microsoft.com/office/drawing/2014/main" id="{471EBB38-12D7-2A07-F29B-88CF30A80C97}"/>
              </a:ext>
            </a:extLst>
          </p:cNvPr>
          <p:cNvSpPr/>
          <p:nvPr userDrawn="1"/>
        </p:nvSpPr>
        <p:spPr>
          <a:xfrm>
            <a:off x="0" y="0"/>
            <a:ext cx="5169877" cy="6858000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R">
              <a:noFill/>
            </a:endParaRPr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E1596621-6B53-16F8-7BA5-D040D83360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7727" y="1381492"/>
            <a:ext cx="3728427" cy="2852737"/>
          </a:xfrm>
        </p:spPr>
        <p:txBody>
          <a:bodyPr anchor="b">
            <a:noAutofit/>
          </a:bodyPr>
          <a:lstStyle>
            <a:lvl1pPr>
              <a:defRPr sz="4800">
                <a:solidFill>
                  <a:schemeClr val="bg1"/>
                </a:solidFill>
              </a:defRPr>
            </a:lvl1pPr>
          </a:lstStyle>
          <a:p>
            <a:r>
              <a:rPr lang="es-MX"/>
              <a:t>Haz clic para modificar el estilo de título del patrón</a:t>
            </a:r>
            <a:endParaRPr lang="es-CR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EECBA4DF-36DE-BB03-947D-388BD770997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67727" y="4401894"/>
            <a:ext cx="3728427" cy="1500187"/>
          </a:xfrm>
        </p:spPr>
        <p:txBody>
          <a:bodyPr>
            <a:normAutofit/>
          </a:bodyPr>
          <a:lstStyle>
            <a:lvl1pPr marL="0" indent="0">
              <a:buNone/>
              <a:defRPr sz="2000" i="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8" name="Marcador de texto 2">
            <a:extLst>
              <a:ext uri="{FF2B5EF4-FFF2-40B4-BE49-F238E27FC236}">
                <a16:creationId xmlns:a16="http://schemas.microsoft.com/office/drawing/2014/main" id="{8DBC814B-221B-BD58-080F-A038F4E82D6C}"/>
              </a:ext>
            </a:extLst>
          </p:cNvPr>
          <p:cNvSpPr>
            <a:spLocks noGrp="1"/>
          </p:cNvSpPr>
          <p:nvPr>
            <p:ph type="body" idx="10"/>
          </p:nvPr>
        </p:nvSpPr>
        <p:spPr>
          <a:xfrm>
            <a:off x="5837604" y="1391384"/>
            <a:ext cx="5815135" cy="1500187"/>
          </a:xfrm>
        </p:spPr>
        <p:txBody>
          <a:bodyPr>
            <a:normAutofit/>
          </a:bodyPr>
          <a:lstStyle>
            <a:lvl1pPr marL="0" indent="0">
              <a:buNone/>
              <a:defRPr sz="2800" i="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9" name="Triángulo rectángulo 8">
            <a:extLst>
              <a:ext uri="{FF2B5EF4-FFF2-40B4-BE49-F238E27FC236}">
                <a16:creationId xmlns:a16="http://schemas.microsoft.com/office/drawing/2014/main" id="{E3498BE6-AABD-3334-FC91-5D5572535096}"/>
              </a:ext>
            </a:extLst>
          </p:cNvPr>
          <p:cNvSpPr/>
          <p:nvPr userDrawn="1"/>
        </p:nvSpPr>
        <p:spPr>
          <a:xfrm>
            <a:off x="5169877" y="0"/>
            <a:ext cx="422031" cy="6858000"/>
          </a:xfrm>
          <a:prstGeom prst="rtTriangle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R"/>
          </a:p>
        </p:txBody>
      </p:sp>
      <p:sp>
        <p:nvSpPr>
          <p:cNvPr id="10" name="Triángulo rectángulo 9">
            <a:extLst>
              <a:ext uri="{FF2B5EF4-FFF2-40B4-BE49-F238E27FC236}">
                <a16:creationId xmlns:a16="http://schemas.microsoft.com/office/drawing/2014/main" id="{9C098CE9-777F-BEF3-54F9-3F200B264952}"/>
              </a:ext>
            </a:extLst>
          </p:cNvPr>
          <p:cNvSpPr/>
          <p:nvPr userDrawn="1"/>
        </p:nvSpPr>
        <p:spPr>
          <a:xfrm rot="176571">
            <a:off x="4988980" y="6179"/>
            <a:ext cx="422031" cy="7057899"/>
          </a:xfrm>
          <a:prstGeom prst="rtTriangle">
            <a:avLst/>
          </a:prstGeom>
          <a:solidFill>
            <a:schemeClr val="accent2">
              <a:lumMod val="20000"/>
              <a:lumOff val="80000"/>
              <a:alpha val="73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R"/>
          </a:p>
        </p:txBody>
      </p:sp>
      <p:pic>
        <p:nvPicPr>
          <p:cNvPr id="12" name="Imagen 11">
            <a:extLst>
              <a:ext uri="{FF2B5EF4-FFF2-40B4-BE49-F238E27FC236}">
                <a16:creationId xmlns:a16="http://schemas.microsoft.com/office/drawing/2014/main" id="{E0DDC91B-96CA-7F84-4C82-A33B1F7EC0F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476891" y="6465275"/>
            <a:ext cx="550985" cy="2754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30878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8E97685-2A71-AA6C-034C-D26A5D0012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  <a:endParaRPr lang="es-CR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8B8486C-3629-8082-8615-6C22A68C08F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CR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346EF1CB-C244-D3FF-AC11-CBAD6F40172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15238972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 blanco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ángulo 12">
            <a:extLst>
              <a:ext uri="{FF2B5EF4-FFF2-40B4-BE49-F238E27FC236}">
                <a16:creationId xmlns:a16="http://schemas.microsoft.com/office/drawing/2014/main" id="{ACE39999-A080-5364-3DB8-BB2B43B27587}"/>
              </a:ext>
            </a:extLst>
          </p:cNvPr>
          <p:cNvSpPr/>
          <p:nvPr userDrawn="1"/>
        </p:nvSpPr>
        <p:spPr>
          <a:xfrm>
            <a:off x="0" y="2133600"/>
            <a:ext cx="12192000" cy="1219199"/>
          </a:xfrm>
          <a:prstGeom prst="rect">
            <a:avLst/>
          </a:prstGeom>
          <a:gradFill>
            <a:gsLst>
              <a:gs pos="100000">
                <a:schemeClr val="accent2">
                  <a:lumMod val="5000"/>
                  <a:lumOff val="95000"/>
                  <a:alpha val="0"/>
                </a:schemeClr>
              </a:gs>
              <a:gs pos="13000">
                <a:srgbClr val="C00000"/>
              </a:gs>
            </a:gsLst>
            <a:lin ang="270000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R"/>
          </a:p>
        </p:txBody>
      </p:sp>
      <p:sp>
        <p:nvSpPr>
          <p:cNvPr id="6" name="Título 1">
            <a:extLst>
              <a:ext uri="{FF2B5EF4-FFF2-40B4-BE49-F238E27FC236}">
                <a16:creationId xmlns:a16="http://schemas.microsoft.com/office/drawing/2014/main" id="{0C8B5BDB-2BC6-6A08-EC2C-BEBFD3A7AE3B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125415" y="2224633"/>
            <a:ext cx="3983298" cy="1063689"/>
          </a:xfrm>
        </p:spPr>
        <p:txBody>
          <a:bodyPr anchor="t">
            <a:normAutofit/>
          </a:bodyPr>
          <a:lstStyle>
            <a:lvl1pPr algn="l">
              <a:defRPr sz="7200" b="1">
                <a:solidFill>
                  <a:schemeClr val="bg1"/>
                </a:solidFill>
                <a:latin typeface="Arial" panose="020B0604020202020204" pitchFamily="34" charset="0"/>
                <a:ea typeface="Open Sans Extrabold" panose="020B0606030504020204" pitchFamily="34" charset="0"/>
                <a:cs typeface="Arial" panose="020B0604020202020204" pitchFamily="34" charset="0"/>
              </a:defRPr>
            </a:lvl1pPr>
          </a:lstStyle>
          <a:p>
            <a:r>
              <a:rPr lang="es-MX" dirty="0"/>
              <a:t>Capítulo</a:t>
            </a:r>
            <a:endParaRPr lang="es-CR" dirty="0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B3925D41-D5A7-A519-1111-3C71D657852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278438" y="2224088"/>
            <a:ext cx="1102484" cy="1063625"/>
          </a:xfrm>
        </p:spPr>
        <p:txBody>
          <a:bodyPr anchor="ctr">
            <a:noAutofit/>
          </a:bodyPr>
          <a:lstStyle>
            <a:lvl1pPr marL="0" indent="0" algn="ctr">
              <a:buNone/>
              <a:defRPr sz="66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s-MX" dirty="0"/>
              <a:t>1</a:t>
            </a:r>
            <a:endParaRPr lang="es-CR" dirty="0"/>
          </a:p>
        </p:txBody>
      </p:sp>
    </p:spTree>
    <p:extLst>
      <p:ext uri="{BB962C8B-B14F-4D97-AF65-F5344CB8AC3E}">
        <p14:creationId xmlns:p14="http://schemas.microsoft.com/office/powerpoint/2010/main" val="35792968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B6310B1-53CA-5C10-D76D-4CE7EA2B3A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MX"/>
              <a:t>Haz clic para modificar el estilo de título del patrón</a:t>
            </a:r>
            <a:endParaRPr lang="es-CR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0A779245-A46F-27DF-4553-FBFECAF64F9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CR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FA027450-CAA6-285B-721C-5AFE80F1258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19947821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F3D48AF5-4307-3C30-1359-B06D4D7253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MX"/>
              <a:t>Haz clic para modificar el estilo de título del patrón</a:t>
            </a:r>
            <a:endParaRPr lang="es-CR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51DA0A7A-69B4-EA36-52E7-E46831A7223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CR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31B69F9B-A41C-01D1-DD2C-2EE67F708C3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CB6B00C-789E-AC4B-8A7B-49E56D4B3FCA}" type="datetimeFigureOut">
              <a:rPr lang="es-CR" smtClean="0"/>
              <a:t>11/11/2025</a:t>
            </a:fld>
            <a:endParaRPr lang="es-CR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7772050B-F2B4-FE81-B4D6-82EF931C30E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s-CR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4949951F-1188-4B11-AEAB-EA03DB96668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0956344-2B43-934B-9611-7C425958EC70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30350637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5" r:id="rId5"/>
    <p:sldLayoutId id="2147483656" r:id="rId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>
            <a:extLst>
              <a:ext uri="{FF2B5EF4-FFF2-40B4-BE49-F238E27FC236}">
                <a16:creationId xmlns:a16="http://schemas.microsoft.com/office/drawing/2014/main" id="{5CEC4775-8367-8E11-9214-F67826847070}"/>
              </a:ext>
            </a:extLst>
          </p:cNvPr>
          <p:cNvSpPr txBox="1">
            <a:spLocks/>
          </p:cNvSpPr>
          <p:nvPr/>
        </p:nvSpPr>
        <p:spPr>
          <a:xfrm>
            <a:off x="4236205" y="2875350"/>
            <a:ext cx="6888672" cy="1807941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75000" lnSpcReduction="2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</a:defRPr>
            </a:lvl1pPr>
          </a:lstStyle>
          <a:p>
            <a:r>
              <a:rPr lang="es-419" sz="4000" b="1" dirty="0"/>
              <a:t>E</a:t>
            </a:r>
            <a:r>
              <a:rPr lang="es-CR" sz="4000" b="1" dirty="0"/>
              <a:t>STADÍSTICAS </a:t>
            </a:r>
          </a:p>
          <a:p>
            <a:r>
              <a:rPr lang="es-CR" sz="4000" b="1" dirty="0"/>
              <a:t>RECLUTAMIENTO Y SELECCIÓN DEL PERSONAL ADMINISTRATIVO</a:t>
            </a:r>
            <a:br>
              <a:rPr lang="es-CR" sz="4000" b="1" dirty="0"/>
            </a:br>
            <a:endParaRPr lang="es-CR" sz="4000" b="1" dirty="0"/>
          </a:p>
          <a:p>
            <a:r>
              <a:rPr lang="es-CR" sz="2700" i="1" dirty="0"/>
              <a:t>Del 01 de enero al 04 de noviembre del 2025</a:t>
            </a: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298E05C4-7135-B72A-532F-356E459707E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88107" y="4843311"/>
            <a:ext cx="2773709" cy="1553277"/>
          </a:xfrm>
          <a:prstGeom prst="rect">
            <a:avLst/>
          </a:prstGeom>
          <a:noFill/>
          <a:ln w="9525" cap="flat" cmpd="sng" algn="ctr">
            <a:solidFill>
              <a:schemeClr val="accent5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5"/>
          </a:fontRef>
        </p:style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7F848798-3204-491D-5EC2-14AB54D7CC0E}"/>
              </a:ext>
            </a:extLst>
          </p:cNvPr>
          <p:cNvSpPr txBox="1">
            <a:spLocks/>
          </p:cNvSpPr>
          <p:nvPr/>
        </p:nvSpPr>
        <p:spPr>
          <a:xfrm>
            <a:off x="3588601" y="461412"/>
            <a:ext cx="8183880" cy="1807941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7500" lnSpcReduction="1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</a:defRPr>
            </a:lvl1pPr>
          </a:lstStyle>
          <a:p>
            <a:r>
              <a:rPr lang="es-MX" sz="3700" b="1" dirty="0"/>
              <a:t>Programa Desarrollo de </a:t>
            </a:r>
          </a:p>
          <a:p>
            <a:r>
              <a:rPr lang="es-MX" sz="3700" b="1" dirty="0"/>
              <a:t>Recursos Humanos</a:t>
            </a:r>
          </a:p>
          <a:p>
            <a:r>
              <a:rPr lang="es-MX" sz="2900" b="1" dirty="0">
                <a:solidFill>
                  <a:srgbClr val="0070C0"/>
                </a:solidFill>
              </a:rPr>
              <a:t>Área Atracción y Dotación de Talento Humano (ADTH)</a:t>
            </a:r>
          </a:p>
          <a:p>
            <a:endParaRPr lang="es-MX" sz="4000" b="1" dirty="0"/>
          </a:p>
          <a:p>
            <a:endParaRPr lang="es-CR" sz="3700" b="1" dirty="0"/>
          </a:p>
        </p:txBody>
      </p:sp>
    </p:spTree>
    <p:extLst>
      <p:ext uri="{BB962C8B-B14F-4D97-AF65-F5344CB8AC3E}">
        <p14:creationId xmlns:p14="http://schemas.microsoft.com/office/powerpoint/2010/main" val="35770101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1">
            <a:extLst>
              <a:ext uri="{FF2B5EF4-FFF2-40B4-BE49-F238E27FC236}">
                <a16:creationId xmlns:a16="http://schemas.microsoft.com/office/drawing/2014/main" id="{47DEB0BB-E510-4420-9D71-3763630AB6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8311" y="890755"/>
            <a:ext cx="10928357" cy="1223545"/>
          </a:xfrm>
        </p:spPr>
        <p:txBody>
          <a:bodyPr>
            <a:normAutofit/>
          </a:bodyPr>
          <a:lstStyle/>
          <a:p>
            <a:pPr algn="ctr"/>
            <a:r>
              <a:rPr lang="es-ES" sz="3200" b="1" dirty="0">
                <a:latin typeface="Amasis MT Pro Black" panose="02040A04050005020304" pitchFamily="18" charset="0"/>
              </a:rPr>
              <a:t>CANTIDAD DE CONCURSOS </a:t>
            </a:r>
            <a:r>
              <a:rPr lang="es-ES" sz="3200" b="1" dirty="0">
                <a:solidFill>
                  <a:srgbClr val="0070C0"/>
                </a:solidFill>
                <a:latin typeface="Amasis MT Pro Black" panose="02040A04050005020304" pitchFamily="18" charset="0"/>
              </a:rPr>
              <a:t>EXTERNOS</a:t>
            </a:r>
            <a:r>
              <a:rPr lang="es-ES" sz="3200" b="1" dirty="0">
                <a:latin typeface="Amasis MT Pro Black" panose="02040A04050005020304" pitchFamily="18" charset="0"/>
              </a:rPr>
              <a:t> Y PARTICIPANTES POR GÉNERO</a:t>
            </a:r>
            <a:endParaRPr lang="es-CR" sz="3200" b="1" dirty="0">
              <a:latin typeface="Amasis MT Pro Black" panose="02040A04050005020304" pitchFamily="18" charset="0"/>
            </a:endParaRPr>
          </a:p>
        </p:txBody>
      </p:sp>
      <p:sp>
        <p:nvSpPr>
          <p:cNvPr id="7" name="Rectángulo: esquinas superiores redondeadas 6">
            <a:extLst>
              <a:ext uri="{FF2B5EF4-FFF2-40B4-BE49-F238E27FC236}">
                <a16:creationId xmlns:a16="http://schemas.microsoft.com/office/drawing/2014/main" id="{DF3BCA84-6A37-D9E5-4C84-150AC47BB4DF}"/>
              </a:ext>
            </a:extLst>
          </p:cNvPr>
          <p:cNvSpPr/>
          <p:nvPr/>
        </p:nvSpPr>
        <p:spPr>
          <a:xfrm>
            <a:off x="1483135" y="905256"/>
            <a:ext cx="9041609" cy="1234440"/>
          </a:xfrm>
          <a:prstGeom prst="round2Same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CR"/>
          </a:p>
        </p:txBody>
      </p:sp>
      <p:pic>
        <p:nvPicPr>
          <p:cNvPr id="12" name="Imagen 11">
            <a:extLst>
              <a:ext uri="{FF2B5EF4-FFF2-40B4-BE49-F238E27FC236}">
                <a16:creationId xmlns:a16="http://schemas.microsoft.com/office/drawing/2014/main" id="{6E848BD0-156E-D622-8E39-8816E21C989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24908" y="2776708"/>
            <a:ext cx="8542184" cy="1304583"/>
          </a:xfrm>
          <a:prstGeom prst="rect">
            <a:avLst/>
          </a:prstGeom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id="{4E5E251E-8140-987A-DE1C-1E2659F6502E}"/>
              </a:ext>
            </a:extLst>
          </p:cNvPr>
          <p:cNvSpPr txBox="1"/>
          <p:nvPr/>
        </p:nvSpPr>
        <p:spPr>
          <a:xfrm>
            <a:off x="1824908" y="4256638"/>
            <a:ext cx="854218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s-CR" sz="1200" b="1" i="1" dirty="0"/>
              <a:t>Fuente:</a:t>
            </a:r>
            <a:r>
              <a:rPr lang="es-CR" sz="1200" i="1" dirty="0"/>
              <a:t> </a:t>
            </a:r>
            <a:r>
              <a:rPr lang="es-CR" sz="1200" dirty="0"/>
              <a:t> Información de participantes de concursos externos</a:t>
            </a:r>
            <a:r>
              <a:rPr lang="es-CR" sz="1200" i="1" dirty="0"/>
              <a:t>, del 01 de enero al  04 de noviembre del 2025. </a:t>
            </a:r>
          </a:p>
          <a:p>
            <a:pPr algn="just"/>
            <a:r>
              <a:rPr lang="es-CR" sz="1200" b="1" i="1" dirty="0"/>
              <a:t>Elaborado por: </a:t>
            </a:r>
            <a:r>
              <a:rPr lang="es-CR" sz="1200" i="1" dirty="0"/>
              <a:t>Área Atracción y Dotación de Talento Humano.</a:t>
            </a:r>
          </a:p>
        </p:txBody>
      </p:sp>
    </p:spTree>
    <p:extLst>
      <p:ext uri="{BB962C8B-B14F-4D97-AF65-F5344CB8AC3E}">
        <p14:creationId xmlns:p14="http://schemas.microsoft.com/office/powerpoint/2010/main" val="3487992751"/>
      </p:ext>
    </p:extLst>
  </p:cSld>
  <p:clrMapOvr>
    <a:masterClrMapping/>
  </p:clrMapOvr>
  <p:transition spd="slow">
    <p:wip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1">
            <a:extLst>
              <a:ext uri="{FF2B5EF4-FFF2-40B4-BE49-F238E27FC236}">
                <a16:creationId xmlns:a16="http://schemas.microsoft.com/office/drawing/2014/main" id="{47DEB0BB-E510-4420-9D71-3763630AB6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6938" y="1166563"/>
            <a:ext cx="11102761" cy="1146164"/>
          </a:xfrm>
        </p:spPr>
        <p:txBody>
          <a:bodyPr>
            <a:normAutofit/>
          </a:bodyPr>
          <a:lstStyle/>
          <a:p>
            <a:pPr algn="ctr"/>
            <a:r>
              <a:rPr lang="es-ES" sz="3200" b="1" dirty="0">
                <a:latin typeface="Amasis MT Pro Black" panose="02040A04050005020304" pitchFamily="18" charset="0"/>
              </a:rPr>
              <a:t>CANTIDAD DE CONCURSOS </a:t>
            </a:r>
            <a:r>
              <a:rPr lang="es-ES" sz="3200" b="1" dirty="0">
                <a:solidFill>
                  <a:srgbClr val="0070C0"/>
                </a:solidFill>
                <a:latin typeface="Amasis MT Pro Black" panose="02040A04050005020304" pitchFamily="18" charset="0"/>
              </a:rPr>
              <a:t>INTERNOS</a:t>
            </a:r>
            <a:r>
              <a:rPr lang="es-ES" sz="3200" b="1" dirty="0">
                <a:latin typeface="Amasis MT Pro Black" panose="02040A04050005020304" pitchFamily="18" charset="0"/>
              </a:rPr>
              <a:t> Y PARTICIPANTES POR GÉNERO</a:t>
            </a:r>
            <a:endParaRPr lang="es-CR" sz="3200" b="1" dirty="0">
              <a:latin typeface="Amasis MT Pro Black" panose="02040A04050005020304" pitchFamily="18" charset="0"/>
            </a:endParaRPr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5A0AC79E-F9FF-252B-1D29-1FC9C7F0B5E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72606" y="2772076"/>
            <a:ext cx="8143826" cy="1032818"/>
          </a:xfrm>
          <a:prstGeom prst="rect">
            <a:avLst/>
          </a:prstGeom>
        </p:spPr>
      </p:pic>
      <p:sp>
        <p:nvSpPr>
          <p:cNvPr id="4" name="Rectángulo: esquinas superiores, una redondeada y la otra cortada 3">
            <a:extLst>
              <a:ext uri="{FF2B5EF4-FFF2-40B4-BE49-F238E27FC236}">
                <a16:creationId xmlns:a16="http://schemas.microsoft.com/office/drawing/2014/main" id="{EBC3A511-ADD7-B20E-4FDD-C2F1F3FAC112}"/>
              </a:ext>
            </a:extLst>
          </p:cNvPr>
          <p:cNvSpPr/>
          <p:nvPr/>
        </p:nvSpPr>
        <p:spPr>
          <a:xfrm>
            <a:off x="1828800" y="1166563"/>
            <a:ext cx="8851392" cy="1146164"/>
          </a:xfrm>
          <a:prstGeom prst="snip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CR"/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C64EBEC5-5DF0-FAB1-60FD-947DD3AA35ED}"/>
              </a:ext>
            </a:extLst>
          </p:cNvPr>
          <p:cNvSpPr txBox="1"/>
          <p:nvPr/>
        </p:nvSpPr>
        <p:spPr>
          <a:xfrm>
            <a:off x="2166405" y="4033410"/>
            <a:ext cx="814382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s-CR" sz="1200" b="1" i="1" dirty="0"/>
              <a:t>Fuente:</a:t>
            </a:r>
            <a:r>
              <a:rPr lang="es-CR" sz="1200" i="1" dirty="0"/>
              <a:t>  Información de participantes de concursos internos, del 01 de enero al  04 de noviembre del 2025. </a:t>
            </a:r>
          </a:p>
          <a:p>
            <a:pPr algn="just"/>
            <a:r>
              <a:rPr lang="es-CR" sz="1200" b="1" i="1" dirty="0"/>
              <a:t>Elaborado por: </a:t>
            </a:r>
            <a:r>
              <a:rPr lang="es-CR" sz="1200" i="1" dirty="0"/>
              <a:t>Área Atracción y Dotación de Talento Humano.</a:t>
            </a:r>
          </a:p>
        </p:txBody>
      </p:sp>
    </p:spTree>
    <p:extLst>
      <p:ext uri="{BB962C8B-B14F-4D97-AF65-F5344CB8AC3E}">
        <p14:creationId xmlns:p14="http://schemas.microsoft.com/office/powerpoint/2010/main" val="1411935581"/>
      </p:ext>
    </p:extLst>
  </p:cSld>
  <p:clrMapOvr>
    <a:masterClrMapping/>
  </p:clrMapOvr>
  <p:transition spd="slow">
    <p:wip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1">
            <a:extLst>
              <a:ext uri="{FF2B5EF4-FFF2-40B4-BE49-F238E27FC236}">
                <a16:creationId xmlns:a16="http://schemas.microsoft.com/office/drawing/2014/main" id="{47DEB0BB-E510-4420-9D71-3763630AB6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8132" y="928048"/>
            <a:ext cx="10818125" cy="1160059"/>
          </a:xfrm>
        </p:spPr>
        <p:txBody>
          <a:bodyPr>
            <a:normAutofit/>
          </a:bodyPr>
          <a:lstStyle/>
          <a:p>
            <a:pPr algn="ctr"/>
            <a:r>
              <a:rPr lang="es-CR" sz="3600" b="1" dirty="0">
                <a:latin typeface="Amasis MT Pro Black" panose="02040A04050005020304" pitchFamily="18" charset="0"/>
              </a:rPr>
              <a:t>CANTIDAD DE </a:t>
            </a:r>
            <a:r>
              <a:rPr lang="es-CR" sz="3600" b="1" dirty="0">
                <a:solidFill>
                  <a:srgbClr val="0070C0"/>
                </a:solidFill>
                <a:latin typeface="Amasis MT Pro Black" panose="02040A04050005020304" pitchFamily="18" charset="0"/>
              </a:rPr>
              <a:t>INSCRIPCIONES</a:t>
            </a:r>
            <a:r>
              <a:rPr lang="es-CR" sz="3600" b="1" dirty="0">
                <a:latin typeface="Amasis MT Pro Black" panose="02040A04050005020304" pitchFamily="18" charset="0"/>
              </a:rPr>
              <a:t> AL </a:t>
            </a:r>
            <a:br>
              <a:rPr lang="es-CR" sz="3600" b="1" dirty="0">
                <a:latin typeface="Amasis MT Pro Black" panose="02040A04050005020304" pitchFamily="18" charset="0"/>
              </a:rPr>
            </a:br>
            <a:r>
              <a:rPr lang="es-CR" sz="3600" b="1" dirty="0">
                <a:latin typeface="Amasis MT Pro Black" panose="02040A04050005020304" pitchFamily="18" charset="0"/>
              </a:rPr>
              <a:t>REGISTRO DE ELEGIBLES INTERNO</a:t>
            </a:r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B33BB0F1-9F71-19B6-331D-581315E52E9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02687" y="2797774"/>
            <a:ext cx="8869013" cy="1705213"/>
          </a:xfrm>
          <a:prstGeom prst="rect">
            <a:avLst/>
          </a:prstGeom>
        </p:spPr>
      </p:pic>
      <p:sp>
        <p:nvSpPr>
          <p:cNvPr id="9" name="Rectángulo: esquinas superiores cortadas 8">
            <a:extLst>
              <a:ext uri="{FF2B5EF4-FFF2-40B4-BE49-F238E27FC236}">
                <a16:creationId xmlns:a16="http://schemas.microsoft.com/office/drawing/2014/main" id="{974921E8-08BB-7428-4F07-4FE7F887B841}"/>
              </a:ext>
            </a:extLst>
          </p:cNvPr>
          <p:cNvSpPr/>
          <p:nvPr/>
        </p:nvSpPr>
        <p:spPr>
          <a:xfrm>
            <a:off x="2002687" y="924025"/>
            <a:ext cx="8758357" cy="1328287"/>
          </a:xfrm>
          <a:prstGeom prst="snip2SameRect">
            <a:avLst/>
          </a:prstGeom>
          <a:noFill/>
          <a:ln w="952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6"/>
          </a:fontRef>
        </p:style>
        <p:txBody>
          <a:bodyPr rtlCol="0" anchor="ctr"/>
          <a:lstStyle/>
          <a:p>
            <a:pPr algn="ctr"/>
            <a:endParaRPr lang="es-CR"/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9E1FC59C-387C-A824-E668-971D57CD8AC7}"/>
              </a:ext>
            </a:extLst>
          </p:cNvPr>
          <p:cNvSpPr txBox="1"/>
          <p:nvPr/>
        </p:nvSpPr>
        <p:spPr>
          <a:xfrm>
            <a:off x="2002687" y="4741291"/>
            <a:ext cx="8869013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s-CR" sz="1200" b="1" i="1" dirty="0"/>
              <a:t>Fuente:</a:t>
            </a:r>
            <a:r>
              <a:rPr lang="es-CR" sz="1200" i="1" dirty="0"/>
              <a:t> datos extraídos del Módulo ADT del sistema </a:t>
            </a:r>
            <a:r>
              <a:rPr lang="es-CR" sz="1200" i="1" dirty="0" err="1"/>
              <a:t>Sigesa</a:t>
            </a:r>
            <a:r>
              <a:rPr lang="es-CR" sz="1200" i="1" dirty="0"/>
              <a:t>, del 01 de enero al  04 de noviembre del 2025.</a:t>
            </a:r>
          </a:p>
          <a:p>
            <a:pPr algn="just"/>
            <a:r>
              <a:rPr lang="es-CR" sz="1200" b="1" i="1" dirty="0"/>
              <a:t>Elaborado por: </a:t>
            </a:r>
            <a:r>
              <a:rPr lang="es-CR" sz="1200" i="1" dirty="0"/>
              <a:t>Área Atracción y Dotación de Talento Humano.</a:t>
            </a:r>
          </a:p>
        </p:txBody>
      </p:sp>
    </p:spTree>
    <p:extLst>
      <p:ext uri="{BB962C8B-B14F-4D97-AF65-F5344CB8AC3E}">
        <p14:creationId xmlns:p14="http://schemas.microsoft.com/office/powerpoint/2010/main" val="3989888858"/>
      </p:ext>
    </p:extLst>
  </p:cSld>
  <p:clrMapOvr>
    <a:masterClrMapping/>
  </p:clrMapOvr>
  <p:transition spd="slow">
    <p:wip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00684C7-DE74-87AD-6D06-A8116281516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1">
            <a:extLst>
              <a:ext uri="{FF2B5EF4-FFF2-40B4-BE49-F238E27FC236}">
                <a16:creationId xmlns:a16="http://schemas.microsoft.com/office/drawing/2014/main" id="{64A3C4C3-08A9-AFB6-7DF3-6589BD7C9D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3984" y="0"/>
            <a:ext cx="11109277" cy="1278785"/>
          </a:xfrm>
        </p:spPr>
        <p:txBody>
          <a:bodyPr>
            <a:normAutofit/>
          </a:bodyPr>
          <a:lstStyle/>
          <a:p>
            <a:pPr algn="ctr"/>
            <a:r>
              <a:rPr lang="es-CR" sz="3200" b="1" dirty="0">
                <a:latin typeface="Amasis MT Pro Black" panose="02040A04050005020304" pitchFamily="18" charset="0"/>
              </a:rPr>
              <a:t>CANTIDAD DE REGISTRO DE ELEGIBLES POR MACROPROCESO</a:t>
            </a:r>
          </a:p>
        </p:txBody>
      </p:sp>
      <p:pic>
        <p:nvPicPr>
          <p:cNvPr id="10" name="Imagen 9">
            <a:extLst>
              <a:ext uri="{FF2B5EF4-FFF2-40B4-BE49-F238E27FC236}">
                <a16:creationId xmlns:a16="http://schemas.microsoft.com/office/drawing/2014/main" id="{76A60A66-8FE0-C7B7-3A23-03A5BBB143C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83147" y="1147582"/>
            <a:ext cx="5475844" cy="5053299"/>
          </a:xfrm>
          <a:prstGeom prst="rect">
            <a:avLst/>
          </a:prstGeom>
        </p:spPr>
      </p:pic>
      <p:sp>
        <p:nvSpPr>
          <p:cNvPr id="11" name="Rectángulo: esquinas superiores, una redondeada y la otra cortada 10">
            <a:extLst>
              <a:ext uri="{FF2B5EF4-FFF2-40B4-BE49-F238E27FC236}">
                <a16:creationId xmlns:a16="http://schemas.microsoft.com/office/drawing/2014/main" id="{5262A0D5-6751-35F5-1003-E1CA8640F1B6}"/>
              </a:ext>
            </a:extLst>
          </p:cNvPr>
          <p:cNvSpPr/>
          <p:nvPr/>
        </p:nvSpPr>
        <p:spPr>
          <a:xfrm>
            <a:off x="1271016" y="109728"/>
            <a:ext cx="9573768" cy="950976"/>
          </a:xfrm>
          <a:prstGeom prst="snip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CR"/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B4EADC22-9CDB-DD9B-6350-0F1CE53F0E1D}"/>
              </a:ext>
            </a:extLst>
          </p:cNvPr>
          <p:cNvSpPr txBox="1"/>
          <p:nvPr/>
        </p:nvSpPr>
        <p:spPr>
          <a:xfrm>
            <a:off x="2651760" y="6229562"/>
            <a:ext cx="729234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s-CR" sz="1200" b="1" i="1" dirty="0"/>
              <a:t>Fuente:</a:t>
            </a:r>
            <a:r>
              <a:rPr lang="es-CR" sz="1200" i="1" dirty="0"/>
              <a:t> datos extraídos del Módulo ADT del sistema </a:t>
            </a:r>
            <a:r>
              <a:rPr lang="es-CR" sz="1200" i="1" dirty="0" err="1"/>
              <a:t>Sigesa</a:t>
            </a:r>
            <a:r>
              <a:rPr lang="es-CR" sz="1200" i="1" dirty="0"/>
              <a:t>, del 01 de enero al  04 de noviembre del 2025.</a:t>
            </a:r>
          </a:p>
          <a:p>
            <a:pPr algn="just"/>
            <a:r>
              <a:rPr lang="es-CR" sz="1200" b="1" i="1" dirty="0"/>
              <a:t>Elaborado por: </a:t>
            </a:r>
            <a:r>
              <a:rPr lang="es-CR" sz="1200" i="1" dirty="0"/>
              <a:t>Área Atracción y Dotación de Talento Humano.</a:t>
            </a:r>
          </a:p>
        </p:txBody>
      </p:sp>
    </p:spTree>
    <p:extLst>
      <p:ext uri="{BB962C8B-B14F-4D97-AF65-F5344CB8AC3E}">
        <p14:creationId xmlns:p14="http://schemas.microsoft.com/office/powerpoint/2010/main" val="2561629897"/>
      </p:ext>
    </p:extLst>
  </p:cSld>
  <p:clrMapOvr>
    <a:masterClrMapping/>
  </p:clrMapOvr>
  <p:transition spd="slow">
    <p:wip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6E2FEC2-9FED-74A7-4F82-F96CF90C5DA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1">
            <a:extLst>
              <a:ext uri="{FF2B5EF4-FFF2-40B4-BE49-F238E27FC236}">
                <a16:creationId xmlns:a16="http://schemas.microsoft.com/office/drawing/2014/main" id="{941EDC4F-6304-201F-E722-25D5006983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1361" y="328074"/>
            <a:ext cx="11109277" cy="1278785"/>
          </a:xfrm>
        </p:spPr>
        <p:txBody>
          <a:bodyPr>
            <a:normAutofit/>
          </a:bodyPr>
          <a:lstStyle/>
          <a:p>
            <a:pPr algn="ctr"/>
            <a:r>
              <a:rPr lang="es-CR" sz="3200" b="1" dirty="0">
                <a:latin typeface="Amasis MT Pro Black" panose="02040A04050005020304" pitchFamily="18" charset="0"/>
              </a:rPr>
              <a:t>CANTIDAD DE REGISTRO DE ELEGIBLES (INTERNOS-EXTERNOS) POR GÉNERO </a:t>
            </a:r>
          </a:p>
        </p:txBody>
      </p:sp>
      <p:pic>
        <p:nvPicPr>
          <p:cNvPr id="14" name="Imagen 13">
            <a:extLst>
              <a:ext uri="{FF2B5EF4-FFF2-40B4-BE49-F238E27FC236}">
                <a16:creationId xmlns:a16="http://schemas.microsoft.com/office/drawing/2014/main" id="{2FC848FB-D380-D461-02F9-5BE399EBDB1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91456" y="1756918"/>
            <a:ext cx="5609085" cy="2834314"/>
          </a:xfrm>
          <a:prstGeom prst="rect">
            <a:avLst/>
          </a:prstGeom>
        </p:spPr>
      </p:pic>
      <p:sp>
        <p:nvSpPr>
          <p:cNvPr id="15" name="Rectángulo: esquinas superiores, una redondeada y la otra cortada 14">
            <a:extLst>
              <a:ext uri="{FF2B5EF4-FFF2-40B4-BE49-F238E27FC236}">
                <a16:creationId xmlns:a16="http://schemas.microsoft.com/office/drawing/2014/main" id="{EF65FB6B-CFAD-1A83-4052-AC527BE92FF3}"/>
              </a:ext>
            </a:extLst>
          </p:cNvPr>
          <p:cNvSpPr/>
          <p:nvPr/>
        </p:nvSpPr>
        <p:spPr>
          <a:xfrm>
            <a:off x="1792224" y="448056"/>
            <a:ext cx="8741664" cy="1031863"/>
          </a:xfrm>
          <a:prstGeom prst="snip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R"/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69FEF9B5-1FCC-D22F-89C2-6964A103904A}"/>
              </a:ext>
            </a:extLst>
          </p:cNvPr>
          <p:cNvSpPr txBox="1"/>
          <p:nvPr/>
        </p:nvSpPr>
        <p:spPr>
          <a:xfrm>
            <a:off x="3249736" y="4741291"/>
            <a:ext cx="569252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s-CR" sz="1200" b="1" i="1" dirty="0"/>
              <a:t>Fuente:</a:t>
            </a:r>
            <a:r>
              <a:rPr lang="es-CR" sz="1200" i="1" dirty="0"/>
              <a:t> datos extraídos del Módulo ADT del sistema </a:t>
            </a:r>
            <a:r>
              <a:rPr lang="es-CR" sz="1200" i="1" dirty="0" err="1"/>
              <a:t>Sigesa</a:t>
            </a:r>
            <a:r>
              <a:rPr lang="es-CR" sz="1200" i="1" dirty="0"/>
              <a:t>, del 01 de enero al  04 de noviembre del 2025 </a:t>
            </a:r>
            <a:r>
              <a:rPr lang="es-CR" sz="1200" dirty="0"/>
              <a:t>(Incluye los diferentes estados de candidato)</a:t>
            </a:r>
            <a:r>
              <a:rPr lang="es-CR" sz="1200" i="1" dirty="0"/>
              <a:t>.</a:t>
            </a:r>
          </a:p>
          <a:p>
            <a:pPr algn="just"/>
            <a:r>
              <a:rPr lang="es-CR" sz="1200" b="1" i="1" dirty="0"/>
              <a:t>Elaborado por: </a:t>
            </a:r>
            <a:r>
              <a:rPr lang="es-CR" sz="1200" i="1" dirty="0"/>
              <a:t>Área Atracción y Dotación de Talento Humano.</a:t>
            </a:r>
          </a:p>
        </p:txBody>
      </p:sp>
    </p:spTree>
    <p:extLst>
      <p:ext uri="{BB962C8B-B14F-4D97-AF65-F5344CB8AC3E}">
        <p14:creationId xmlns:p14="http://schemas.microsoft.com/office/powerpoint/2010/main" val="2378247805"/>
      </p:ext>
    </p:extLst>
  </p:cSld>
  <p:clrMapOvr>
    <a:masterClrMapping/>
  </p:clrMapOvr>
  <p:transition spd="slow">
    <p:wip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2">
            <a:extLst>
              <a:ext uri="{FF2B5EF4-FFF2-40B4-BE49-F238E27FC236}">
                <a16:creationId xmlns:a16="http://schemas.microsoft.com/office/drawing/2014/main" id="{FAC60E76-2EDB-4754-A72D-995C2052DC6F}"/>
              </a:ext>
            </a:extLst>
          </p:cNvPr>
          <p:cNvSpPr txBox="1"/>
          <p:nvPr/>
        </p:nvSpPr>
        <p:spPr>
          <a:xfrm>
            <a:off x="2743058" y="3629641"/>
            <a:ext cx="670895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s-CR" sz="1200" b="1" i="1" dirty="0"/>
              <a:t>Fuente:</a:t>
            </a:r>
            <a:r>
              <a:rPr lang="es-CR" sz="1200" i="1" dirty="0"/>
              <a:t> datos identificados por ingreso a la institución mediante el Programa de Inclusividad Laboral y concurso externo exclusivo para personas  con discapacidad.</a:t>
            </a:r>
          </a:p>
          <a:p>
            <a:r>
              <a:rPr lang="es-CR" sz="1200" b="1" i="1" dirty="0"/>
              <a:t>Elaborado por: </a:t>
            </a:r>
            <a:r>
              <a:rPr lang="es-CR" sz="1200" i="1" dirty="0"/>
              <a:t>Área Atracción y Dotación de Talento Humano.</a:t>
            </a:r>
          </a:p>
        </p:txBody>
      </p:sp>
      <p:sp>
        <p:nvSpPr>
          <p:cNvPr id="5" name="Título 1">
            <a:extLst>
              <a:ext uri="{FF2B5EF4-FFF2-40B4-BE49-F238E27FC236}">
                <a16:creationId xmlns:a16="http://schemas.microsoft.com/office/drawing/2014/main" id="{47DEB0BB-E510-4420-9D71-3763630AB6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2213" y="852175"/>
            <a:ext cx="11109277" cy="1278785"/>
          </a:xfrm>
        </p:spPr>
        <p:txBody>
          <a:bodyPr>
            <a:normAutofit/>
          </a:bodyPr>
          <a:lstStyle/>
          <a:p>
            <a:pPr algn="ctr"/>
            <a:r>
              <a:rPr lang="es-CR" sz="3200" b="1" dirty="0">
                <a:latin typeface="Amasis MT Pro Black" panose="02040A04050005020304" pitchFamily="18" charset="0"/>
              </a:rPr>
              <a:t>CANTIDAD DE PERSONAS CON DISCAPACIDAD EN EL SECTOR ADMINISTRATIVO</a:t>
            </a:r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2D0A0ECC-4D1D-51B3-D136-FAACF028371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43058" y="2456141"/>
            <a:ext cx="6708950" cy="10791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2633954"/>
      </p:ext>
    </p:extLst>
  </p:cSld>
  <p:clrMapOvr>
    <a:masterClrMapping/>
  </p:clrMapOvr>
  <p:transition spd="slow">
    <p:wip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00907E3-DB9A-2A4E-A2C3-91DAB2D877D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2">
            <a:extLst>
              <a:ext uri="{FF2B5EF4-FFF2-40B4-BE49-F238E27FC236}">
                <a16:creationId xmlns:a16="http://schemas.microsoft.com/office/drawing/2014/main" id="{7ECA1083-AB7B-153B-A056-E6C53FA99778}"/>
              </a:ext>
            </a:extLst>
          </p:cNvPr>
          <p:cNvSpPr txBox="1"/>
          <p:nvPr/>
        </p:nvSpPr>
        <p:spPr>
          <a:xfrm>
            <a:off x="1813389" y="3841309"/>
            <a:ext cx="8739170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s-CR" b="1" i="1" dirty="0"/>
              <a:t>Fuente:</a:t>
            </a:r>
            <a:r>
              <a:rPr lang="es-CR" i="1" dirty="0"/>
              <a:t> datos extraídos del Módulo ADT del sistema </a:t>
            </a:r>
            <a:r>
              <a:rPr lang="es-CR" i="1" dirty="0" err="1"/>
              <a:t>Sigesa</a:t>
            </a:r>
            <a:r>
              <a:rPr lang="es-CR" i="1" dirty="0"/>
              <a:t>, del 01 de enero al  04 de noviembre del 2025.</a:t>
            </a:r>
          </a:p>
          <a:p>
            <a:r>
              <a:rPr lang="es-CR" b="1" i="1" dirty="0"/>
              <a:t>Elaborado por: </a:t>
            </a:r>
            <a:r>
              <a:rPr lang="es-CR" i="1" dirty="0"/>
              <a:t>Área Atracción y Dotación de Talento Humano.</a:t>
            </a:r>
          </a:p>
        </p:txBody>
      </p:sp>
      <p:sp>
        <p:nvSpPr>
          <p:cNvPr id="5" name="Título 1">
            <a:extLst>
              <a:ext uri="{FF2B5EF4-FFF2-40B4-BE49-F238E27FC236}">
                <a16:creationId xmlns:a16="http://schemas.microsoft.com/office/drawing/2014/main" id="{460C445D-BB21-5286-1DF5-51FC2793A9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0501" y="830130"/>
            <a:ext cx="11186810" cy="978119"/>
          </a:xfrm>
        </p:spPr>
        <p:txBody>
          <a:bodyPr>
            <a:noAutofit/>
          </a:bodyPr>
          <a:lstStyle/>
          <a:p>
            <a:pPr algn="ctr"/>
            <a:r>
              <a:rPr lang="es-CR" sz="3200" b="1" dirty="0">
                <a:latin typeface="Amasis MT Pro Black" panose="02040A04050005020304" pitchFamily="18" charset="0"/>
              </a:rPr>
              <a:t>CANTIDAD DE SOLICITUDES DE ELEGIBLE</a:t>
            </a:r>
            <a:br>
              <a:rPr lang="es-CR" sz="3200" b="1" dirty="0">
                <a:latin typeface="Amasis MT Pro Black" panose="02040A04050005020304" pitchFamily="18" charset="0"/>
              </a:rPr>
            </a:br>
            <a:r>
              <a:rPr lang="es-CR" sz="3200" b="1" dirty="0">
                <a:latin typeface="Amasis MT Pro Black" panose="02040A04050005020304" pitchFamily="18" charset="0"/>
              </a:rPr>
              <a:t>POR PROPUESTA E INVITACIÓN</a:t>
            </a: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259AB26C-2A87-99BF-0F5D-9447DBE0FE5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13388" y="2342309"/>
            <a:ext cx="8739170" cy="1499000"/>
          </a:xfrm>
          <a:prstGeom prst="rect">
            <a:avLst/>
          </a:prstGeom>
        </p:spPr>
      </p:pic>
      <p:sp>
        <p:nvSpPr>
          <p:cNvPr id="7" name="Rectángulo: esquinas superiores, una redondeada y la otra cortada 6">
            <a:extLst>
              <a:ext uri="{FF2B5EF4-FFF2-40B4-BE49-F238E27FC236}">
                <a16:creationId xmlns:a16="http://schemas.microsoft.com/office/drawing/2014/main" id="{FBDAC1B5-85F0-E5FB-01DA-74B9B2EC99B6}"/>
              </a:ext>
            </a:extLst>
          </p:cNvPr>
          <p:cNvSpPr/>
          <p:nvPr/>
        </p:nvSpPr>
        <p:spPr>
          <a:xfrm>
            <a:off x="1639442" y="808522"/>
            <a:ext cx="9294857" cy="1020278"/>
          </a:xfrm>
          <a:prstGeom prst="snip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4236880613"/>
      </p:ext>
    </p:extLst>
  </p:cSld>
  <p:clrMapOvr>
    <a:masterClrMapping/>
  </p:clrMapOvr>
  <p:transition spd="slow">
    <p:wip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1">
            <a:extLst>
              <a:ext uri="{FF2B5EF4-FFF2-40B4-BE49-F238E27FC236}">
                <a16:creationId xmlns:a16="http://schemas.microsoft.com/office/drawing/2014/main" id="{47DEB0BB-E510-4420-9D71-3763630AB6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0501" y="830130"/>
            <a:ext cx="11186810" cy="978119"/>
          </a:xfrm>
        </p:spPr>
        <p:txBody>
          <a:bodyPr>
            <a:noAutofit/>
          </a:bodyPr>
          <a:lstStyle/>
          <a:p>
            <a:pPr algn="ctr"/>
            <a:r>
              <a:rPr lang="es-CR" sz="3200" b="1" dirty="0">
                <a:latin typeface="Amasis MT Pro Black" panose="02040A04050005020304" pitchFamily="18" charset="0"/>
              </a:rPr>
              <a:t>CANTIDAD DE NOMBRAMIENTOS EN PROPIEDAD EN EL SECTOR ADMINISTRATIVO </a:t>
            </a:r>
          </a:p>
        </p:txBody>
      </p:sp>
      <p:sp>
        <p:nvSpPr>
          <p:cNvPr id="2" name="Rectángulo: esquinas superiores cortadas 1">
            <a:extLst>
              <a:ext uri="{FF2B5EF4-FFF2-40B4-BE49-F238E27FC236}">
                <a16:creationId xmlns:a16="http://schemas.microsoft.com/office/drawing/2014/main" id="{7989911C-E520-1201-4334-F73812444318}"/>
              </a:ext>
            </a:extLst>
          </p:cNvPr>
          <p:cNvSpPr/>
          <p:nvPr/>
        </p:nvSpPr>
        <p:spPr>
          <a:xfrm>
            <a:off x="649224" y="758952"/>
            <a:ext cx="11183112" cy="1024128"/>
          </a:xfrm>
          <a:prstGeom prst="snip2Same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R"/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8621F93A-569E-ED98-09D6-478680062BA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92892" y="2566119"/>
            <a:ext cx="8765560" cy="1515323"/>
          </a:xfrm>
          <a:prstGeom prst="rect">
            <a:avLst/>
          </a:prstGeom>
        </p:spPr>
      </p:pic>
      <p:sp>
        <p:nvSpPr>
          <p:cNvPr id="4" name="CuadroTexto 3">
            <a:extLst>
              <a:ext uri="{FF2B5EF4-FFF2-40B4-BE49-F238E27FC236}">
                <a16:creationId xmlns:a16="http://schemas.microsoft.com/office/drawing/2014/main" id="{61B6A3D0-8A91-F3CF-3ECF-CABBAE1046C3}"/>
              </a:ext>
            </a:extLst>
          </p:cNvPr>
          <p:cNvSpPr txBox="1"/>
          <p:nvPr/>
        </p:nvSpPr>
        <p:spPr>
          <a:xfrm>
            <a:off x="1992892" y="4377647"/>
            <a:ext cx="8765560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s-CR" b="1" i="1" dirty="0"/>
              <a:t>Fuente: </a:t>
            </a:r>
            <a:r>
              <a:rPr lang="es-CR" i="1" dirty="0"/>
              <a:t>datos de solicitudes de elegibles resueltas con tipo de presupuesto en propiedad extraídos del Módulo ADT del sistema </a:t>
            </a:r>
            <a:r>
              <a:rPr lang="es-CR" i="1" dirty="0" err="1"/>
              <a:t>Sigesa</a:t>
            </a:r>
            <a:r>
              <a:rPr lang="es-CR" i="1" dirty="0"/>
              <a:t>, del 01 de enero al  04 de noviembre del 2025.</a:t>
            </a:r>
          </a:p>
          <a:p>
            <a:r>
              <a:rPr lang="es-CR" b="1" i="1" dirty="0"/>
              <a:t>Elaborado por: </a:t>
            </a:r>
            <a:r>
              <a:rPr lang="es-CR" i="1" dirty="0"/>
              <a:t>Área Atracción y Dotación de Talento Humano.</a:t>
            </a:r>
          </a:p>
        </p:txBody>
      </p:sp>
    </p:spTree>
    <p:extLst>
      <p:ext uri="{BB962C8B-B14F-4D97-AF65-F5344CB8AC3E}">
        <p14:creationId xmlns:p14="http://schemas.microsoft.com/office/powerpoint/2010/main" val="3606053477"/>
      </p:ext>
    </p:extLst>
  </p:cSld>
  <p:clrMapOvr>
    <a:masterClrMapping/>
  </p:clrMapOvr>
  <p:transition spd="slow">
    <p:wipe/>
  </p:transition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871</TotalTime>
  <Words>384</Words>
  <Application>Microsoft Office PowerPoint</Application>
  <PresentationFormat>Panorámica</PresentationFormat>
  <Paragraphs>30</Paragraphs>
  <Slides>9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9</vt:i4>
      </vt:variant>
    </vt:vector>
  </HeadingPairs>
  <TitlesOfParts>
    <vt:vector size="14" baseType="lpstr">
      <vt:lpstr>Amasis MT Pro Black</vt:lpstr>
      <vt:lpstr>Aptos</vt:lpstr>
      <vt:lpstr>Aptos Display</vt:lpstr>
      <vt:lpstr>Arial</vt:lpstr>
      <vt:lpstr>Tema de Office</vt:lpstr>
      <vt:lpstr>Presentación de PowerPoint</vt:lpstr>
      <vt:lpstr>CANTIDAD DE CONCURSOS EXTERNOS Y PARTICIPANTES POR GÉNERO</vt:lpstr>
      <vt:lpstr>CANTIDAD DE CONCURSOS INTERNOS Y PARTICIPANTES POR GÉNERO</vt:lpstr>
      <vt:lpstr>CANTIDAD DE INSCRIPCIONES AL  REGISTRO DE ELEGIBLES INTERNO</vt:lpstr>
      <vt:lpstr>CANTIDAD DE REGISTRO DE ELEGIBLES POR MACROPROCESO</vt:lpstr>
      <vt:lpstr>CANTIDAD DE REGISTRO DE ELEGIBLES (INTERNOS-EXTERNOS) POR GÉNERO </vt:lpstr>
      <vt:lpstr>CANTIDAD DE PERSONAS CON DISCAPACIDAD EN EL SECTOR ADMINISTRATIVO</vt:lpstr>
      <vt:lpstr>CANTIDAD DE SOLICITUDES DE ELEGIBLE POR PROPUESTA E INVITACIÓN</vt:lpstr>
      <vt:lpstr>CANTIDAD DE NOMBRAMIENTOS EN PROPIEDAD EN EL SECTOR ADMINISTRATIVO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Catalina Barboza</dc:creator>
  <cp:lastModifiedBy>CAROL HIDALGO  VALERIO</cp:lastModifiedBy>
  <cp:revision>15</cp:revision>
  <dcterms:created xsi:type="dcterms:W3CDTF">2024-01-15T15:21:25Z</dcterms:created>
  <dcterms:modified xsi:type="dcterms:W3CDTF">2025-11-11T18:00:00Z</dcterms:modified>
</cp:coreProperties>
</file>