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70" r:id="rId10"/>
    <p:sldId id="271" r:id="rId11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E82CEE-000A-4026-83A2-E6EFD36B0DE4}" v="8" dt="2025-05-07T23:31:14.5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81"/>
    <p:restoredTop sz="94693"/>
  </p:normalViewPr>
  <p:slideViewPr>
    <p:cSldViewPr snapToGrid="0" snapToObjects="1">
      <p:cViewPr varScale="1">
        <p:scale>
          <a:sx n="61" d="100"/>
          <a:sy n="61" d="100"/>
        </p:scale>
        <p:origin x="5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7/5/2025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7/5/2025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501141"/>
          </a:xfrm>
        </p:spPr>
        <p:txBody>
          <a:bodyPr/>
          <a:lstStyle/>
          <a:p>
            <a:pPr algn="ctr"/>
            <a:r>
              <a:rPr lang="es-CR" dirty="0"/>
              <a:t>ESTADÍSTICAS 2025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247AA-AEF3-D5B1-9889-EC6B6F4373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2400" b="1" dirty="0"/>
              <a:t>Área de Organización del Trabajo, Clasificación y Valoración de Cargos</a:t>
            </a:r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7BAA87AD-E2D4-3F9A-2978-A95A7CFB0CB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5045" r="5045"/>
          <a:stretch>
            <a:fillRect/>
          </a:stretch>
        </p:blipFill>
        <p:spPr/>
      </p:pic>
      <p:pic>
        <p:nvPicPr>
          <p:cNvPr id="4" name="Marcador de posición de imagen 3">
            <a:extLst>
              <a:ext uri="{FF2B5EF4-FFF2-40B4-BE49-F238E27FC236}">
                <a16:creationId xmlns:a16="http://schemas.microsoft.com/office/drawing/2014/main" id="{1B51476B-4CB3-6346-0190-C342D589534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41272" r="1607"/>
          <a:stretch/>
        </p:blipFill>
        <p:spPr>
          <a:xfrm>
            <a:off x="5197032" y="239151"/>
            <a:ext cx="2488557" cy="1034569"/>
          </a:xfrm>
          <a:prstGeom prst="rect">
            <a:avLst/>
          </a:prstGeom>
        </p:spPr>
      </p:pic>
      <p:sp>
        <p:nvSpPr>
          <p:cNvPr id="6" name="Subtítulo 2">
            <a:extLst>
              <a:ext uri="{FF2B5EF4-FFF2-40B4-BE49-F238E27FC236}">
                <a16:creationId xmlns:a16="http://schemas.microsoft.com/office/drawing/2014/main" id="{9591D4CA-354D-0E95-0839-A6510B7F1126}"/>
              </a:ext>
            </a:extLst>
          </p:cNvPr>
          <p:cNvSpPr txBox="1">
            <a:spLocks/>
          </p:cNvSpPr>
          <p:nvPr/>
        </p:nvSpPr>
        <p:spPr>
          <a:xfrm>
            <a:off x="5486400" y="2465408"/>
            <a:ext cx="6254044" cy="880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b="1" dirty="0"/>
              <a:t>Período enero a abril 2025</a:t>
            </a:r>
          </a:p>
        </p:txBody>
      </p:sp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C0A84F-9497-431D-8145-D5CEB2292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607708A-2702-5336-AF58-D297808E0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96" y="0"/>
            <a:ext cx="10515600" cy="738966"/>
          </a:xfrm>
        </p:spPr>
        <p:txBody>
          <a:bodyPr>
            <a:normAutofit/>
          </a:bodyPr>
          <a:lstStyle/>
          <a:p>
            <a:pPr algn="ctr"/>
            <a:r>
              <a:rPr lang="es-CR" sz="2400" b="1" dirty="0">
                <a:latin typeface="Amasis MT Pro Black" panose="02040A04050005020304" pitchFamily="18" charset="0"/>
              </a:rPr>
              <a:t>PERSONAL</a:t>
            </a:r>
            <a:r>
              <a:rPr lang="es-CR" sz="1400" b="1" dirty="0">
                <a:latin typeface="Amasis MT Pro Black" panose="02040A04050005020304" pitchFamily="18" charset="0"/>
              </a:rPr>
              <a:t> </a:t>
            </a:r>
            <a:r>
              <a:rPr lang="es-CR" sz="2400" b="1" dirty="0">
                <a:latin typeface="Amasis MT Pro Black" panose="02040A04050005020304" pitchFamily="18" charset="0"/>
              </a:rPr>
              <a:t>EN TELETRABAJO POR CAMPUS UNIVERSITARIO</a:t>
            </a:r>
            <a:endParaRPr lang="es-CR" sz="1800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D89BED59-787D-7483-9A36-6CB4C9E37D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5132705"/>
              </p:ext>
            </p:extLst>
          </p:nvPr>
        </p:nvGraphicFramePr>
        <p:xfrm>
          <a:off x="1299228" y="1231900"/>
          <a:ext cx="9593544" cy="4394200"/>
        </p:xfrm>
        <a:graphic>
          <a:graphicData uri="http://schemas.openxmlformats.org/drawingml/2006/table">
            <a:tbl>
              <a:tblPr/>
              <a:tblGrid>
                <a:gridCol w="6683606">
                  <a:extLst>
                    <a:ext uri="{9D8B030D-6E8A-4147-A177-3AD203B41FA5}">
                      <a16:colId xmlns:a16="http://schemas.microsoft.com/office/drawing/2014/main" val="3500581838"/>
                    </a:ext>
                  </a:extLst>
                </a:gridCol>
                <a:gridCol w="2909938">
                  <a:extLst>
                    <a:ext uri="{9D8B030D-6E8A-4147-A177-3AD203B41FA5}">
                      <a16:colId xmlns:a16="http://schemas.microsoft.com/office/drawing/2014/main" val="792708274"/>
                    </a:ext>
                  </a:extLst>
                </a:gridCol>
              </a:tblGrid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Unidad ejecutora 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Cantidad 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0239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Benjamín Núñez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35823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Higuerón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405479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Campus Omar Dengo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737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411929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Liberia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504137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Nicoya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178854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Sarapiquí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950947"/>
                  </a:ext>
                </a:extLst>
              </a:tr>
              <a:tr h="549275"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s-CR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None/>
                      </a:pPr>
                      <a:r>
                        <a:rPr lang="es-CR" sz="3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848</a:t>
                      </a:r>
                      <a:endParaRPr lang="es-CR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6328" marR="16328" marT="1632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3527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1198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8AD6FCB-4629-6547-8B47-5D879588B1E8}"/>
              </a:ext>
            </a:extLst>
          </p:cNvPr>
          <p:cNvSpPr txBox="1">
            <a:spLocks/>
          </p:cNvSpPr>
          <p:nvPr/>
        </p:nvSpPr>
        <p:spPr>
          <a:xfrm>
            <a:off x="686938" y="1166563"/>
            <a:ext cx="11102761" cy="1146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atin typeface="Amasis MT Pro Black" panose="02040A04050005020304" pitchFamily="18" charset="0"/>
              </a:rPr>
              <a:t>CANTIDAD DE PLAZAS ADMINISTRATIVAS POR TIPO PRESUPUESTO</a:t>
            </a: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37869A3A-9872-88F1-4422-09354EE64E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239115"/>
              </p:ext>
            </p:extLst>
          </p:nvPr>
        </p:nvGraphicFramePr>
        <p:xfrm>
          <a:off x="2134540" y="2878512"/>
          <a:ext cx="8207556" cy="861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139">
                  <a:extLst>
                    <a:ext uri="{9D8B030D-6E8A-4147-A177-3AD203B41FA5}">
                      <a16:colId xmlns:a16="http://schemas.microsoft.com/office/drawing/2014/main" val="564677862"/>
                    </a:ext>
                  </a:extLst>
                </a:gridCol>
                <a:gridCol w="2317898">
                  <a:extLst>
                    <a:ext uri="{9D8B030D-6E8A-4147-A177-3AD203B41FA5}">
                      <a16:colId xmlns:a16="http://schemas.microsoft.com/office/drawing/2014/main" val="3297923605"/>
                    </a:ext>
                  </a:extLst>
                </a:gridCol>
                <a:gridCol w="1629617">
                  <a:extLst>
                    <a:ext uri="{9D8B030D-6E8A-4147-A177-3AD203B41FA5}">
                      <a16:colId xmlns:a16="http://schemas.microsoft.com/office/drawing/2014/main" val="1896181427"/>
                    </a:ext>
                  </a:extLst>
                </a:gridCol>
                <a:gridCol w="2449902">
                  <a:extLst>
                    <a:ext uri="{9D8B030D-6E8A-4147-A177-3AD203B41FA5}">
                      <a16:colId xmlns:a16="http://schemas.microsoft.com/office/drawing/2014/main" val="1528440013"/>
                    </a:ext>
                  </a:extLst>
                </a:gridCol>
              </a:tblGrid>
              <a:tr h="496001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</a:t>
                      </a:r>
                      <a:r>
                        <a:rPr lang="es-CR" dirty="0" err="1"/>
                        <a:t>ropietarias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Propietaria vacante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Plazo fijo</a:t>
                      </a:r>
                      <a:endParaRPr lang="es-C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Específicos</a:t>
                      </a:r>
                      <a:endParaRPr lang="es-C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337"/>
                  </a:ext>
                </a:extLst>
              </a:tr>
              <a:tr h="336086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1959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207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831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55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781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0B05D09-1DAA-2D3D-A71B-61C7E0095A4C}"/>
              </a:ext>
            </a:extLst>
          </p:cNvPr>
          <p:cNvSpPr txBox="1">
            <a:spLocks/>
          </p:cNvSpPr>
          <p:nvPr/>
        </p:nvSpPr>
        <p:spPr>
          <a:xfrm>
            <a:off x="536812" y="1169888"/>
            <a:ext cx="10928357" cy="1223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atin typeface="Amasis MT Pro Black" panose="02040A04050005020304" pitchFamily="18" charset="0"/>
              </a:rPr>
              <a:t>CANTIDAD DE CONVERSIONES PLAZAS ADMINISTRATIVAS</a:t>
            </a: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3D4F678-FB71-A2DB-F8E5-ACCF25F39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106385"/>
              </p:ext>
            </p:extLst>
          </p:nvPr>
        </p:nvGraphicFramePr>
        <p:xfrm>
          <a:off x="1936990" y="2772753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5743359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465380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Servicios específicos a plazo fijo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Plazo fijo a propiedad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2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0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5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970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2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F6C9D04-D27F-E39D-57B4-AB06EC033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132" y="1371600"/>
            <a:ext cx="10818125" cy="951722"/>
          </a:xfrm>
        </p:spPr>
        <p:txBody>
          <a:bodyPr>
            <a:normAutofit fontScale="90000"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REPOSICIONES DE PLAZAS ADMINISTRATIVAS</a:t>
            </a:r>
            <a:br>
              <a:rPr lang="es-CR" sz="3600" b="1" dirty="0">
                <a:latin typeface="Amasis MT Pro Black" panose="02040A04050005020304" pitchFamily="18" charset="0"/>
              </a:rPr>
            </a:br>
            <a:endParaRPr lang="es-CR" sz="3600" b="1" dirty="0">
              <a:latin typeface="Amasis MT Pro Black" panose="02040A04050005020304" pitchFamily="18" charset="0"/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79C39787-D00B-0201-2AC1-E17CAA615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723750"/>
              </p:ext>
            </p:extLst>
          </p:nvPr>
        </p:nvGraphicFramePr>
        <p:xfrm>
          <a:off x="1902604" y="2410443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25405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Reposiciones administrativas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8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12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915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063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956C523-DF7F-0FCB-114D-103E4F9D8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699028"/>
              </p:ext>
            </p:extLst>
          </p:nvPr>
        </p:nvGraphicFramePr>
        <p:xfrm>
          <a:off x="2062851" y="2496707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4845957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Asignaciones de plazas administrativas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2871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25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738347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id="{F9011FFF-8317-B312-6761-6690B0184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13" y="852175"/>
            <a:ext cx="11109277" cy="1278785"/>
          </a:xfrm>
        </p:spPr>
        <p:txBody>
          <a:bodyPr>
            <a:norm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ASIGNACIONES DE PLAZAS ADMINISTRATIVAS</a:t>
            </a:r>
          </a:p>
        </p:txBody>
      </p:sp>
    </p:spTree>
    <p:extLst>
      <p:ext uri="{BB962C8B-B14F-4D97-AF65-F5344CB8AC3E}">
        <p14:creationId xmlns:p14="http://schemas.microsoft.com/office/powerpoint/2010/main" val="1656028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524618F-038F-7151-064B-7B191FD6C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CAMBIOS DE PUESTOS ADMINISTRATIVOS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5A69FA1-6665-7118-FADE-72E50A9156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68292"/>
              </p:ext>
            </p:extLst>
          </p:nvPr>
        </p:nvGraphicFramePr>
        <p:xfrm>
          <a:off x="1902604" y="2410443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2540569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Cambios de puesto administrativos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8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34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915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9505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904883F5-DC1A-1951-D2C6-1AAF6A7C1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830130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CANTIDAD DE SOLICITUDES DE DEDICACIÓN EXCLUSIVA, DISPONIBILIDAD Y SOBRESUELDOS RESUELTAS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57D2D052-6D32-2773-D827-00A5ABBAE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68712"/>
              </p:ext>
            </p:extLst>
          </p:nvPr>
        </p:nvGraphicFramePr>
        <p:xfrm>
          <a:off x="2685045" y="2878512"/>
          <a:ext cx="7699925" cy="861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5086">
                  <a:extLst>
                    <a:ext uri="{9D8B030D-6E8A-4147-A177-3AD203B41FA5}">
                      <a16:colId xmlns:a16="http://schemas.microsoft.com/office/drawing/2014/main" val="564677862"/>
                    </a:ext>
                  </a:extLst>
                </a:gridCol>
                <a:gridCol w="1688840">
                  <a:extLst>
                    <a:ext uri="{9D8B030D-6E8A-4147-A177-3AD203B41FA5}">
                      <a16:colId xmlns:a16="http://schemas.microsoft.com/office/drawing/2014/main" val="3297923605"/>
                    </a:ext>
                  </a:extLst>
                </a:gridCol>
                <a:gridCol w="2285999">
                  <a:extLst>
                    <a:ext uri="{9D8B030D-6E8A-4147-A177-3AD203B41FA5}">
                      <a16:colId xmlns:a16="http://schemas.microsoft.com/office/drawing/2014/main" val="1896181427"/>
                    </a:ext>
                  </a:extLst>
                </a:gridCol>
              </a:tblGrid>
              <a:tr h="496001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Dedicación exclusiva administrativa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Disponibilidad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Sobresueldos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9337"/>
                  </a:ext>
                </a:extLst>
              </a:tr>
              <a:tr h="336086"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1</a:t>
                      </a:r>
                      <a:endParaRPr lang="es-C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/>
                        <a:t>5</a:t>
                      </a:r>
                      <a:endParaRPr lang="es-C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781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495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3DD28549-F632-099E-1CFB-5EE7CA34E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501" y="1016742"/>
            <a:ext cx="11186810" cy="978119"/>
          </a:xfrm>
        </p:spPr>
        <p:txBody>
          <a:bodyPr>
            <a:noAutofit/>
          </a:bodyPr>
          <a:lstStyle/>
          <a:p>
            <a:pPr algn="ctr"/>
            <a:r>
              <a:rPr lang="es-CR" sz="3600" b="1" dirty="0">
                <a:latin typeface="Amasis MT Pro Black" panose="02040A04050005020304" pitchFamily="18" charset="0"/>
              </a:rPr>
              <a:t>PERSONAL EN TELETRABAJO POR SEXO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F97E7524-439A-299C-95C5-3CAE55C807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224581"/>
              </p:ext>
            </p:extLst>
          </p:nvPr>
        </p:nvGraphicFramePr>
        <p:xfrm>
          <a:off x="1936990" y="2772753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95743359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465380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Sexo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Cantidad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326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Mujeres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599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97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Hombres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249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77674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004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DD595D-4636-709D-E289-B3066F87D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0DADE92D-ED69-11E7-9F05-AE32A4163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596" y="0"/>
            <a:ext cx="10515600" cy="738966"/>
          </a:xfrm>
        </p:spPr>
        <p:txBody>
          <a:bodyPr>
            <a:normAutofit/>
          </a:bodyPr>
          <a:lstStyle/>
          <a:p>
            <a:pPr algn="ctr"/>
            <a:r>
              <a:rPr lang="es-CR" sz="2400" b="1" dirty="0">
                <a:latin typeface="Amasis MT Pro Black" panose="02040A04050005020304" pitchFamily="18" charset="0"/>
              </a:rPr>
              <a:t>PERSONAL</a:t>
            </a:r>
            <a:r>
              <a:rPr lang="es-CR" sz="1400" b="1" dirty="0">
                <a:latin typeface="Amasis MT Pro Black" panose="02040A04050005020304" pitchFamily="18" charset="0"/>
              </a:rPr>
              <a:t> </a:t>
            </a:r>
            <a:r>
              <a:rPr lang="es-CR" sz="2400" b="1" dirty="0">
                <a:latin typeface="Amasis MT Pro Black" panose="02040A04050005020304" pitchFamily="18" charset="0"/>
              </a:rPr>
              <a:t>EN TELETRABAJO POR UBICACIÓN GEOGRÁFICA</a:t>
            </a:r>
            <a:endParaRPr lang="es-CR" sz="1800" dirty="0"/>
          </a:p>
        </p:txBody>
      </p:sp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C3156291-85C9-C1DB-2544-69F0136EE02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051957" y="1036362"/>
          <a:ext cx="78105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5250">
                  <a:extLst>
                    <a:ext uri="{9D8B030D-6E8A-4147-A177-3AD203B41FA5}">
                      <a16:colId xmlns:a16="http://schemas.microsoft.com/office/drawing/2014/main" val="3723354725"/>
                    </a:ext>
                  </a:extLst>
                </a:gridCol>
                <a:gridCol w="3905250">
                  <a:extLst>
                    <a:ext uri="{9D8B030D-6E8A-4147-A177-3AD203B41FA5}">
                      <a16:colId xmlns:a16="http://schemas.microsoft.com/office/drawing/2014/main" val="377403701"/>
                    </a:ext>
                  </a:extLst>
                </a:gridCol>
              </a:tblGrid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Provincia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Cantidad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694193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Alajuela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512626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Cartago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89674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Guanacaste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328057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Heredia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630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976763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Limón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135020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Puntarenas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350601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San José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dirty="0"/>
                        <a:t>108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841672"/>
                  </a:ext>
                </a:extLst>
              </a:tr>
              <a:tr h="309120"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R" b="1" dirty="0"/>
                        <a:t>848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949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25458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167</Words>
  <Application>Microsoft Office PowerPoint</Application>
  <PresentationFormat>Panorámica</PresentationFormat>
  <Paragraphs>76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Amasis MT Pro Black</vt:lpstr>
      <vt:lpstr>Arial</vt:lpstr>
      <vt:lpstr>Calibri</vt:lpstr>
      <vt:lpstr>Calibri Light</vt:lpstr>
      <vt:lpstr>Tema de Office</vt:lpstr>
      <vt:lpstr>ESTADÍSTICAS 2025</vt:lpstr>
      <vt:lpstr>Presentación de PowerPoint</vt:lpstr>
      <vt:lpstr>Presentación de PowerPoint</vt:lpstr>
      <vt:lpstr>CANTIDAD DE REPOSICIONES DE PLAZAS ADMINISTRATIVAS </vt:lpstr>
      <vt:lpstr>CANTIDAD DE ASIGNACIONES DE PLAZAS ADMINISTRATIVAS</vt:lpstr>
      <vt:lpstr>CANTIDAD DE CAMBIOS DE PUESTOS ADMINISTRATIVOS</vt:lpstr>
      <vt:lpstr>CANTIDAD DE SOLICITUDES DE DEDICACIÓN EXCLUSIVA, DISPONIBILIDAD Y SOBRESUELDOS RESUELTAS</vt:lpstr>
      <vt:lpstr>PERSONAL EN TELETRABAJO POR SEXO</vt:lpstr>
      <vt:lpstr>PERSONAL EN TELETRABAJO POR UBICACIÓN GEOGRÁFICA</vt:lpstr>
      <vt:lpstr>PERSONAL EN TELETRABAJO POR CAMPUS UNIVERSITARIO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MAGALY SOLANO PEREZ</cp:lastModifiedBy>
  <cp:revision>18</cp:revision>
  <dcterms:created xsi:type="dcterms:W3CDTF">2022-01-11T16:41:00Z</dcterms:created>
  <dcterms:modified xsi:type="dcterms:W3CDTF">2025-05-07T23:32:06Z</dcterms:modified>
</cp:coreProperties>
</file>