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72" r:id="rId9"/>
    <p:sldId id="265" r:id="rId10"/>
    <p:sldId id="270" r:id="rId11"/>
    <p:sldId id="271" r:id="rId12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281"/>
    <p:restoredTop sz="94693"/>
  </p:normalViewPr>
  <p:slideViewPr>
    <p:cSldViewPr snapToGrid="0" snapToObjects="1">
      <p:cViewPr varScale="1">
        <p:scale>
          <a:sx n="100" d="100"/>
          <a:sy n="100" d="100"/>
        </p:scale>
        <p:origin x="11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F:\CLASIFICACION%202025\CONTROL%20DE%20PLAZAS\cuadro%20nivel%20de%20empleo%20para%20insumo.xl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R" dirty="0"/>
              <a:t>% plazas administrativas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CR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explosion val="8"/>
          <c:dPt>
            <c:idx val="0"/>
            <c:bubble3D val="0"/>
            <c:explosion val="21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138A-4F78-8982-F7F8FD92D9B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138A-4F78-8982-F7F8FD92D9B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138A-4F78-8982-F7F8FD92D9B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138A-4F78-8982-F7F8FD92D9B5}"/>
              </c:ext>
            </c:extLst>
          </c:dPt>
          <c:dLbls>
            <c:spPr>
              <a:pattFill prst="pct75">
                <a:fgClr>
                  <a:prstClr val="black">
                    <a:lumMod val="75000"/>
                    <a:lumOff val="25000"/>
                  </a:prstClr>
                </a:fgClr>
                <a:bgClr>
                  <a:prstClr val="black">
                    <a:lumMod val="65000"/>
                    <a:lumOff val="35000"/>
                  </a:prst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'report name'!$B$50:$B$53</c:f>
              <c:strCache>
                <c:ptCount val="4"/>
                <c:pt idx="0">
                  <c:v>Propietarias</c:v>
                </c:pt>
                <c:pt idx="1">
                  <c:v>Vacantes</c:v>
                </c:pt>
                <c:pt idx="2">
                  <c:v>Plazos fijos</c:v>
                </c:pt>
                <c:pt idx="3">
                  <c:v>Servicios especiales</c:v>
                </c:pt>
              </c:strCache>
            </c:strRef>
          </c:cat>
          <c:val>
            <c:numRef>
              <c:f>'report name'!$D$50:$D$53</c:f>
              <c:numCache>
                <c:formatCode>0.00</c:formatCode>
                <c:ptCount val="4"/>
                <c:pt idx="0">
                  <c:v>78.033352501437605</c:v>
                </c:pt>
                <c:pt idx="1">
                  <c:v>8.6831512363427255</c:v>
                </c:pt>
                <c:pt idx="2">
                  <c:v>9.0856814261069587</c:v>
                </c:pt>
                <c:pt idx="3">
                  <c:v>4.1978148361127081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38A-4F78-8982-F7F8FD92D9B5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CR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6B8E467C-AEC0-2A6D-19ED-07C518EB3CF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7904"/>
            <a:ext cx="12191998" cy="684218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16A8466-2EC8-F248-A273-C47DCF6FF0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6400" y="1964267"/>
            <a:ext cx="6254044" cy="1929518"/>
          </a:xfrm>
        </p:spPr>
        <p:txBody>
          <a:bodyPr anchor="t">
            <a:normAutofit/>
          </a:bodyPr>
          <a:lstStyle>
            <a:lvl1pPr algn="l">
              <a:defRPr sz="2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A0F25BE-7F18-A349-ADBA-012D20499A8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86400" y="4051138"/>
            <a:ext cx="6254044" cy="880534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Nombre de la(s) autora(s) o autor(es) de la presentación</a:t>
            </a:r>
            <a:endParaRPr lang="es-CR" dirty="0"/>
          </a:p>
        </p:txBody>
      </p:sp>
      <p:sp>
        <p:nvSpPr>
          <p:cNvPr id="11" name="Marcador de posición de imagen 10">
            <a:extLst>
              <a:ext uri="{FF2B5EF4-FFF2-40B4-BE49-F238E27FC236}">
                <a16:creationId xmlns:a16="http://schemas.microsoft.com/office/drawing/2014/main" id="{8E3085FA-5C5F-0D81-1330-02F3BC7D77A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788167" y="239151"/>
            <a:ext cx="1876534" cy="9988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declaratoria del año acordada por CONARE</a:t>
            </a:r>
          </a:p>
        </p:txBody>
      </p:sp>
      <p:sp>
        <p:nvSpPr>
          <p:cNvPr id="12" name="Marcador de posición de imagen 10">
            <a:extLst>
              <a:ext uri="{FF2B5EF4-FFF2-40B4-BE49-F238E27FC236}">
                <a16:creationId xmlns:a16="http://schemas.microsoft.com/office/drawing/2014/main" id="{987D283B-8A6C-D354-7D64-E654CEF9958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22926" y="239151"/>
            <a:ext cx="1876534" cy="103456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instancia universitaria</a:t>
            </a:r>
          </a:p>
        </p:txBody>
      </p:sp>
    </p:spTree>
    <p:extLst>
      <p:ext uri="{BB962C8B-B14F-4D97-AF65-F5344CB8AC3E}">
        <p14:creationId xmlns:p14="http://schemas.microsoft.com/office/powerpoint/2010/main" val="355907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198758-4E74-D143-B2CB-D1E107DA6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86D0308-7F20-554F-BB07-568A701CBA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D6F0B00-833F-004D-81F0-24B665B72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8D6EC-2125-B94E-8BF3-872DF11AACEC}" type="datetimeFigureOut">
              <a:rPr lang="es-CR" smtClean="0"/>
              <a:t>12/5/2026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AA11C67-FDAC-3C4F-B5B3-D992B46D5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821F17C-5052-B642-AAFF-64FFC8C42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B9BFD-A44B-2A4E-A339-98280AE259F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722525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222BFFE-8D10-874C-9847-29BB06124C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57692" y="583324"/>
            <a:ext cx="4713891" cy="5975131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MX" dirty="0"/>
          </a:p>
          <a:p>
            <a:pPr lvl="0"/>
            <a:endParaRPr lang="es-MX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534720E-2C88-7385-D286-2D2F6346BD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5550" t="57617" r="63027"/>
          <a:stretch/>
        </p:blipFill>
        <p:spPr>
          <a:xfrm rot="10800000">
            <a:off x="-189191" y="-2"/>
            <a:ext cx="6069729" cy="686154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B95143C-B3B8-9D4B-B89F-C0C7CAACC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502" y="733917"/>
            <a:ext cx="5292726" cy="2852737"/>
          </a:xfrm>
        </p:spPr>
        <p:txBody>
          <a:bodyPr anchor="t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BB542AD5-52B8-EE88-54A3-C7BC249FD8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00669" y="6258910"/>
            <a:ext cx="599090" cy="299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1837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0969F8-F3A5-4040-B53F-2C1133B66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87CF147-9878-834B-A19A-5688E7B0CA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F1C5D91-2935-574B-8AB8-6099ED3615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43573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969E4E1-55ED-CF4C-A082-358D75D0D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954B6BB-0F1A-BC42-B1BD-C216D4AD4E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A5AAAFD-9B0E-DC47-95F2-0311DA70FA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D8D6EC-2125-B94E-8BF3-872DF11AACEC}" type="datetimeFigureOut">
              <a:rPr lang="es-CR" smtClean="0"/>
              <a:t>12/5/2026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F2D378C-DB01-9D43-9894-A725EB792D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4B66D79-299E-A44A-BC68-46565F979B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B9BFD-A44B-2A4E-A339-98280AE259F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59324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PAOLAARGUEDASCHACON\Downloads\SelloAcreditacionHceres.png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file:///C:\Users\PAOLAARGUEDASCHACON\Downloads\SelloAcreditacionHceres.pn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file:///C:\Users\PAOLAARGUEDASCHACON\Downloads\SelloAcreditacionHceres.p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file:///C:\Users\PAOLAARGUEDASCHACON\Downloads\SelloAcreditacionHceres.pn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file:///C:\Users\PAOLAARGUEDASCHACON\Downloads\SelloAcreditacionHceres.pn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file:///C:\Users\PAOLAARGUEDASCHACON\Downloads\SelloAcreditacionHceres.pn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file:///C:\Users\PAOLAARGUEDASCHACON\Downloads\SelloAcreditacionHceres.pn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PAOLAARGUEDASCHACON\Downloads\SelloAcreditacionHceres.png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file:///C:\Users\PAOLAARGUEDASCHACON\Downloads\SelloAcreditacionHceres.pn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PAOLAARGUEDASCHACON\Downloads\SelloAcreditacionHceres.png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85D12B-B4E3-755F-1A2C-EB8DF466B6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6400" y="1964267"/>
            <a:ext cx="6254044" cy="501141"/>
          </a:xfrm>
        </p:spPr>
        <p:txBody>
          <a:bodyPr/>
          <a:lstStyle/>
          <a:p>
            <a:pPr algn="ctr"/>
            <a:r>
              <a:rPr lang="es-CR" dirty="0"/>
              <a:t>ESTADÍSTICAS 2025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66247AA-AEF3-D5B1-9889-EC6B6F43732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s-CR" sz="2400" b="1" dirty="0"/>
              <a:t>Área de Organización del Trabajo, Clasificación y Valoración de Cargos</a:t>
            </a:r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id="{9591D4CA-354D-0E95-0839-A6510B7F1126}"/>
              </a:ext>
            </a:extLst>
          </p:cNvPr>
          <p:cNvSpPr txBox="1">
            <a:spLocks/>
          </p:cNvSpPr>
          <p:nvPr/>
        </p:nvSpPr>
        <p:spPr>
          <a:xfrm>
            <a:off x="5486400" y="2465408"/>
            <a:ext cx="6254044" cy="8805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R" b="1" dirty="0"/>
              <a:t>Período enero a diciembre 2025</a:t>
            </a:r>
          </a:p>
        </p:txBody>
      </p:sp>
      <p:pic>
        <p:nvPicPr>
          <p:cNvPr id="1026" name="Imagen 3">
            <a:extLst>
              <a:ext uri="{FF2B5EF4-FFF2-40B4-BE49-F238E27FC236}">
                <a16:creationId xmlns:a16="http://schemas.microsoft.com/office/drawing/2014/main" id="{1CC015D2-EA8C-9805-DB4F-D8CBF3B6CC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3962" y="475753"/>
            <a:ext cx="1719263" cy="1561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Imagen 2" descr="Logotipo&#10;&#10;El contenido generado por IA puede ser incorrecto.">
            <a:extLst>
              <a:ext uri="{FF2B5EF4-FFF2-40B4-BE49-F238E27FC236}">
                <a16:creationId xmlns:a16="http://schemas.microsoft.com/office/drawing/2014/main" id="{408A6BAC-76DF-6CB4-1D70-0F930B3AF1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1896" y="5133975"/>
            <a:ext cx="1528547" cy="1248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43983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DD595D-4636-709D-E289-B3066F87D6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0DADE92D-ED69-11E7-9F05-AE32A4163D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596" y="0"/>
            <a:ext cx="10515600" cy="738966"/>
          </a:xfrm>
        </p:spPr>
        <p:txBody>
          <a:bodyPr>
            <a:normAutofit/>
          </a:bodyPr>
          <a:lstStyle/>
          <a:p>
            <a:pPr algn="ctr"/>
            <a:r>
              <a:rPr lang="es-CR" sz="2400" b="1" dirty="0">
                <a:latin typeface="Amasis MT Pro Black" panose="02040A04050005020304" pitchFamily="18" charset="0"/>
              </a:rPr>
              <a:t>PERSONAL</a:t>
            </a:r>
            <a:r>
              <a:rPr lang="es-CR" sz="1400" b="1" dirty="0">
                <a:latin typeface="Amasis MT Pro Black" panose="02040A04050005020304" pitchFamily="18" charset="0"/>
              </a:rPr>
              <a:t> </a:t>
            </a:r>
            <a:r>
              <a:rPr lang="es-CR" sz="2400" b="1" dirty="0">
                <a:latin typeface="Amasis MT Pro Black" panose="02040A04050005020304" pitchFamily="18" charset="0"/>
              </a:rPr>
              <a:t>EN TELETRABAJO POR UBICACIÓN GEOGRÁFICA</a:t>
            </a:r>
            <a:endParaRPr lang="es-CR" sz="1800" dirty="0"/>
          </a:p>
        </p:txBody>
      </p:sp>
      <p:graphicFrame>
        <p:nvGraphicFramePr>
          <p:cNvPr id="5" name="Marcador de contenido 3">
            <a:extLst>
              <a:ext uri="{FF2B5EF4-FFF2-40B4-BE49-F238E27FC236}">
                <a16:creationId xmlns:a16="http://schemas.microsoft.com/office/drawing/2014/main" id="{C3156291-85C9-C1DB-2544-69F0136EE0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4393074"/>
              </p:ext>
            </p:extLst>
          </p:nvPr>
        </p:nvGraphicFramePr>
        <p:xfrm>
          <a:off x="2051957" y="1036362"/>
          <a:ext cx="781050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5250">
                  <a:extLst>
                    <a:ext uri="{9D8B030D-6E8A-4147-A177-3AD203B41FA5}">
                      <a16:colId xmlns:a16="http://schemas.microsoft.com/office/drawing/2014/main" val="3723354725"/>
                    </a:ext>
                  </a:extLst>
                </a:gridCol>
                <a:gridCol w="3905250">
                  <a:extLst>
                    <a:ext uri="{9D8B030D-6E8A-4147-A177-3AD203B41FA5}">
                      <a16:colId xmlns:a16="http://schemas.microsoft.com/office/drawing/2014/main" val="377403701"/>
                    </a:ext>
                  </a:extLst>
                </a:gridCol>
              </a:tblGrid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Provincia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Cantidad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694193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Alajuela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71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1512626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Cartago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1896747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Guanacaste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4328057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Heredia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642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9767630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Limón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2135020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Puntarenas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350601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San José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114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7841672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b="1" dirty="0"/>
                        <a:t>866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5949380"/>
                  </a:ext>
                </a:extLst>
              </a:tr>
            </a:tbl>
          </a:graphicData>
        </a:graphic>
      </p:graphicFrame>
      <p:pic>
        <p:nvPicPr>
          <p:cNvPr id="2" name="Imagen 2" descr="Logotipo&#10;&#10;El contenido generado por IA puede ser incorrecto.">
            <a:extLst>
              <a:ext uri="{FF2B5EF4-FFF2-40B4-BE49-F238E27FC236}">
                <a16:creationId xmlns:a16="http://schemas.microsoft.com/office/drawing/2014/main" id="{FA111B55-0040-9A1B-940D-3C1516E2DC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2582" y="5029201"/>
            <a:ext cx="1403111" cy="114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n 3">
            <a:extLst>
              <a:ext uri="{FF2B5EF4-FFF2-40B4-BE49-F238E27FC236}">
                <a16:creationId xmlns:a16="http://schemas.microsoft.com/office/drawing/2014/main" id="{8DC7B41A-A0BD-1384-8485-41A668C6AD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98" y="1489710"/>
            <a:ext cx="1208140" cy="109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25458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C0A84F-9497-431D-8145-D5CEB22926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F607708A-2702-5336-AF58-D297808E0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596" y="0"/>
            <a:ext cx="10515600" cy="738966"/>
          </a:xfrm>
        </p:spPr>
        <p:txBody>
          <a:bodyPr>
            <a:normAutofit/>
          </a:bodyPr>
          <a:lstStyle/>
          <a:p>
            <a:pPr algn="ctr"/>
            <a:r>
              <a:rPr lang="es-CR" sz="2400" b="1" dirty="0">
                <a:latin typeface="Amasis MT Pro Black" panose="02040A04050005020304" pitchFamily="18" charset="0"/>
              </a:rPr>
              <a:t>PERSONAL</a:t>
            </a:r>
            <a:r>
              <a:rPr lang="es-CR" sz="1400" b="1" dirty="0">
                <a:latin typeface="Amasis MT Pro Black" panose="02040A04050005020304" pitchFamily="18" charset="0"/>
              </a:rPr>
              <a:t> </a:t>
            </a:r>
            <a:r>
              <a:rPr lang="es-CR" sz="2400" b="1" dirty="0">
                <a:latin typeface="Amasis MT Pro Black" panose="02040A04050005020304" pitchFamily="18" charset="0"/>
              </a:rPr>
              <a:t>EN TELETRABAJO POR CAMPUS UNIVERSITARIO</a:t>
            </a:r>
            <a:endParaRPr lang="es-CR" sz="1800" dirty="0"/>
          </a:p>
        </p:txBody>
      </p:sp>
      <p:graphicFrame>
        <p:nvGraphicFramePr>
          <p:cNvPr id="6" name="Marcador de contenido 5">
            <a:extLst>
              <a:ext uri="{FF2B5EF4-FFF2-40B4-BE49-F238E27FC236}">
                <a16:creationId xmlns:a16="http://schemas.microsoft.com/office/drawing/2014/main" id="{D89BED59-787D-7483-9A36-6CB4C9E37DA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2040316"/>
              </p:ext>
            </p:extLst>
          </p:nvPr>
        </p:nvGraphicFramePr>
        <p:xfrm>
          <a:off x="1299228" y="1231900"/>
          <a:ext cx="9593544" cy="4394200"/>
        </p:xfrm>
        <a:graphic>
          <a:graphicData uri="http://schemas.openxmlformats.org/drawingml/2006/table">
            <a:tbl>
              <a:tblPr/>
              <a:tblGrid>
                <a:gridCol w="6683606">
                  <a:extLst>
                    <a:ext uri="{9D8B030D-6E8A-4147-A177-3AD203B41FA5}">
                      <a16:colId xmlns:a16="http://schemas.microsoft.com/office/drawing/2014/main" val="3500581838"/>
                    </a:ext>
                  </a:extLst>
                </a:gridCol>
                <a:gridCol w="2909938">
                  <a:extLst>
                    <a:ext uri="{9D8B030D-6E8A-4147-A177-3AD203B41FA5}">
                      <a16:colId xmlns:a16="http://schemas.microsoft.com/office/drawing/2014/main" val="792708274"/>
                    </a:ext>
                  </a:extLst>
                </a:gridCol>
              </a:tblGrid>
              <a:tr h="549275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Unidad ejecutora </a:t>
                      </a:r>
                      <a:endParaRPr lang="es-CR" sz="3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Cantidad </a:t>
                      </a:r>
                      <a:endParaRPr lang="es-CR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0239"/>
                  </a:ext>
                </a:extLst>
              </a:tr>
              <a:tr h="549275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Campus Benjamín Núñez</a:t>
                      </a:r>
                      <a:endParaRPr lang="es-CR" sz="3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</a:t>
                      </a:r>
                      <a:endParaRPr lang="es-CR" sz="3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8358234"/>
                  </a:ext>
                </a:extLst>
              </a:tr>
              <a:tr h="549275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Campus Higuerón</a:t>
                      </a:r>
                      <a:endParaRPr lang="es-CR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  <a:endParaRPr lang="es-CR" sz="3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4054794"/>
                  </a:ext>
                </a:extLst>
              </a:tr>
              <a:tr h="549275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Campus Omar Dengo</a:t>
                      </a:r>
                      <a:endParaRPr lang="es-CR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755</a:t>
                      </a:r>
                      <a:endParaRPr lang="es-CR" sz="3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3411929"/>
                  </a:ext>
                </a:extLst>
              </a:tr>
              <a:tr h="549275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Liberia</a:t>
                      </a:r>
                      <a:endParaRPr lang="es-CR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s-CR" sz="3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2504137"/>
                  </a:ext>
                </a:extLst>
              </a:tr>
              <a:tr h="549275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Nicoya</a:t>
                      </a:r>
                      <a:endParaRPr lang="es-CR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s-CR" sz="3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2178854"/>
                  </a:ext>
                </a:extLst>
              </a:tr>
              <a:tr h="549275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Sarapiquí</a:t>
                      </a:r>
                      <a:endParaRPr lang="es-CR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s-CR" sz="3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0950947"/>
                  </a:ext>
                </a:extLst>
              </a:tr>
              <a:tr h="549275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  <a:endParaRPr lang="es-CR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866</a:t>
                      </a:r>
                      <a:endParaRPr lang="es-CR" sz="3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4352715"/>
                  </a:ext>
                </a:extLst>
              </a:tr>
            </a:tbl>
          </a:graphicData>
        </a:graphic>
      </p:graphicFrame>
      <p:pic>
        <p:nvPicPr>
          <p:cNvPr id="2" name="Imagen 2" descr="Logotipo&#10;&#10;El contenido generado por IA puede ser incorrecto.">
            <a:extLst>
              <a:ext uri="{FF2B5EF4-FFF2-40B4-BE49-F238E27FC236}">
                <a16:creationId xmlns:a16="http://schemas.microsoft.com/office/drawing/2014/main" id="{9A8BF9CE-F901-94CB-5E44-DC0557D64C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4507" y="5391151"/>
            <a:ext cx="1403111" cy="114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n 3">
            <a:extLst>
              <a:ext uri="{FF2B5EF4-FFF2-40B4-BE49-F238E27FC236}">
                <a16:creationId xmlns:a16="http://schemas.microsoft.com/office/drawing/2014/main" id="{68CBFC96-87BE-D0B5-DF83-79BB7511CE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88" y="1699260"/>
            <a:ext cx="1208140" cy="109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1198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28AD6FCB-4629-6547-8B47-5D879588B1E8}"/>
              </a:ext>
            </a:extLst>
          </p:cNvPr>
          <p:cNvSpPr txBox="1">
            <a:spLocks/>
          </p:cNvSpPr>
          <p:nvPr/>
        </p:nvSpPr>
        <p:spPr>
          <a:xfrm>
            <a:off x="896291" y="642365"/>
            <a:ext cx="11102761" cy="11461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3600" b="1" dirty="0">
                <a:latin typeface="Amasis MT Pro Black" panose="02040A04050005020304" pitchFamily="18" charset="0"/>
              </a:rPr>
              <a:t>CANTIDAD DE PLAZAS ADMINISTRATIVAS POR TIPO PRESUPUESTO</a:t>
            </a:r>
            <a:endParaRPr lang="es-CR" sz="3600" b="1" dirty="0">
              <a:latin typeface="Amasis MT Pro Black" panose="02040A04050005020304" pitchFamily="18" charset="0"/>
            </a:endParaRP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37869A3A-9872-88F1-4422-09354EE64E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8804232"/>
              </p:ext>
            </p:extLst>
          </p:nvPr>
        </p:nvGraphicFramePr>
        <p:xfrm>
          <a:off x="896292" y="2963479"/>
          <a:ext cx="5609283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3256">
                  <a:extLst>
                    <a:ext uri="{9D8B030D-6E8A-4147-A177-3AD203B41FA5}">
                      <a16:colId xmlns:a16="http://schemas.microsoft.com/office/drawing/2014/main" val="564677862"/>
                    </a:ext>
                  </a:extLst>
                </a:gridCol>
                <a:gridCol w="1150402">
                  <a:extLst>
                    <a:ext uri="{9D8B030D-6E8A-4147-A177-3AD203B41FA5}">
                      <a16:colId xmlns:a16="http://schemas.microsoft.com/office/drawing/2014/main" val="3297923605"/>
                    </a:ext>
                  </a:extLst>
                </a:gridCol>
                <a:gridCol w="1200150">
                  <a:extLst>
                    <a:ext uri="{9D8B030D-6E8A-4147-A177-3AD203B41FA5}">
                      <a16:colId xmlns:a16="http://schemas.microsoft.com/office/drawing/2014/main" val="1896181427"/>
                    </a:ext>
                  </a:extLst>
                </a:gridCol>
                <a:gridCol w="1895475">
                  <a:extLst>
                    <a:ext uri="{9D8B030D-6E8A-4147-A177-3AD203B41FA5}">
                      <a16:colId xmlns:a16="http://schemas.microsoft.com/office/drawing/2014/main" val="1528440013"/>
                    </a:ext>
                  </a:extLst>
                </a:gridCol>
              </a:tblGrid>
              <a:tr h="555113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P</a:t>
                      </a:r>
                      <a:r>
                        <a:rPr lang="es-CR" dirty="0" err="1"/>
                        <a:t>ropietarias</a:t>
                      </a:r>
                      <a:endParaRPr lang="es-C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Vacante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Plazo fijo</a:t>
                      </a:r>
                      <a:endParaRPr lang="es-C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Servicios </a:t>
                      </a:r>
                    </a:p>
                    <a:p>
                      <a:pPr algn="ctr"/>
                      <a:r>
                        <a:rPr lang="es-MX" dirty="0"/>
                        <a:t>especiales</a:t>
                      </a:r>
                      <a:endParaRPr lang="es-C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49337"/>
                  </a:ext>
                </a:extLst>
              </a:tr>
              <a:tr h="336086">
                <a:tc>
                  <a:txBody>
                    <a:bodyPr/>
                    <a:lstStyle/>
                    <a:p>
                      <a:pPr algn="ctr"/>
                      <a:r>
                        <a:rPr lang="es-ES" sz="2400" b="1" dirty="0"/>
                        <a:t>1357</a:t>
                      </a:r>
                      <a:endParaRPr lang="es-C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b="1" dirty="0"/>
                        <a:t>158</a:t>
                      </a:r>
                      <a:endParaRPr lang="es-C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b="1" dirty="0"/>
                        <a:t>151</a:t>
                      </a:r>
                      <a:endParaRPr lang="es-C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b="1" dirty="0"/>
                        <a:t>73</a:t>
                      </a:r>
                      <a:endParaRPr lang="es-CR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3781968"/>
                  </a:ext>
                </a:extLst>
              </a:tr>
            </a:tbl>
          </a:graphicData>
        </a:graphic>
      </p:graphicFrame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277D5CBB-6A82-65B7-90D7-E4270BCA61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4192922"/>
              </p:ext>
            </p:extLst>
          </p:nvPr>
        </p:nvGraphicFramePr>
        <p:xfrm>
          <a:off x="6810377" y="1788529"/>
          <a:ext cx="4905374" cy="3724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Imagen 3">
            <a:extLst>
              <a:ext uri="{FF2B5EF4-FFF2-40B4-BE49-F238E27FC236}">
                <a16:creationId xmlns:a16="http://schemas.microsoft.com/office/drawing/2014/main" id="{2E2716A6-C6BD-35FB-3499-A7C2423742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98" y="1489710"/>
            <a:ext cx="1208140" cy="109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8820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00B05D09-1DAA-2D3D-A71B-61C7E0095A4C}"/>
              </a:ext>
            </a:extLst>
          </p:cNvPr>
          <p:cNvSpPr txBox="1">
            <a:spLocks/>
          </p:cNvSpPr>
          <p:nvPr/>
        </p:nvSpPr>
        <p:spPr>
          <a:xfrm>
            <a:off x="536812" y="1169888"/>
            <a:ext cx="10928357" cy="12235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3600" b="1" dirty="0">
                <a:latin typeface="Amasis MT Pro Black" panose="02040A04050005020304" pitchFamily="18" charset="0"/>
              </a:rPr>
              <a:t>CANTIDAD DE CONVERSIONES PLAZAS ADMINISTRATIVAS</a:t>
            </a:r>
            <a:endParaRPr lang="es-CR" sz="3600" b="1" dirty="0">
              <a:latin typeface="Amasis MT Pro Black" panose="02040A04050005020304" pitchFamily="18" charset="0"/>
            </a:endParaRP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13D4F678-FB71-A2DB-F8E5-ACCF25F39A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9978136"/>
              </p:ext>
            </p:extLst>
          </p:nvPr>
        </p:nvGraphicFramePr>
        <p:xfrm>
          <a:off x="1936990" y="2772753"/>
          <a:ext cx="764516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2580">
                  <a:extLst>
                    <a:ext uri="{9D8B030D-6E8A-4147-A177-3AD203B41FA5}">
                      <a16:colId xmlns:a16="http://schemas.microsoft.com/office/drawing/2014/main" val="3957433593"/>
                    </a:ext>
                  </a:extLst>
                </a:gridCol>
                <a:gridCol w="3822580">
                  <a:extLst>
                    <a:ext uri="{9D8B030D-6E8A-4147-A177-3AD203B41FA5}">
                      <a16:colId xmlns:a16="http://schemas.microsoft.com/office/drawing/2014/main" val="24653803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Servicios específicos </a:t>
                      </a:r>
                    </a:p>
                    <a:p>
                      <a:pPr algn="ctr"/>
                      <a:r>
                        <a:rPr lang="es-CR" dirty="0"/>
                        <a:t>a plazo fijo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Plazo fijo </a:t>
                      </a:r>
                    </a:p>
                    <a:p>
                      <a:pPr algn="ctr"/>
                      <a:r>
                        <a:rPr lang="es-CR" dirty="0"/>
                        <a:t>a propiedad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23268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31</a:t>
                      </a:r>
                      <a:endParaRPr lang="es-C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20</a:t>
                      </a:r>
                      <a:endParaRPr lang="es-CR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7997078"/>
                  </a:ext>
                </a:extLst>
              </a:tr>
            </a:tbl>
          </a:graphicData>
        </a:graphic>
      </p:graphicFrame>
      <p:pic>
        <p:nvPicPr>
          <p:cNvPr id="6" name="Imagen 2" descr="Logotipo&#10;&#10;El contenido generado por IA puede ser incorrecto.">
            <a:extLst>
              <a:ext uri="{FF2B5EF4-FFF2-40B4-BE49-F238E27FC236}">
                <a16:creationId xmlns:a16="http://schemas.microsoft.com/office/drawing/2014/main" id="{7DE48E5A-AE91-8DF2-CABD-E8CFE6191F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1607" y="4894269"/>
            <a:ext cx="1403111" cy="114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n 3">
            <a:extLst>
              <a:ext uri="{FF2B5EF4-FFF2-40B4-BE49-F238E27FC236}">
                <a16:creationId xmlns:a16="http://schemas.microsoft.com/office/drawing/2014/main" id="{5E987969-8F9A-9B1F-4983-775FB8C8FE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98" y="1781660"/>
            <a:ext cx="1208140" cy="109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529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FF6C9D04-D27F-E39D-57B4-AB06EC033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132" y="1371600"/>
            <a:ext cx="10818125" cy="951722"/>
          </a:xfrm>
        </p:spPr>
        <p:txBody>
          <a:bodyPr>
            <a:normAutofit fontScale="90000"/>
          </a:bodyPr>
          <a:lstStyle/>
          <a:p>
            <a:pPr algn="ctr"/>
            <a:r>
              <a:rPr lang="es-CR" sz="3600" b="1" dirty="0">
                <a:latin typeface="Amasis MT Pro Black" panose="02040A04050005020304" pitchFamily="18" charset="0"/>
              </a:rPr>
              <a:t>CANTIDAD DE REPOSICIONES DE PLAZAS ADMINISTRATIVAS</a:t>
            </a:r>
            <a:br>
              <a:rPr lang="es-CR" sz="3600" b="1" dirty="0">
                <a:latin typeface="Amasis MT Pro Black" panose="02040A04050005020304" pitchFamily="18" charset="0"/>
              </a:rPr>
            </a:br>
            <a:endParaRPr lang="es-CR" sz="3600" b="1" dirty="0">
              <a:latin typeface="Amasis MT Pro Black" panose="02040A04050005020304" pitchFamily="18" charset="0"/>
            </a:endParaRP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79C39787-D00B-0201-2AC1-E17CAA6158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0309185"/>
              </p:ext>
            </p:extLst>
          </p:nvPr>
        </p:nvGraphicFramePr>
        <p:xfrm>
          <a:off x="3988579" y="2410443"/>
          <a:ext cx="473632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6321">
                  <a:extLst>
                    <a:ext uri="{9D8B030D-6E8A-4147-A177-3AD203B41FA5}">
                      <a16:colId xmlns:a16="http://schemas.microsoft.com/office/drawing/2014/main" val="12540569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Reposiciones administrativas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78957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47</a:t>
                      </a:r>
                      <a:endParaRPr lang="es-CR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2915877"/>
                  </a:ext>
                </a:extLst>
              </a:tr>
            </a:tbl>
          </a:graphicData>
        </a:graphic>
      </p:graphicFrame>
      <p:pic>
        <p:nvPicPr>
          <p:cNvPr id="2" name="Imagen 2" descr="Logotipo&#10;&#10;El contenido generado por IA puede ser incorrecto.">
            <a:extLst>
              <a:ext uri="{FF2B5EF4-FFF2-40B4-BE49-F238E27FC236}">
                <a16:creationId xmlns:a16="http://schemas.microsoft.com/office/drawing/2014/main" id="{910AA596-49BB-2146-68B6-66DA7618E3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7332" y="5029201"/>
            <a:ext cx="1403111" cy="114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4063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C956C523-DF7F-0FCB-114D-103E4F9D8E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3304145"/>
              </p:ext>
            </p:extLst>
          </p:nvPr>
        </p:nvGraphicFramePr>
        <p:xfrm>
          <a:off x="2062851" y="2496707"/>
          <a:ext cx="8128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14845957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Asignaciones de plazas administrativas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28718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/>
                        <a:t>80</a:t>
                      </a:r>
                      <a:endParaRPr lang="es-CR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0738347"/>
                  </a:ext>
                </a:extLst>
              </a:tr>
            </a:tbl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id="{F9011FFF-8317-B312-6761-6690B0184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213" y="852175"/>
            <a:ext cx="11109277" cy="1278785"/>
          </a:xfrm>
        </p:spPr>
        <p:txBody>
          <a:bodyPr>
            <a:normAutofit/>
          </a:bodyPr>
          <a:lstStyle/>
          <a:p>
            <a:pPr algn="ctr"/>
            <a:r>
              <a:rPr lang="es-CR" sz="3600" b="1" dirty="0">
                <a:latin typeface="Amasis MT Pro Black" panose="02040A04050005020304" pitchFamily="18" charset="0"/>
              </a:rPr>
              <a:t>CANTIDAD DE INFORMES DE ASIGNACIONES DE PLAZAS ADMINISTRATIVAS</a:t>
            </a:r>
          </a:p>
        </p:txBody>
      </p:sp>
      <p:pic>
        <p:nvPicPr>
          <p:cNvPr id="2" name="Imagen 2" descr="Logotipo&#10;&#10;El contenido generado por IA puede ser incorrecto.">
            <a:extLst>
              <a:ext uri="{FF2B5EF4-FFF2-40B4-BE49-F238E27FC236}">
                <a16:creationId xmlns:a16="http://schemas.microsoft.com/office/drawing/2014/main" id="{64D3BEFB-2EC2-C9B9-326A-9F64C49671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0304" y="5116836"/>
            <a:ext cx="1403111" cy="114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n 3">
            <a:extLst>
              <a:ext uri="{FF2B5EF4-FFF2-40B4-BE49-F238E27FC236}">
                <a16:creationId xmlns:a16="http://schemas.microsoft.com/office/drawing/2014/main" id="{174E203A-CB73-5FCE-A0F4-199313F307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98" y="1948067"/>
            <a:ext cx="1208140" cy="109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6028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6524618F-038F-7151-064B-7B191FD6C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501" y="830130"/>
            <a:ext cx="11186810" cy="978119"/>
          </a:xfrm>
        </p:spPr>
        <p:txBody>
          <a:bodyPr>
            <a:noAutofit/>
          </a:bodyPr>
          <a:lstStyle/>
          <a:p>
            <a:pPr algn="ctr"/>
            <a:r>
              <a:rPr lang="es-CR" sz="3600" b="1" dirty="0">
                <a:latin typeface="Amasis MT Pro Black" panose="02040A04050005020304" pitchFamily="18" charset="0"/>
              </a:rPr>
              <a:t>CANTIDAD DE CAMBIOS DE PUESTOS ADMINISTRATIVOS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55A69FA1-6665-7118-FADE-72E50A9156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2703410"/>
              </p:ext>
            </p:extLst>
          </p:nvPr>
        </p:nvGraphicFramePr>
        <p:xfrm>
          <a:off x="1902604" y="2410443"/>
          <a:ext cx="8128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12540569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Cambios de puesto administrativos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78957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/>
                        <a:t>130</a:t>
                      </a:r>
                      <a:endParaRPr lang="es-CR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2915877"/>
                  </a:ext>
                </a:extLst>
              </a:tr>
            </a:tbl>
          </a:graphicData>
        </a:graphic>
      </p:graphicFrame>
      <p:pic>
        <p:nvPicPr>
          <p:cNvPr id="2" name="Imagen 2" descr="Logotipo&#10;&#10;El contenido generado por IA puede ser incorrecto.">
            <a:extLst>
              <a:ext uri="{FF2B5EF4-FFF2-40B4-BE49-F238E27FC236}">
                <a16:creationId xmlns:a16="http://schemas.microsoft.com/office/drawing/2014/main" id="{F02EF153-EE62-6B5F-1816-6F27F8256C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4200" y="4724401"/>
            <a:ext cx="1403111" cy="114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n 3">
            <a:extLst>
              <a:ext uri="{FF2B5EF4-FFF2-40B4-BE49-F238E27FC236}">
                <a16:creationId xmlns:a16="http://schemas.microsoft.com/office/drawing/2014/main" id="{936F5960-37DB-A5AE-F370-A2D3DABC4A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98" y="1621023"/>
            <a:ext cx="1208140" cy="109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9505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904883F5-DC1A-1951-D2C6-1AAF6A7C13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501" y="830130"/>
            <a:ext cx="11186810" cy="978119"/>
          </a:xfrm>
        </p:spPr>
        <p:txBody>
          <a:bodyPr>
            <a:noAutofit/>
          </a:bodyPr>
          <a:lstStyle/>
          <a:p>
            <a:pPr algn="ctr"/>
            <a:r>
              <a:rPr lang="es-CR" sz="3600" b="1" dirty="0">
                <a:latin typeface="Amasis MT Pro Black" panose="02040A04050005020304" pitchFamily="18" charset="0"/>
              </a:rPr>
              <a:t>CANTIDAD DE SOLICITUDES DE DEDICACIÓN EXCLUSIVA, DISPONIBILIDAD Y SOBRESUELDOS RESUELTAS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57D2D052-6D32-2773-D827-00A5ABBAE3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9155379"/>
              </p:ext>
            </p:extLst>
          </p:nvPr>
        </p:nvGraphicFramePr>
        <p:xfrm>
          <a:off x="2685045" y="2878512"/>
          <a:ext cx="7699925" cy="8617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25086">
                  <a:extLst>
                    <a:ext uri="{9D8B030D-6E8A-4147-A177-3AD203B41FA5}">
                      <a16:colId xmlns:a16="http://schemas.microsoft.com/office/drawing/2014/main" val="564677862"/>
                    </a:ext>
                  </a:extLst>
                </a:gridCol>
                <a:gridCol w="1688840">
                  <a:extLst>
                    <a:ext uri="{9D8B030D-6E8A-4147-A177-3AD203B41FA5}">
                      <a16:colId xmlns:a16="http://schemas.microsoft.com/office/drawing/2014/main" val="3297923605"/>
                    </a:ext>
                  </a:extLst>
                </a:gridCol>
                <a:gridCol w="2285999">
                  <a:extLst>
                    <a:ext uri="{9D8B030D-6E8A-4147-A177-3AD203B41FA5}">
                      <a16:colId xmlns:a16="http://schemas.microsoft.com/office/drawing/2014/main" val="1896181427"/>
                    </a:ext>
                  </a:extLst>
                </a:gridCol>
              </a:tblGrid>
              <a:tr h="496001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Dedicación exclusiva administrativa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Disponibilidad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Sobresueldos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49337"/>
                  </a:ext>
                </a:extLst>
              </a:tr>
              <a:tr h="336086">
                <a:tc>
                  <a:txBody>
                    <a:bodyPr/>
                    <a:lstStyle/>
                    <a:p>
                      <a:pPr algn="ctr"/>
                      <a:r>
                        <a:rPr lang="es-MX" b="1" dirty="0"/>
                        <a:t>6</a:t>
                      </a:r>
                      <a:endParaRPr lang="es-C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10</a:t>
                      </a:r>
                      <a:endParaRPr lang="es-CR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3781968"/>
                  </a:ext>
                </a:extLst>
              </a:tr>
            </a:tbl>
          </a:graphicData>
        </a:graphic>
      </p:graphicFrame>
      <p:pic>
        <p:nvPicPr>
          <p:cNvPr id="2" name="Imagen 3">
            <a:extLst>
              <a:ext uri="{FF2B5EF4-FFF2-40B4-BE49-F238E27FC236}">
                <a16:creationId xmlns:a16="http://schemas.microsoft.com/office/drawing/2014/main" id="{A51BB2EE-58C0-B8CB-E342-740AF3D905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98" y="1808249"/>
            <a:ext cx="1208140" cy="109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n 2" descr="Logotipo&#10;&#10;El contenido generado por IA puede ser incorrecto.">
            <a:extLst>
              <a:ext uri="{FF2B5EF4-FFF2-40B4-BE49-F238E27FC236}">
                <a16:creationId xmlns:a16="http://schemas.microsoft.com/office/drawing/2014/main" id="{BC9E23A0-9F0C-034C-C674-6F4A22A065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4200" y="4724401"/>
            <a:ext cx="1403111" cy="114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6495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943ECF-A49C-68DF-2F5B-8A32A86360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9303D5AC-6611-EDA8-5551-60314FCE6F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3772384"/>
              </p:ext>
            </p:extLst>
          </p:nvPr>
        </p:nvGraphicFramePr>
        <p:xfrm>
          <a:off x="2062851" y="2496707"/>
          <a:ext cx="8128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14845957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Modificación y elaboración de perfiles ocupacionales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28718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/>
                        <a:t>23</a:t>
                      </a:r>
                      <a:endParaRPr lang="es-CR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0738347"/>
                  </a:ext>
                </a:extLst>
              </a:tr>
            </a:tbl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id="{4509327C-B7D8-462A-5676-6335A9F88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213" y="852175"/>
            <a:ext cx="11109277" cy="1278785"/>
          </a:xfrm>
        </p:spPr>
        <p:txBody>
          <a:bodyPr>
            <a:normAutofit fontScale="90000"/>
          </a:bodyPr>
          <a:lstStyle/>
          <a:p>
            <a:pPr algn="ctr"/>
            <a:r>
              <a:rPr lang="es-CR" sz="3600" b="1" dirty="0">
                <a:latin typeface="Amasis MT Pro Black" panose="02040A04050005020304" pitchFamily="18" charset="0"/>
              </a:rPr>
              <a:t>CANTIDAD DE INFORMES DE EXCLUSIÓN, MODIFICACIÓN Y/O ELABORACIÓN DE PERFILES ADMINISTRATIVOS</a:t>
            </a:r>
          </a:p>
        </p:txBody>
      </p:sp>
      <p:pic>
        <p:nvPicPr>
          <p:cNvPr id="2" name="Imagen 2" descr="Logotipo&#10;&#10;El contenido generado por IA puede ser incorrecto.">
            <a:extLst>
              <a:ext uri="{FF2B5EF4-FFF2-40B4-BE49-F238E27FC236}">
                <a16:creationId xmlns:a16="http://schemas.microsoft.com/office/drawing/2014/main" id="{60A4E73C-59CE-6CB6-B2FF-6D0742F5F3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0304" y="5116836"/>
            <a:ext cx="1403111" cy="114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n 3">
            <a:extLst>
              <a:ext uri="{FF2B5EF4-FFF2-40B4-BE49-F238E27FC236}">
                <a16:creationId xmlns:a16="http://schemas.microsoft.com/office/drawing/2014/main" id="{69CBE2DA-FFBC-0C8E-AEE3-037310FC2F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98" y="1948067"/>
            <a:ext cx="1208140" cy="109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2246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3DD28549-F632-099E-1CFB-5EE7CA34E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501" y="1016742"/>
            <a:ext cx="11186810" cy="978119"/>
          </a:xfrm>
        </p:spPr>
        <p:txBody>
          <a:bodyPr>
            <a:noAutofit/>
          </a:bodyPr>
          <a:lstStyle/>
          <a:p>
            <a:pPr algn="ctr"/>
            <a:r>
              <a:rPr lang="es-CR" sz="3600" b="1" dirty="0">
                <a:latin typeface="Amasis MT Pro Black" panose="02040A04050005020304" pitchFamily="18" charset="0"/>
              </a:rPr>
              <a:t>PERSONAL EN TELETRABAJO POR SEXO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F97E7524-439A-299C-95C5-3CAE55C807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1259033"/>
              </p:ext>
            </p:extLst>
          </p:nvPr>
        </p:nvGraphicFramePr>
        <p:xfrm>
          <a:off x="1936990" y="2772753"/>
          <a:ext cx="8128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957433593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4653803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Sexo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Cantidad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23268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b="1" dirty="0"/>
                        <a:t>Mujeres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b="1" dirty="0"/>
                        <a:t>614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79970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b="1" dirty="0"/>
                        <a:t>Hombres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b="1" dirty="0"/>
                        <a:t>252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7767492"/>
                  </a:ext>
                </a:extLst>
              </a:tr>
            </a:tbl>
          </a:graphicData>
        </a:graphic>
      </p:graphicFrame>
      <p:pic>
        <p:nvPicPr>
          <p:cNvPr id="2" name="Imagen 3">
            <a:extLst>
              <a:ext uri="{FF2B5EF4-FFF2-40B4-BE49-F238E27FC236}">
                <a16:creationId xmlns:a16="http://schemas.microsoft.com/office/drawing/2014/main" id="{54E7855D-628C-E753-131D-5EDB6C5560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98" y="1835167"/>
            <a:ext cx="1208140" cy="109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n 2" descr="Logotipo&#10;&#10;El contenido generado por IA puede ser incorrecto.">
            <a:extLst>
              <a:ext uri="{FF2B5EF4-FFF2-40B4-BE49-F238E27FC236}">
                <a16:creationId xmlns:a16="http://schemas.microsoft.com/office/drawing/2014/main" id="{67EA2059-6A58-7CF9-46AA-7D4ED6B53C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1325" y="4863140"/>
            <a:ext cx="1403111" cy="114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000492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</TotalTime>
  <Words>193</Words>
  <Application>Microsoft Office PowerPoint</Application>
  <PresentationFormat>Panorámica</PresentationFormat>
  <Paragraphs>83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6" baseType="lpstr">
      <vt:lpstr>Amasis MT Pro Black</vt:lpstr>
      <vt:lpstr>Arial</vt:lpstr>
      <vt:lpstr>Calibri</vt:lpstr>
      <vt:lpstr>Calibri Light</vt:lpstr>
      <vt:lpstr>Tema de Office</vt:lpstr>
      <vt:lpstr>ESTADÍSTICAS 2025</vt:lpstr>
      <vt:lpstr>Presentación de PowerPoint</vt:lpstr>
      <vt:lpstr>Presentación de PowerPoint</vt:lpstr>
      <vt:lpstr>CANTIDAD DE REPOSICIONES DE PLAZAS ADMINISTRATIVAS </vt:lpstr>
      <vt:lpstr>CANTIDAD DE INFORMES DE ASIGNACIONES DE PLAZAS ADMINISTRATIVAS</vt:lpstr>
      <vt:lpstr>CANTIDAD DE CAMBIOS DE PUESTOS ADMINISTRATIVOS</vt:lpstr>
      <vt:lpstr>CANTIDAD DE SOLICITUDES DE DEDICACIÓN EXCLUSIVA, DISPONIBILIDAD Y SOBRESUELDOS RESUELTAS</vt:lpstr>
      <vt:lpstr>CANTIDAD DE INFORMES DE EXCLUSIÓN, MODIFICACIÓN Y/O ELABORACIÓN DE PERFILES ADMINISTRATIVOS</vt:lpstr>
      <vt:lpstr>PERSONAL EN TELETRABAJO POR SEXO</vt:lpstr>
      <vt:lpstr>PERSONAL EN TELETRABAJO POR UBICACIÓN GEOGRÁFICA</vt:lpstr>
      <vt:lpstr>PERSONAL EN TELETRABAJO POR CAMPUS UNIVERSITARIO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MARIEL MONTOYA  GAMBOA</cp:lastModifiedBy>
  <cp:revision>37</cp:revision>
  <dcterms:created xsi:type="dcterms:W3CDTF">2022-01-11T16:41:00Z</dcterms:created>
  <dcterms:modified xsi:type="dcterms:W3CDTF">2026-05-12T17:58:28Z</dcterms:modified>
</cp:coreProperties>
</file>