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409" r:id="rId2"/>
    <p:sldId id="447" r:id="rId3"/>
    <p:sldId id="449" r:id="rId4"/>
    <p:sldId id="448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984" y="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73253-0A38-4A2E-B30B-09F9C92EF9BC}" type="datetimeFigureOut">
              <a:rPr lang="es-CR" smtClean="0"/>
              <a:t>22/11/2023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CDA18D-8E57-4E86-89C6-1022B083F2A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6866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8D343A-B02A-5E4F-9860-AF90AF5721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6E7971-5C04-CEA2-6F94-B9F5FB80D0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79EBFE3-0842-9803-1CBF-E1868B8A6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7135-0986-4483-A302-6AD93EEC8711}" type="datetimeFigureOut">
              <a:rPr lang="es-CR" smtClean="0"/>
              <a:t>22/11/2023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5B50F2-35DE-16B2-E003-27DB1CE5E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10009B-4F6A-2088-DBDD-6C3F63FE6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894D-5593-4985-9684-539C8101141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41271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7B2454-F2A8-2F28-3352-5B1F56BA0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12E9556-A03D-776A-DA11-A90EE3B668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D9C39D-7E10-6B43-F1BC-2BB68B341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7135-0986-4483-A302-6AD93EEC8711}" type="datetimeFigureOut">
              <a:rPr lang="es-CR" smtClean="0"/>
              <a:t>22/11/2023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6C5FCB4-F2AF-8A37-98E8-514FFF134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06FC4A-E118-AC08-E9C3-9B3B2C013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894D-5593-4985-9684-539C8101141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840607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21EDF0-2CDF-3AD6-B7E2-2ED75444FA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568CA96-7367-9D1B-C281-CB58FD1F91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E82D8E-F180-DD36-E8DD-FC31B6C02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7135-0986-4483-A302-6AD93EEC8711}" type="datetimeFigureOut">
              <a:rPr lang="es-CR" smtClean="0"/>
              <a:t>22/11/2023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E2EB4C-F98C-DB92-103C-7FB83C3CD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ADF020E-4E57-B767-1F9D-7F836D39F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894D-5593-4985-9684-539C8101141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20858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6F49DD-D3A9-E4DD-E641-B6D5EF44C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427264E-4296-8FC4-4B12-7F664DA548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9FE806-12BB-EFE3-988F-119B78859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7135-0986-4483-A302-6AD93EEC8711}" type="datetimeFigureOut">
              <a:rPr lang="es-CR" smtClean="0"/>
              <a:t>22/11/2023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CD2F1AC-5619-8476-BA11-E9E5D08AB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BBA250-B198-7A33-EBA0-046585CA5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894D-5593-4985-9684-539C8101141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11279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787C58-709B-93F2-8326-C1A5C1ED7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265FFED-D75B-CB20-0072-7DB0EDA636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BABC01-3F76-C442-B7BF-E3B131661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7135-0986-4483-A302-6AD93EEC8711}" type="datetimeFigureOut">
              <a:rPr lang="es-CR" smtClean="0"/>
              <a:t>22/11/2023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FCFE39-AD1D-8135-4173-1981375B6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3A58FAF-31BB-D8E4-6AE4-09CD94B17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894D-5593-4985-9684-539C8101141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09460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D98F41-CAA4-45DD-8886-8DFBF4048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42E2FE-F848-0B74-738D-F752A53AAF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5808BD5-135C-45E2-50F8-615B6E1CF5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02F63ED-7249-E29D-6D9B-A83EFBF40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7135-0986-4483-A302-6AD93EEC8711}" type="datetimeFigureOut">
              <a:rPr lang="es-CR" smtClean="0"/>
              <a:t>22/11/2023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9CB8582-53F4-667B-9F7F-A9CE99AD5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9E6AE25-0D87-B46F-1A6F-61C5D5EFD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894D-5593-4985-9684-539C8101141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46212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39A998-0DB7-B2C9-F28F-0FA89745E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F302EAD-FCE0-4B92-3B92-BE34C06017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F5FF171-EB43-A1D0-B1D8-9DD36AD103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226F847-7989-EC3B-C391-25B82F257B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19CA1F0-A13A-DF92-D9D8-72235FC9DD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C7FB485-45C0-93B6-E8FF-E0F5967AE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7135-0986-4483-A302-6AD93EEC8711}" type="datetimeFigureOut">
              <a:rPr lang="es-CR" smtClean="0"/>
              <a:t>22/11/2023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A87D0B8-EEA3-170F-16DF-305E9199F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AC700DD-D3B9-F9A6-E045-D3FA53179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894D-5593-4985-9684-539C8101141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66269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E0DDD5-F28C-ECF0-7CDE-CA3A41AF5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7C182B6-7B46-2C9E-AAD4-E7B2CC908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7135-0986-4483-A302-6AD93EEC8711}" type="datetimeFigureOut">
              <a:rPr lang="es-CR" smtClean="0"/>
              <a:t>22/11/2023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E5B802B-79C3-B9BA-87AE-0B52C4500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16D5E3B-13B1-79CA-D459-BA882F645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894D-5593-4985-9684-539C8101141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132272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9FBFB1F-01C3-439D-8FC0-505416C3B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7135-0986-4483-A302-6AD93EEC8711}" type="datetimeFigureOut">
              <a:rPr lang="es-CR" smtClean="0"/>
              <a:t>22/11/2023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AFAFD54-EBF2-4D99-340E-77A6B2D7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8D3A79C-5DD7-F76C-42D6-6B49B1BD7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894D-5593-4985-9684-539C8101141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32641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57A4F5-B70A-B151-6E34-6899955EF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E43FCA4-039F-B105-AD40-1D3EEED3C9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2B92E3E-CCAB-FF9D-C19B-488CA01F4A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E796A9B-F203-8E82-0F20-C1D954F73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7135-0986-4483-A302-6AD93EEC8711}" type="datetimeFigureOut">
              <a:rPr lang="es-CR" smtClean="0"/>
              <a:t>22/11/2023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A429561-6BAF-146D-F5BD-B616DC5E6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D5503FC-2FC8-BE3E-0434-87FE9ACF3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894D-5593-4985-9684-539C8101141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544779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D91CB0-3558-5E1A-8767-CCC6984BF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2B462D0-BC26-1FA3-0336-B727BF6B1D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95F8D96-F6A9-ACC8-71D4-D3FAE7EC81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CF1192E-C2D7-E7C0-BDF0-058F89DCA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7135-0986-4483-A302-6AD93EEC8711}" type="datetimeFigureOut">
              <a:rPr lang="es-CR" smtClean="0"/>
              <a:t>22/11/2023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195FE1-2B82-EED9-7C1C-0E635AC2F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08424FE-BD17-BD28-24B7-B5B0924FE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894D-5593-4985-9684-539C8101141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6255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0009CC4-082E-FAF3-FEEE-3C8592809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1E378F5-ED80-3C5C-B92F-8C6974AE78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7154A4D-302F-E682-1233-7548EAA377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27135-0986-4483-A302-6AD93EEC8711}" type="datetimeFigureOut">
              <a:rPr lang="es-CR" smtClean="0"/>
              <a:t>22/11/2023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FD9348C-96DA-5608-5AE7-55CCD09103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5010C73-31A3-F90E-B457-EDD5C73950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6894D-5593-4985-9684-539C8101141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61064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C0168D44-1E23-DD44-80AD-8DF601E7DF1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" y="15811"/>
            <a:ext cx="12191996" cy="68421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A674B1B-C783-8341-A0A3-02E04092DA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76" y="3014934"/>
            <a:ext cx="6888672" cy="1147003"/>
          </a:xfrm>
        </p:spPr>
        <p:txBody>
          <a:bodyPr>
            <a:normAutofit fontScale="90000"/>
          </a:bodyPr>
          <a:lstStyle/>
          <a:p>
            <a:r>
              <a:rPr lang="es-419" sz="4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CR" sz="4000" b="1" dirty="0">
                <a:latin typeface="Arial" panose="020B0604020202020204" pitchFamily="34" charset="0"/>
                <a:cs typeface="Arial" panose="020B0604020202020204" pitchFamily="34" charset="0"/>
              </a:rPr>
              <a:t>STADÍSTICAS SOBRE PLAZAS ADMINISTRATIVAS Y CONCEPTOS DE PAGO</a:t>
            </a:r>
            <a:br>
              <a:rPr lang="es-CR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R" sz="4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s-CR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CR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R" sz="4000" b="1" dirty="0"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</a:p>
        </p:txBody>
      </p:sp>
      <p:pic>
        <p:nvPicPr>
          <p:cNvPr id="5" name="Picture 2" descr="Trabajo en equipo! A.2 - AGUAS MARINAS">
            <a:extLst>
              <a:ext uri="{FF2B5EF4-FFF2-40B4-BE49-F238E27FC236}">
                <a16:creationId xmlns:a16="http://schemas.microsoft.com/office/drawing/2014/main" id="{14C4B8B0-6FFB-A2F3-0F83-AB530CFBF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227" y="4262344"/>
            <a:ext cx="2996239" cy="1498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2AFCECF-E08C-2E4C-BE62-F6676E2606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93" y="2370340"/>
            <a:ext cx="2148266" cy="4265078"/>
          </a:xfrm>
          <a:prstGeom prst="rect">
            <a:avLst/>
          </a:prstGeom>
          <a:noFill/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F5D7FB3D-1349-84A3-F343-C6C80076DCF3}"/>
              </a:ext>
            </a:extLst>
          </p:cNvPr>
          <p:cNvSpPr txBox="1">
            <a:spLocks/>
          </p:cNvSpPr>
          <p:nvPr/>
        </p:nvSpPr>
        <p:spPr>
          <a:xfrm>
            <a:off x="6308203" y="5634340"/>
            <a:ext cx="5798916" cy="6748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18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CR" sz="1800" dirty="0">
                <a:latin typeface="Arial" panose="020B0604020202020204" pitchFamily="34" charset="0"/>
                <a:cs typeface="Arial" panose="020B0604020202020204" pitchFamily="34" charset="0"/>
              </a:rPr>
              <a:t>laborado por: Área Organización del Trabajo, Clasificación y Valoración de Cargos (AOTCVC)</a:t>
            </a:r>
          </a:p>
        </p:txBody>
      </p:sp>
    </p:spTree>
    <p:extLst>
      <p:ext uri="{BB962C8B-B14F-4D97-AF65-F5344CB8AC3E}">
        <p14:creationId xmlns:p14="http://schemas.microsoft.com/office/powerpoint/2010/main" val="10045321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1E302E9E-58BE-D74A-463C-A6353C0885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55" y="268880"/>
            <a:ext cx="1099337" cy="2236943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A41696A-018C-57E1-CDE4-7B81D0A91B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960" y="101000"/>
            <a:ext cx="10818125" cy="1160059"/>
          </a:xfrm>
        </p:spPr>
        <p:txBody>
          <a:bodyPr>
            <a:normAutofit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PLAZAS ADMINISTRATIVAS POR TIPO PRESUPUESTO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0BF58A9-B16F-774C-837E-E12559F52E47}"/>
              </a:ext>
            </a:extLst>
          </p:cNvPr>
          <p:cNvSpPr txBox="1"/>
          <p:nvPr/>
        </p:nvSpPr>
        <p:spPr>
          <a:xfrm>
            <a:off x="609006" y="6550223"/>
            <a:ext cx="812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400" b="1" dirty="0"/>
              <a:t>Elaborado por: Área de Organización del Trabajo, Clasificación y Valoración de Cargos. Noviembre 2023. </a:t>
            </a:r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97EF474E-1648-C914-1D5B-C5C2519033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667258"/>
              </p:ext>
            </p:extLst>
          </p:nvPr>
        </p:nvGraphicFramePr>
        <p:xfrm>
          <a:off x="3355401" y="1145892"/>
          <a:ext cx="5955241" cy="5312781"/>
        </p:xfrm>
        <a:graphic>
          <a:graphicData uri="http://schemas.openxmlformats.org/drawingml/2006/table">
            <a:tbl>
              <a:tblPr/>
              <a:tblGrid>
                <a:gridCol w="1408599">
                  <a:extLst>
                    <a:ext uri="{9D8B030D-6E8A-4147-A177-3AD203B41FA5}">
                      <a16:colId xmlns:a16="http://schemas.microsoft.com/office/drawing/2014/main" val="3654475517"/>
                    </a:ext>
                  </a:extLst>
                </a:gridCol>
                <a:gridCol w="1252088">
                  <a:extLst>
                    <a:ext uri="{9D8B030D-6E8A-4147-A177-3AD203B41FA5}">
                      <a16:colId xmlns:a16="http://schemas.microsoft.com/office/drawing/2014/main" val="1487683877"/>
                    </a:ext>
                  </a:extLst>
                </a:gridCol>
                <a:gridCol w="1032972">
                  <a:extLst>
                    <a:ext uri="{9D8B030D-6E8A-4147-A177-3AD203B41FA5}">
                      <a16:colId xmlns:a16="http://schemas.microsoft.com/office/drawing/2014/main" val="991938589"/>
                    </a:ext>
                  </a:extLst>
                </a:gridCol>
                <a:gridCol w="931240">
                  <a:extLst>
                    <a:ext uri="{9D8B030D-6E8A-4147-A177-3AD203B41FA5}">
                      <a16:colId xmlns:a16="http://schemas.microsoft.com/office/drawing/2014/main" val="2706870982"/>
                    </a:ext>
                  </a:extLst>
                </a:gridCol>
                <a:gridCol w="1330342">
                  <a:extLst>
                    <a:ext uri="{9D8B030D-6E8A-4147-A177-3AD203B41FA5}">
                      <a16:colId xmlns:a16="http://schemas.microsoft.com/office/drawing/2014/main" val="2497160890"/>
                    </a:ext>
                  </a:extLst>
                </a:gridCol>
              </a:tblGrid>
              <a:tr h="17851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C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PROGRAMA ACADÉMICO</a:t>
                      </a:r>
                    </a:p>
                  </a:txBody>
                  <a:tcPr marL="4791" marR="4791" marT="47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9237872"/>
                  </a:ext>
                </a:extLst>
              </a:tr>
              <a:tr h="320142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ESTRATO</a:t>
                      </a:r>
                    </a:p>
                  </a:txBody>
                  <a:tcPr marL="4791" marR="4791" marT="4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PROPIETARIAS OCUPADAS</a:t>
                      </a:r>
                    </a:p>
                  </a:txBody>
                  <a:tcPr marL="4791" marR="4791" marT="4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VACANTES</a:t>
                      </a:r>
                    </a:p>
                  </a:txBody>
                  <a:tcPr marL="4791" marR="4791" marT="4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PLAZOS FIJOS</a:t>
                      </a:r>
                    </a:p>
                  </a:txBody>
                  <a:tcPr marL="4791" marR="4791" marT="4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SERVICIOS ESPECIFICOS</a:t>
                      </a:r>
                    </a:p>
                  </a:txBody>
                  <a:tcPr marL="4791" marR="4791" marT="4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6964204"/>
                  </a:ext>
                </a:extLst>
              </a:tr>
              <a:tr h="172568">
                <a:tc>
                  <a:txBody>
                    <a:bodyPr/>
                    <a:lstStyle/>
                    <a:p>
                      <a:pPr algn="l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OPERATIVO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4100039"/>
                  </a:ext>
                </a:extLst>
              </a:tr>
              <a:tr h="172568">
                <a:tc>
                  <a:txBody>
                    <a:bodyPr/>
                    <a:lstStyle/>
                    <a:p>
                      <a:pPr algn="l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TECNICO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206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206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8031576"/>
                  </a:ext>
                </a:extLst>
              </a:tr>
              <a:tr h="172568">
                <a:tc>
                  <a:txBody>
                    <a:bodyPr/>
                    <a:lstStyle/>
                    <a:p>
                      <a:pPr algn="l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PROFESIONAL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5308492"/>
                  </a:ext>
                </a:extLst>
              </a:tr>
              <a:tr h="178517">
                <a:tc>
                  <a:txBody>
                    <a:bodyPr/>
                    <a:lstStyle/>
                    <a:p>
                      <a:pPr algn="l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DIRECCION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6877979"/>
                  </a:ext>
                </a:extLst>
              </a:tr>
              <a:tr h="17851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C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PROGRAMA ADMINISTRATIVO</a:t>
                      </a:r>
                    </a:p>
                  </a:txBody>
                  <a:tcPr marL="4791" marR="4791" marT="47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6156307"/>
                  </a:ext>
                </a:extLst>
              </a:tr>
              <a:tr h="320142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ESTRATO</a:t>
                      </a:r>
                    </a:p>
                  </a:txBody>
                  <a:tcPr marL="4791" marR="4791" marT="4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PROPIETARIAS OCUPADAS</a:t>
                      </a:r>
                    </a:p>
                  </a:txBody>
                  <a:tcPr marL="4791" marR="4791" marT="4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VACANTES</a:t>
                      </a:r>
                    </a:p>
                  </a:txBody>
                  <a:tcPr marL="4791" marR="4791" marT="4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PLAZOS FIJOS</a:t>
                      </a:r>
                    </a:p>
                  </a:txBody>
                  <a:tcPr marL="4791" marR="4791" marT="4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SERVICIOS ESPECIFICOS</a:t>
                      </a:r>
                    </a:p>
                  </a:txBody>
                  <a:tcPr marL="4791" marR="4791" marT="4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7363730"/>
                  </a:ext>
                </a:extLst>
              </a:tr>
              <a:tr h="172568">
                <a:tc>
                  <a:txBody>
                    <a:bodyPr/>
                    <a:lstStyle/>
                    <a:p>
                      <a:pPr algn="l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OPERATIVO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171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3351777"/>
                  </a:ext>
                </a:extLst>
              </a:tr>
              <a:tr h="172568">
                <a:tc>
                  <a:txBody>
                    <a:bodyPr/>
                    <a:lstStyle/>
                    <a:p>
                      <a:pPr algn="l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TECNICO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4878288"/>
                  </a:ext>
                </a:extLst>
              </a:tr>
              <a:tr h="172568">
                <a:tc>
                  <a:txBody>
                    <a:bodyPr/>
                    <a:lstStyle/>
                    <a:p>
                      <a:pPr algn="l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PROFESIONAL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195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9719702"/>
                  </a:ext>
                </a:extLst>
              </a:tr>
              <a:tr h="178517">
                <a:tc>
                  <a:txBody>
                    <a:bodyPr/>
                    <a:lstStyle/>
                    <a:p>
                      <a:pPr algn="l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DIRECCION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9916305"/>
                  </a:ext>
                </a:extLst>
              </a:tr>
              <a:tr h="17851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C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PROGRAMA VIDA UNIVERSITARIA</a:t>
                      </a:r>
                    </a:p>
                  </a:txBody>
                  <a:tcPr marL="4791" marR="4791" marT="47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4286735"/>
                  </a:ext>
                </a:extLst>
              </a:tr>
              <a:tr h="320142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ESTRATO</a:t>
                      </a:r>
                    </a:p>
                  </a:txBody>
                  <a:tcPr marL="4791" marR="4791" marT="4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PROPIETARIAS OCUPADAS</a:t>
                      </a:r>
                    </a:p>
                  </a:txBody>
                  <a:tcPr marL="4791" marR="4791" marT="4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VACANTES</a:t>
                      </a:r>
                    </a:p>
                  </a:txBody>
                  <a:tcPr marL="4791" marR="4791" marT="4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PLAZOS FIJOS</a:t>
                      </a:r>
                    </a:p>
                  </a:txBody>
                  <a:tcPr marL="4791" marR="4791" marT="4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SERVICIOS ESPECIFICOS</a:t>
                      </a:r>
                    </a:p>
                  </a:txBody>
                  <a:tcPr marL="4791" marR="4791" marT="4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4676843"/>
                  </a:ext>
                </a:extLst>
              </a:tr>
              <a:tr h="172568">
                <a:tc>
                  <a:txBody>
                    <a:bodyPr/>
                    <a:lstStyle/>
                    <a:p>
                      <a:pPr algn="l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OPERATIVO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005482"/>
                  </a:ext>
                </a:extLst>
              </a:tr>
              <a:tr h="172568">
                <a:tc>
                  <a:txBody>
                    <a:bodyPr/>
                    <a:lstStyle/>
                    <a:p>
                      <a:pPr algn="l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TECNICO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6139451"/>
                  </a:ext>
                </a:extLst>
              </a:tr>
              <a:tr h="172568">
                <a:tc>
                  <a:txBody>
                    <a:bodyPr/>
                    <a:lstStyle/>
                    <a:p>
                      <a:pPr algn="l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PROFESIONAL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3706713"/>
                  </a:ext>
                </a:extLst>
              </a:tr>
              <a:tr h="178517">
                <a:tc>
                  <a:txBody>
                    <a:bodyPr/>
                    <a:lstStyle/>
                    <a:p>
                      <a:pPr algn="l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DIRECCION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3700916"/>
                  </a:ext>
                </a:extLst>
              </a:tr>
              <a:tr h="226122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RESUMEN DE LOS TRES PROGRAMAS</a:t>
                      </a:r>
                    </a:p>
                  </a:txBody>
                  <a:tcPr marL="4791" marR="4791" marT="47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3991821"/>
                  </a:ext>
                </a:extLst>
              </a:tr>
              <a:tr h="320142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ESTRATO</a:t>
                      </a:r>
                    </a:p>
                  </a:txBody>
                  <a:tcPr marL="4791" marR="4791" marT="4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PROPIETARIAS OCUPADAS</a:t>
                      </a:r>
                    </a:p>
                  </a:txBody>
                  <a:tcPr marL="4791" marR="4791" marT="4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VACANTES</a:t>
                      </a:r>
                    </a:p>
                  </a:txBody>
                  <a:tcPr marL="4791" marR="4791" marT="4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PLAZOS FIJOS</a:t>
                      </a:r>
                    </a:p>
                  </a:txBody>
                  <a:tcPr marL="4791" marR="4791" marT="4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SERVICIOS ESPECIFICOS</a:t>
                      </a:r>
                    </a:p>
                  </a:txBody>
                  <a:tcPr marL="4791" marR="4791" marT="4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1359234"/>
                  </a:ext>
                </a:extLst>
              </a:tr>
              <a:tr h="172568">
                <a:tc>
                  <a:txBody>
                    <a:bodyPr/>
                    <a:lstStyle/>
                    <a:p>
                      <a:pPr algn="l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OPERATIVO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414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0300665"/>
                  </a:ext>
                </a:extLst>
              </a:tr>
              <a:tr h="172568">
                <a:tc>
                  <a:txBody>
                    <a:bodyPr/>
                    <a:lstStyle/>
                    <a:p>
                      <a:pPr algn="l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TECNICO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397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0737265"/>
                  </a:ext>
                </a:extLst>
              </a:tr>
              <a:tr h="172568">
                <a:tc>
                  <a:txBody>
                    <a:bodyPr/>
                    <a:lstStyle/>
                    <a:p>
                      <a:pPr algn="l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PROFESIONAL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471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7060626"/>
                  </a:ext>
                </a:extLst>
              </a:tr>
              <a:tr h="178517">
                <a:tc>
                  <a:txBody>
                    <a:bodyPr/>
                    <a:lstStyle/>
                    <a:p>
                      <a:pPr algn="l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DIRECCION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3425763"/>
                  </a:ext>
                </a:extLst>
              </a:tr>
              <a:tr h="178517">
                <a:tc>
                  <a:txBody>
                    <a:bodyPr/>
                    <a:lstStyle/>
                    <a:p>
                      <a:pPr algn="l" fontAlgn="b"/>
                      <a:r>
                        <a:rPr lang="es-CR" sz="8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TOTALES</a:t>
                      </a:r>
                    </a:p>
                  </a:txBody>
                  <a:tcPr marL="4791" marR="4791" marT="4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1298</a:t>
                      </a:r>
                    </a:p>
                  </a:txBody>
                  <a:tcPr marL="4791" marR="4791" marT="47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307</a:t>
                      </a:r>
                    </a:p>
                  </a:txBody>
                  <a:tcPr marL="4791" marR="4791" marT="47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</a:t>
                      </a:r>
                    </a:p>
                  </a:txBody>
                  <a:tcPr marL="4791" marR="4791" marT="47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4791" marR="4791" marT="47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6418881"/>
                  </a:ext>
                </a:extLst>
              </a:tr>
              <a:tr h="307139">
                <a:tc>
                  <a:txBody>
                    <a:bodyPr/>
                    <a:lstStyle/>
                    <a:p>
                      <a:pPr algn="l" fontAlgn="b"/>
                      <a:r>
                        <a:rPr lang="es-C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DE PLAZAS ADMINISTRATIVAS</a:t>
                      </a:r>
                    </a:p>
                  </a:txBody>
                  <a:tcPr marL="4791" marR="4791" marT="47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C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1866</a:t>
                      </a:r>
                    </a:p>
                  </a:txBody>
                  <a:tcPr marL="4791" marR="4791" marT="479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8506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5693916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FAC60E76-2EDB-4754-A72D-995C2052DC6F}"/>
              </a:ext>
            </a:extLst>
          </p:cNvPr>
          <p:cNvSpPr txBox="1"/>
          <p:nvPr/>
        </p:nvSpPr>
        <p:spPr>
          <a:xfrm>
            <a:off x="3048000" y="324764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 </a:t>
            </a:r>
            <a:endParaRPr kumimoji="0" lang="es-C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1E302E9E-58BE-D74A-463C-A6353C0885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55" y="268880"/>
            <a:ext cx="1099337" cy="2236943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A41696A-018C-57E1-CDE4-7B81D0A91B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132" y="928048"/>
            <a:ext cx="10818125" cy="1160059"/>
          </a:xfrm>
        </p:spPr>
        <p:txBody>
          <a:bodyPr>
            <a:normAutofit fontScale="90000"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REPOSICIONES Y CONVERSIONES DE PLAZAS ADMINISTRATIVAS TRAMITADAS</a:t>
            </a:r>
          </a:p>
        </p:txBody>
      </p:sp>
      <p:graphicFrame>
        <p:nvGraphicFramePr>
          <p:cNvPr id="4" name="Tabla 5">
            <a:extLst>
              <a:ext uri="{FF2B5EF4-FFF2-40B4-BE49-F238E27FC236}">
                <a16:creationId xmlns:a16="http://schemas.microsoft.com/office/drawing/2014/main" id="{85C6FC17-C3F9-2592-4AE3-417194B852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807744"/>
              </p:ext>
            </p:extLst>
          </p:nvPr>
        </p:nvGraphicFramePr>
        <p:xfrm>
          <a:off x="467264" y="2962397"/>
          <a:ext cx="11257473" cy="2266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2491">
                  <a:extLst>
                    <a:ext uri="{9D8B030D-6E8A-4147-A177-3AD203B41FA5}">
                      <a16:colId xmlns:a16="http://schemas.microsoft.com/office/drawing/2014/main" val="2848867854"/>
                    </a:ext>
                  </a:extLst>
                </a:gridCol>
                <a:gridCol w="3752491">
                  <a:extLst>
                    <a:ext uri="{9D8B030D-6E8A-4147-A177-3AD203B41FA5}">
                      <a16:colId xmlns:a16="http://schemas.microsoft.com/office/drawing/2014/main" val="2508347565"/>
                    </a:ext>
                  </a:extLst>
                </a:gridCol>
                <a:gridCol w="3752491">
                  <a:extLst>
                    <a:ext uri="{9D8B030D-6E8A-4147-A177-3AD203B41FA5}">
                      <a16:colId xmlns:a16="http://schemas.microsoft.com/office/drawing/2014/main" val="1868466990"/>
                    </a:ext>
                  </a:extLst>
                </a:gridCol>
              </a:tblGrid>
              <a:tr h="1359093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Reposición de plazas vacantes por motivo de jubilación, pensión, defunción, traslado, renuncia o despido que mantienen condición de permanente para ingreso en propiedad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Conversión de plazas administrativas de plazo fijo a permanente para ingreso en propiedad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dirty="0"/>
                        <a:t>Conversión de plazas administrativas de servicios específicos  a plazo fijo</a:t>
                      </a:r>
                    </a:p>
                    <a:p>
                      <a:pPr algn="ctr"/>
                      <a:endParaRPr lang="es-C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6933515"/>
                  </a:ext>
                </a:extLst>
              </a:tr>
              <a:tr h="529593">
                <a:tc>
                  <a:txBody>
                    <a:bodyPr/>
                    <a:lstStyle/>
                    <a:p>
                      <a:pPr algn="ctr"/>
                      <a:r>
                        <a:rPr lang="es-CR" b="1" dirty="0">
                          <a:solidFill>
                            <a:schemeClr val="tx1"/>
                          </a:solidFill>
                        </a:rPr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>
                          <a:solidFill>
                            <a:schemeClr val="tx1"/>
                          </a:solidFill>
                        </a:rPr>
                        <a:t>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734722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D0BF58A9-B16F-774C-837E-E12559F52E47}"/>
              </a:ext>
            </a:extLst>
          </p:cNvPr>
          <p:cNvSpPr txBox="1"/>
          <p:nvPr/>
        </p:nvSpPr>
        <p:spPr>
          <a:xfrm>
            <a:off x="504834" y="5455946"/>
            <a:ext cx="812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400" b="1" dirty="0"/>
              <a:t>Elaborado por: Área de Organización del Trabajo, Clasificación y Valoración de Cargos. Noviembre 2023. </a:t>
            </a:r>
          </a:p>
        </p:txBody>
      </p:sp>
    </p:spTree>
    <p:extLst>
      <p:ext uri="{BB962C8B-B14F-4D97-AF65-F5344CB8AC3E}">
        <p14:creationId xmlns:p14="http://schemas.microsoft.com/office/powerpoint/2010/main" val="1730479244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FAC60E76-2EDB-4754-A72D-995C2052DC6F}"/>
              </a:ext>
            </a:extLst>
          </p:cNvPr>
          <p:cNvSpPr txBox="1"/>
          <p:nvPr/>
        </p:nvSpPr>
        <p:spPr>
          <a:xfrm>
            <a:off x="3048000" y="324764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 </a:t>
            </a:r>
            <a:endParaRPr kumimoji="0" lang="es-C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1E302E9E-58BE-D74A-463C-A6353C0885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55" y="268880"/>
            <a:ext cx="1099337" cy="2236943"/>
          </a:xfrm>
          <a:prstGeom prst="rect">
            <a:avLst/>
          </a:prstGeom>
          <a:noFill/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0BF58A9-B16F-774C-837E-E12559F52E47}"/>
              </a:ext>
            </a:extLst>
          </p:cNvPr>
          <p:cNvSpPr txBox="1"/>
          <p:nvPr/>
        </p:nvSpPr>
        <p:spPr>
          <a:xfrm>
            <a:off x="504834" y="5455946"/>
            <a:ext cx="812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400" b="1" dirty="0"/>
              <a:t>Elaborado por: Área de Organización del Trabajo, Clasificación y Valoración de Cargos. Noviembre 2023. 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6452D38C-3513-9A9A-715E-2186E2877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938" y="1166563"/>
            <a:ext cx="11102761" cy="1146164"/>
          </a:xfrm>
        </p:spPr>
        <p:txBody>
          <a:bodyPr>
            <a:normAutofit/>
          </a:bodyPr>
          <a:lstStyle/>
          <a:p>
            <a:pPr algn="ctr"/>
            <a:r>
              <a:rPr lang="es-ES" sz="3600" b="1" dirty="0">
                <a:latin typeface="Amasis MT Pro Black" panose="02040A04050005020304" pitchFamily="18" charset="0"/>
              </a:rPr>
              <a:t>CANTIDAD DE SOLICITUDES DE CONCEPTOS DE PAGO TRAMITADOS</a:t>
            </a:r>
            <a:endParaRPr lang="es-CR" sz="3600" b="1" dirty="0">
              <a:latin typeface="Amasis MT Pro Black" panose="02040A04050005020304" pitchFamily="18" charset="0"/>
            </a:endParaRPr>
          </a:p>
        </p:txBody>
      </p:sp>
      <p:graphicFrame>
        <p:nvGraphicFramePr>
          <p:cNvPr id="9" name="Tabla 5">
            <a:extLst>
              <a:ext uri="{FF2B5EF4-FFF2-40B4-BE49-F238E27FC236}">
                <a16:creationId xmlns:a16="http://schemas.microsoft.com/office/drawing/2014/main" id="{D1D33785-F81C-5D62-C088-D4286BCC27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86697"/>
              </p:ext>
            </p:extLst>
          </p:nvPr>
        </p:nvGraphicFramePr>
        <p:xfrm>
          <a:off x="2174318" y="3058160"/>
          <a:ext cx="812799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38610870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221196703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3875568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DEDICACIÓN EXCLUSIVA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DISPONIBILIDAD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SOBRESUELDOS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9573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57418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056188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4119</TotalTime>
  <Words>305</Words>
  <Application>Microsoft Office PowerPoint</Application>
  <PresentationFormat>Panorámica</PresentationFormat>
  <Paragraphs>133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Amasis MT Pro Black</vt:lpstr>
      <vt:lpstr>Arial</vt:lpstr>
      <vt:lpstr>Calibri</vt:lpstr>
      <vt:lpstr>Calibri Light</vt:lpstr>
      <vt:lpstr>Tema de Office</vt:lpstr>
      <vt:lpstr>ESTADÍSTICAS SOBRE PLAZAS ADMINISTRATIVAS Y CONCEPTOS DE PAGO    2023</vt:lpstr>
      <vt:lpstr>CANTIDAD DE PLAZAS ADMINISTRATIVAS POR TIPO PRESUPUESTO</vt:lpstr>
      <vt:lpstr>CANTIDAD DE REPOSICIONES Y CONVERSIONES DE PLAZAS ADMINISTRATIVAS TRAMITADAS</vt:lpstr>
      <vt:lpstr>CANTIDAD DE SOLICITUDES DE CONCEPTOS DE PAGO TRAMITADOS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Informe de Labores PDRH 2022</dc:title>
  <dc:creator>NIXIA SALAS LOPEZ</dc:creator>
  <cp:lastModifiedBy>CAROL HIDALGO  VALERIO</cp:lastModifiedBy>
  <cp:revision>79</cp:revision>
  <dcterms:created xsi:type="dcterms:W3CDTF">2022-11-28T19:16:33Z</dcterms:created>
  <dcterms:modified xsi:type="dcterms:W3CDTF">2023-11-23T14:33:10Z</dcterms:modified>
</cp:coreProperties>
</file>