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drawings/drawing1.xml" ContentType="application/vnd.openxmlformats-officedocument.drawingml.chartshapes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Ex1.xml" ContentType="application/vnd.ms-office.chartex+xml"/>
  <Override PartName="/ppt/charts/style12.xml" ContentType="application/vnd.ms-office.chartstyle+xml"/>
  <Override PartName="/ppt/charts/colors12.xml" ContentType="application/vnd.ms-office.chartcolorstyle+xml"/>
  <Override PartName="/ppt/charts/chart12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3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9"/>
  </p:notesMasterIdLst>
  <p:sldIdLst>
    <p:sldId id="276" r:id="rId5"/>
    <p:sldId id="269" r:id="rId6"/>
    <p:sldId id="263" r:id="rId7"/>
    <p:sldId id="285" r:id="rId8"/>
    <p:sldId id="270" r:id="rId9"/>
    <p:sldId id="271" r:id="rId10"/>
    <p:sldId id="287" r:id="rId11"/>
    <p:sldId id="273" r:id="rId12"/>
    <p:sldId id="288" r:id="rId13"/>
    <p:sldId id="272" r:id="rId14"/>
    <p:sldId id="259" r:id="rId15"/>
    <p:sldId id="301" r:id="rId16"/>
    <p:sldId id="302" r:id="rId17"/>
    <p:sldId id="291" r:id="rId18"/>
    <p:sldId id="283" r:id="rId19"/>
    <p:sldId id="292" r:id="rId20"/>
    <p:sldId id="264" r:id="rId21"/>
    <p:sldId id="265" r:id="rId22"/>
    <p:sldId id="266" r:id="rId23"/>
    <p:sldId id="267" r:id="rId24"/>
    <p:sldId id="277" r:id="rId25"/>
    <p:sldId id="304" r:id="rId26"/>
    <p:sldId id="278" r:id="rId27"/>
    <p:sldId id="279" r:id="rId28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B2D3"/>
    <a:srgbClr val="B9E5E8"/>
    <a:srgbClr val="A403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ABF6D87-3A1F-41A7-80C2-7F3D87B8D0DA}" v="85" dt="2025-05-12T03:42:24.60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9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LLIANA SANCHEZ  ARIAS" userId="8c7c7276-8dc9-423f-94b7-23e66e4495fd" providerId="ADAL" clId="{C0339CBB-C946-4CCE-B008-7F6515A65D40}"/>
    <pc:docChg chg="modSld">
      <pc:chgData name="LILLIANA SANCHEZ  ARIAS" userId="8c7c7276-8dc9-423f-94b7-23e66e4495fd" providerId="ADAL" clId="{C0339CBB-C946-4CCE-B008-7F6515A65D40}" dt="2025-05-12T16:26:17.406" v="3" actId="12"/>
      <pc:docMkLst>
        <pc:docMk/>
      </pc:docMkLst>
      <pc:sldChg chg="modSp mod">
        <pc:chgData name="LILLIANA SANCHEZ  ARIAS" userId="8c7c7276-8dc9-423f-94b7-23e66e4495fd" providerId="ADAL" clId="{C0339CBB-C946-4CCE-B008-7F6515A65D40}" dt="2025-05-12T16:25:16.910" v="2" actId="20577"/>
        <pc:sldMkLst>
          <pc:docMk/>
          <pc:sldMk cId="2387769667" sldId="269"/>
        </pc:sldMkLst>
        <pc:spChg chg="mod">
          <ac:chgData name="LILLIANA SANCHEZ  ARIAS" userId="8c7c7276-8dc9-423f-94b7-23e66e4495fd" providerId="ADAL" clId="{C0339CBB-C946-4CCE-B008-7F6515A65D40}" dt="2025-05-12T16:25:16.910" v="2" actId="20577"/>
          <ac:spMkLst>
            <pc:docMk/>
            <pc:sldMk cId="2387769667" sldId="269"/>
            <ac:spMk id="3" creationId="{9652A058-2CA4-D688-6484-72C0491EA00C}"/>
          </ac:spMkLst>
        </pc:spChg>
      </pc:sldChg>
      <pc:sldChg chg="modSp mod">
        <pc:chgData name="LILLIANA SANCHEZ  ARIAS" userId="8c7c7276-8dc9-423f-94b7-23e66e4495fd" providerId="ADAL" clId="{C0339CBB-C946-4CCE-B008-7F6515A65D40}" dt="2025-05-12T16:26:17.406" v="3" actId="12"/>
        <pc:sldMkLst>
          <pc:docMk/>
          <pc:sldMk cId="686068923" sldId="291"/>
        </pc:sldMkLst>
        <pc:spChg chg="mod">
          <ac:chgData name="LILLIANA SANCHEZ  ARIAS" userId="8c7c7276-8dc9-423f-94b7-23e66e4495fd" providerId="ADAL" clId="{C0339CBB-C946-4CCE-B008-7F6515A65D40}" dt="2025-05-12T16:26:17.406" v="3" actId="12"/>
          <ac:spMkLst>
            <pc:docMk/>
            <pc:sldMk cId="686068923" sldId="291"/>
            <ac:spMk id="9" creationId="{9D4723AB-5498-C419-9D5A-75FD42CB5FC2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chartUserShapes" Target="../drawings/drawing1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RICKSILVAPADILLA\Downloads\Accidentes%20de%2004%20de%20noviembre.xls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https://unaaccr-my.sharepoint.com/personal/erick_silva_padilla_una_ac_cr/Documents/19%20FEBRERO%20Control%20estad&#237;stico%20de%20accidentes%20laborales%20UNA.xlsm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Libro1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https://unaaccr.sharepoint.com/sites/SaludLaboral/Shared%20Documents/Ergonom&#237;a-Entrega%20de%20mobiliario%20y%20accesorios%20ergon&#243;micos/Entrega%20mobiliario%20ergon&#243;mico%202024%20ACTUAL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2.xml"/><Relationship Id="rId2" Type="http://schemas.microsoft.com/office/2011/relationships/chartStyle" Target="style12.xml"/><Relationship Id="rId1" Type="http://schemas.openxmlformats.org/officeDocument/2006/relationships/oleObject" Target="https://unaaccr-my.sharepoint.com/personal/lilliana_sanchez_arias_una_ac_cr/Documents/Documentos/Documentos%202025/POA%202025/9-5-2025%20%20Matriz%20para%20informe%20202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R"/>
              <a:t>Cantidad</a:t>
            </a:r>
            <a:r>
              <a:rPr lang="es-CR" baseline="0"/>
              <a:t> de eventos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R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v>Total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Hoja1!$B$5:$B$7</c:f>
              <c:strCache>
                <c:ptCount val="3"/>
                <c:pt idx="0">
                  <c:v>Accidentes laborales</c:v>
                </c:pt>
                <c:pt idx="1">
                  <c:v>Accidentes en trayecto</c:v>
                </c:pt>
                <c:pt idx="2">
                  <c:v>Enfermedades laborales</c:v>
                </c:pt>
              </c:strCache>
            </c:strRef>
          </c:cat>
          <c:val>
            <c:numRef>
              <c:f>Hoja1!$C$5:$C$7</c:f>
              <c:numCache>
                <c:formatCode>General</c:formatCode>
                <c:ptCount val="3"/>
                <c:pt idx="0">
                  <c:v>25</c:v>
                </c:pt>
                <c:pt idx="1">
                  <c:v>6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46E-44E5-A4BE-08AC057F23C7}"/>
            </c:ext>
          </c:extLst>
        </c:ser>
        <c:ser>
          <c:idx val="1"/>
          <c:order val="1"/>
          <c:tx>
            <c:v>Mujeres</c:v>
          </c:tx>
          <c:spPr>
            <a:solidFill>
              <a:srgbClr val="718F8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Hoja1!$B$5:$B$7</c:f>
              <c:strCache>
                <c:ptCount val="3"/>
                <c:pt idx="0">
                  <c:v>Accidentes laborales</c:v>
                </c:pt>
                <c:pt idx="1">
                  <c:v>Accidentes en trayecto</c:v>
                </c:pt>
                <c:pt idx="2">
                  <c:v>Enfermedades laborales</c:v>
                </c:pt>
              </c:strCache>
            </c:strRef>
          </c:cat>
          <c:val>
            <c:numRef>
              <c:f>Hoja1!$D$5:$D$7</c:f>
              <c:numCache>
                <c:formatCode>General</c:formatCode>
                <c:ptCount val="3"/>
                <c:pt idx="0">
                  <c:v>13</c:v>
                </c:pt>
                <c:pt idx="1">
                  <c:v>7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46E-44E5-A4BE-08AC057F23C7}"/>
            </c:ext>
          </c:extLst>
        </c:ser>
        <c:ser>
          <c:idx val="2"/>
          <c:order val="2"/>
          <c:tx>
            <c:v>Hombres</c:v>
          </c:tx>
          <c:spPr>
            <a:solidFill>
              <a:srgbClr val="52BAA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Hoja1!$B$5:$B$7</c:f>
              <c:strCache>
                <c:ptCount val="3"/>
                <c:pt idx="0">
                  <c:v>Accidentes laborales</c:v>
                </c:pt>
                <c:pt idx="1">
                  <c:v>Accidentes en trayecto</c:v>
                </c:pt>
                <c:pt idx="2">
                  <c:v>Enfermedades laborales</c:v>
                </c:pt>
              </c:strCache>
            </c:strRef>
          </c:cat>
          <c:val>
            <c:numRef>
              <c:f>Hoja1!$E$5:$E$7</c:f>
              <c:numCache>
                <c:formatCode>General</c:formatCode>
                <c:ptCount val="3"/>
                <c:pt idx="0">
                  <c:v>38</c:v>
                </c:pt>
                <c:pt idx="1">
                  <c:v>13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46E-44E5-A4BE-08AC057F23C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562286975"/>
        <c:axId val="562287455"/>
      </c:barChart>
      <c:catAx>
        <c:axId val="562286975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R"/>
          </a:p>
        </c:txPr>
        <c:crossAx val="562287455"/>
        <c:crosses val="autoZero"/>
        <c:auto val="1"/>
        <c:lblAlgn val="ctr"/>
        <c:lblOffset val="100"/>
        <c:noMultiLvlLbl val="0"/>
      </c:catAx>
      <c:valAx>
        <c:axId val="56228745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R"/>
          </a:p>
        </c:txPr>
        <c:crossAx val="56228697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R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247"/>
        <c:axId val="2057630704"/>
        <c:axId val="2057635984"/>
      </c:barChart>
      <c:catAx>
        <c:axId val="20576307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/>
                  <a:t>Equipo y mobiliario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E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2057635984"/>
        <c:crosses val="autoZero"/>
        <c:auto val="1"/>
        <c:lblAlgn val="ctr"/>
        <c:lblOffset val="100"/>
        <c:noMultiLvlLbl val="0"/>
      </c:catAx>
      <c:valAx>
        <c:axId val="20576359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 algn="ctr" rtl="0">
                  <a:defRPr lang="en-US" sz="1400" b="1" i="0" u="none" strike="noStrike" kern="1200" baseline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 i="0" u="none" strike="noStrike" kern="1200" baseline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+mn-lt"/>
                    <a:ea typeface="+mn-ea"/>
                    <a:cs typeface="+mn-cs"/>
                  </a:rPr>
                  <a:t>Cantidad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 algn="ctr" rtl="0">
                <a:defRPr lang="en-US" sz="1400" b="1" i="0" u="none" strike="noStrike" kern="1200" baseline="0">
                  <a:solidFill>
                    <a:prstClr val="black">
                      <a:lumMod val="65000"/>
                      <a:lumOff val="35000"/>
                    </a:prstClr>
                  </a:solidFill>
                  <a:latin typeface="+mn-lt"/>
                  <a:ea typeface="+mn-ea"/>
                  <a:cs typeface="+mn-cs"/>
                </a:defRPr>
              </a:pPr>
              <a:endParaRPr lang="es-E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2057630704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  <c:userShapes r:id="rId4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ivotFmts>
      <c:pivotFmt>
        <c:idx val="0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CR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rgbClr val="9FF5FF"/>
          </a:solidFill>
          <a:ln w="19050">
            <a:solidFill>
              <a:schemeClr val="lt1"/>
            </a:solidFill>
          </a:ln>
          <a:effectLst/>
        </c:spPr>
      </c:pivotFmt>
      <c:pivotFmt>
        <c:idx val="2"/>
        <c:spPr>
          <a:solidFill>
            <a:schemeClr val="accent5">
              <a:lumMod val="75000"/>
            </a:schemeClr>
          </a:solidFill>
          <a:ln w="19050">
            <a:solidFill>
              <a:schemeClr val="lt1"/>
            </a:solidFill>
          </a:ln>
          <a:effectLst/>
        </c:spPr>
      </c:pivotFmt>
      <c:pivotFmt>
        <c:idx val="3"/>
        <c:spPr>
          <a:solidFill>
            <a:schemeClr val="bg1">
              <a:lumMod val="65000"/>
            </a:schemeClr>
          </a:solidFill>
          <a:ln w="19050">
            <a:solidFill>
              <a:schemeClr val="lt1"/>
            </a:solidFill>
          </a:ln>
          <a:effectLst/>
        </c:spPr>
      </c:pivotFmt>
      <c:pivotFmt>
        <c:idx val="4"/>
        <c:spPr>
          <a:solidFill>
            <a:schemeClr val="bg1"/>
          </a:solidFill>
          <a:ln w="19050">
            <a:solidFill>
              <a:schemeClr val="lt1"/>
            </a:solidFill>
          </a:ln>
          <a:effectLst/>
        </c:spPr>
      </c:pivotFmt>
      <c:pivotFmt>
        <c:idx val="5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CR"/>
            </a:p>
          </c:txPr>
          <c:dLblPos val="bestFit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"/>
        <c:spPr>
          <a:solidFill>
            <a:schemeClr val="accent5">
              <a:lumMod val="75000"/>
            </a:schemeClr>
          </a:solidFill>
          <a:ln w="19050">
            <a:solidFill>
              <a:schemeClr val="lt1"/>
            </a:solidFill>
          </a:ln>
          <a:effectLst/>
        </c:spPr>
      </c:pivotFmt>
      <c:pivotFmt>
        <c:idx val="7"/>
        <c:spPr>
          <a:solidFill>
            <a:schemeClr val="bg1"/>
          </a:solidFill>
          <a:ln w="19050">
            <a:solidFill>
              <a:schemeClr val="lt1"/>
            </a:solidFill>
          </a:ln>
          <a:effectLst/>
        </c:spPr>
      </c:pivotFmt>
      <c:pivotFmt>
        <c:idx val="8"/>
        <c:spPr>
          <a:solidFill>
            <a:schemeClr val="bg1">
              <a:lumMod val="65000"/>
            </a:schemeClr>
          </a:solidFill>
          <a:ln w="19050">
            <a:solidFill>
              <a:schemeClr val="lt1"/>
            </a:solidFill>
          </a:ln>
          <a:effectLst/>
        </c:spPr>
      </c:pivotFmt>
      <c:pivotFmt>
        <c:idx val="9"/>
        <c:spPr>
          <a:solidFill>
            <a:srgbClr val="9FF5FF"/>
          </a:solidFill>
          <a:ln w="19050">
            <a:solidFill>
              <a:schemeClr val="lt1"/>
            </a:solidFill>
          </a:ln>
          <a:effectLst/>
        </c:spPr>
      </c:pivotFmt>
    </c:pivotFmts>
    <c:plotArea>
      <c:layout>
        <c:manualLayout>
          <c:layoutTarget val="inner"/>
          <c:xMode val="edge"/>
          <c:yMode val="edge"/>
          <c:x val="0.12021839708298832"/>
          <c:y val="3.327674305050924E-2"/>
          <c:w val="0.74648763883722569"/>
          <c:h val="0.90693207187165348"/>
        </c:manualLayout>
      </c:layout>
      <c:pieChart>
        <c:varyColors val="1"/>
        <c:ser>
          <c:idx val="0"/>
          <c:order val="0"/>
          <c:tx>
            <c:v>Total</c:v>
          </c:tx>
          <c:dPt>
            <c:idx val="0"/>
            <c:bubble3D val="0"/>
            <c:spPr>
              <a:solidFill>
                <a:schemeClr val="accent4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FEF-42BE-ADEF-72AC44323FE0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FEF-42BE-ADEF-72AC44323FE0}"/>
              </c:ext>
            </c:extLst>
          </c:dPt>
          <c:dPt>
            <c:idx val="2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FEF-42BE-ADEF-72AC44323FE0}"/>
              </c:ext>
            </c:extLst>
          </c:dPt>
          <c:dPt>
            <c:idx val="3"/>
            <c:bubble3D val="0"/>
            <c:spPr>
              <a:solidFill>
                <a:srgbClr val="9FF5FF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FEF-42BE-ADEF-72AC44323FE0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R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1FEF-42BE-ADEF-72AC44323FE0}"/>
                </c:ext>
              </c:extLst>
            </c:dLbl>
            <c:dLbl>
              <c:idx val="3"/>
              <c:layout>
                <c:manualLayout>
                  <c:x val="0.23464674870320104"/>
                  <c:y val="-8.5948735554636155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FEF-42BE-ADEF-72AC44323FE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CR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Lit>
              <c:ptCount val="4"/>
              <c:pt idx="0">
                <c:v>Desacansapies</c:v>
              </c:pt>
              <c:pt idx="1">
                <c:v>Monitor curvo</c:v>
              </c:pt>
              <c:pt idx="2">
                <c:v>Mouse con características ergonómicas</c:v>
              </c:pt>
              <c:pt idx="3">
                <c:v>Teclado con características ergonómicas</c:v>
              </c:pt>
            </c:strLit>
          </c:cat>
          <c:val>
            <c:numLit>
              <c:formatCode>General</c:formatCode>
              <c:ptCount val="4"/>
              <c:pt idx="0">
                <c:v>12</c:v>
              </c:pt>
              <c:pt idx="1">
                <c:v>2</c:v>
              </c:pt>
              <c:pt idx="2">
                <c:v>44</c:v>
              </c:pt>
              <c:pt idx="3">
                <c:v>94</c:v>
              </c:pt>
            </c:numLit>
          </c:val>
          <c:extLst>
            <c:ext xmlns:c16="http://schemas.microsoft.com/office/drawing/2014/chart" uri="{C3380CC4-5D6E-409C-BE32-E72D297353CC}">
              <c16:uniqueId val="{00000008-1FEF-42BE-ADEF-72AC44323FE0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s-CR"/>
    </a:p>
  </c:txPr>
  <c:externalData r:id="rId3">
    <c:autoUpdate val="0"/>
  </c:externalData>
  <c:extLst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8.9157042165637718E-2"/>
          <c:y val="0.11380570136716081"/>
          <c:w val="0.91084295783436231"/>
          <c:h val="0.69227144947388597"/>
        </c:manualLayout>
      </c:layout>
      <c:pie3DChart>
        <c:varyColors val="1"/>
        <c:ser>
          <c:idx val="0"/>
          <c:order val="0"/>
          <c:spPr>
            <a:solidFill>
              <a:schemeClr val="tx2">
                <a:lumMod val="75000"/>
                <a:lumOff val="25000"/>
              </a:schemeClr>
            </a:solidFill>
          </c:spPr>
          <c:dPt>
            <c:idx val="0"/>
            <c:bubble3D val="0"/>
            <c:spPr>
              <a:solidFill>
                <a:srgbClr val="FFFF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15DE-44C4-9D71-55973AB074F5}"/>
              </c:ext>
            </c:extLst>
          </c:dPt>
          <c:dPt>
            <c:idx val="1"/>
            <c:bubble3D val="0"/>
            <c:spPr>
              <a:solidFill>
                <a:schemeClr val="tx2">
                  <a:lumMod val="75000"/>
                  <a:lumOff val="2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15DE-44C4-9D71-55973AB074F5}"/>
              </c:ext>
            </c:extLst>
          </c:dPt>
          <c:dLbls>
            <c:dLbl>
              <c:idx val="0"/>
              <c:layout>
                <c:manualLayout>
                  <c:x val="-0.2949899071815334"/>
                  <c:y val="-6.659524222303205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20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BFB7CD22-B2D9-4087-AE3F-A61B1C14E673}" type="VALUE">
                      <a:rPr lang="en-US" sz="1200" b="1">
                        <a:solidFill>
                          <a:schemeClr val="tx1"/>
                        </a:solidFill>
                      </a:rPr>
                      <a:pPr>
                        <a:defRPr sz="1200" b="1">
                          <a:solidFill>
                            <a:schemeClr val="tx1"/>
                          </a:solidFill>
                        </a:defRPr>
                      </a:pPr>
                      <a:t>[VALOR]</a:t>
                    </a:fld>
                    <a:r>
                      <a:rPr lang="en-US" sz="1200" b="1">
                        <a:solidFill>
                          <a:schemeClr val="tx1"/>
                        </a:solidFill>
                      </a:rPr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R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510904629950132E-2"/>
                      <c:h val="8.9499650242445938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15DE-44C4-9D71-55973AB074F5}"/>
                </c:ext>
              </c:extLst>
            </c:dLbl>
            <c:dLbl>
              <c:idx val="1"/>
              <c:layout>
                <c:manualLayout>
                  <c:x val="0.22378414047058609"/>
                  <c:y val="0.14247689480337028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200" b="1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F0FD2E1C-CE9F-486A-ABC2-2D210559DAFE}" type="VALUE">
                      <a:rPr lang="en-US" sz="1200" b="1">
                        <a:solidFill>
                          <a:schemeClr val="bg1"/>
                        </a:solidFill>
                      </a:rPr>
                      <a:pPr>
                        <a:defRPr sz="1200" b="1">
                          <a:solidFill>
                            <a:schemeClr val="bg1"/>
                          </a:solidFill>
                        </a:defRPr>
                      </a:pPr>
                      <a:t>[VALOR]</a:t>
                    </a:fld>
                    <a:r>
                      <a:rPr lang="en-US" sz="1200" b="1">
                        <a:solidFill>
                          <a:schemeClr val="bg1"/>
                        </a:solidFill>
                      </a:rPr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R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905902345812898E-2"/>
                      <c:h val="0.14722834058056014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15DE-44C4-9D71-55973AB074F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CR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Sexo!$B$4:$B$5</c:f>
              <c:strCache>
                <c:ptCount val="2"/>
                <c:pt idx="0">
                  <c:v>Hombre</c:v>
                </c:pt>
                <c:pt idx="1">
                  <c:v>Mujer</c:v>
                </c:pt>
              </c:strCache>
            </c:strRef>
          </c:cat>
          <c:val>
            <c:numRef>
              <c:f>Sexo!$C$4:$C$5</c:f>
              <c:numCache>
                <c:formatCode>General</c:formatCode>
                <c:ptCount val="2"/>
                <c:pt idx="0">
                  <c:v>57</c:v>
                </c:pt>
                <c:pt idx="1">
                  <c:v>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5DE-44C4-9D71-55973AB074F5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R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5366002778216247"/>
          <c:y val="0.16378641053387002"/>
          <c:w val="0.51506160884629981"/>
          <c:h val="0.70407271757945067"/>
        </c:manualLayout>
      </c:layout>
      <c:barChart>
        <c:barDir val="bar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1532617082757569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386-440E-A3D6-1CB5002A5DD3}"/>
                </c:ext>
              </c:extLst>
            </c:dLbl>
            <c:dLbl>
              <c:idx val="1"/>
              <c:layout>
                <c:manualLayout>
                  <c:x val="1.937935537448188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386-440E-A3D6-1CB5002A5DD3}"/>
                </c:ext>
              </c:extLst>
            </c:dLbl>
            <c:dLbl>
              <c:idx val="2"/>
              <c:layout>
                <c:manualLayout>
                  <c:x val="2.1532617082757648E-2"/>
                  <c:y val="-3.65591453565711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386-440E-A3D6-1CB5002A5DD3}"/>
                </c:ext>
              </c:extLst>
            </c:dLbl>
            <c:dLbl>
              <c:idx val="3"/>
              <c:layout>
                <c:manualLayout>
                  <c:x val="3.2298925624136471E-2"/>
                  <c:y val="-6.7024325549652247E-1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386-440E-A3D6-1CB5002A5DD3}"/>
                </c:ext>
              </c:extLst>
            </c:dLbl>
            <c:dLbl>
              <c:idx val="4"/>
              <c:layout>
                <c:manualLayout>
                  <c:x val="3.4452187332412156E-2"/>
                  <c:y val="3.65591453565711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386-440E-A3D6-1CB5002A5DD3}"/>
                </c:ext>
              </c:extLst>
            </c:dLbl>
            <c:dLbl>
              <c:idx val="5"/>
              <c:layout>
                <c:manualLayout>
                  <c:x val="6.8904374664824464E-2"/>
                  <c:y val="-6.7024325549652247E-1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386-440E-A3D6-1CB5002A5DD3}"/>
                </c:ext>
              </c:extLst>
            </c:dLbl>
            <c:dLbl>
              <c:idx val="6"/>
              <c:layout>
                <c:manualLayout>
                  <c:x val="7.3210898081376083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386-440E-A3D6-1CB5002A5DD3}"/>
                </c:ext>
              </c:extLst>
            </c:dLbl>
            <c:dLbl>
              <c:idx val="7"/>
              <c:layout>
                <c:manualLayout>
                  <c:x val="7.9670683206203297E-2"/>
                  <c:y val="-3.65591453565711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386-440E-A3D6-1CB5002A5DD3}"/>
                </c:ext>
              </c:extLst>
            </c:dLbl>
            <c:dLbl>
              <c:idx val="8"/>
              <c:layout>
                <c:manualLayout>
                  <c:x val="0.14642179616275208"/>
                  <c:y val="3.65591453565711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386-440E-A3D6-1CB5002A5DD3}"/>
                </c:ext>
              </c:extLst>
            </c:dLbl>
            <c:dLbl>
              <c:idx val="9"/>
              <c:layout>
                <c:manualLayout>
                  <c:x val="0.24116531132688565"/>
                  <c:y val="1.4623658142628419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386-440E-A3D6-1CB5002A5DD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'Grupo ocupacional'!$A$84:$A$93</c:f>
              <c:strCache>
                <c:ptCount val="10"/>
                <c:pt idx="0">
                  <c:v>Secretaria</c:v>
                </c:pt>
                <c:pt idx="1">
                  <c:v>Directores</c:v>
                </c:pt>
                <c:pt idx="2">
                  <c:v>Asistentes Administrativos y coordinadores (mando medios)</c:v>
                </c:pt>
                <c:pt idx="3">
                  <c:v>Asistentes de Laboratorio</c:v>
                </c:pt>
                <c:pt idx="4">
                  <c:v>Choferes y mensajeros</c:v>
                </c:pt>
                <c:pt idx="5">
                  <c:v>Oficiales de Seguridad</c:v>
                </c:pt>
                <c:pt idx="6">
                  <c:v>Trabajadores operativos especializados</c:v>
                </c:pt>
                <c:pt idx="7">
                  <c:v>Académicos</c:v>
                </c:pt>
                <c:pt idx="8">
                  <c:v>Trabajadores operativos manuales</c:v>
                </c:pt>
                <c:pt idx="9">
                  <c:v>Conserjes</c:v>
                </c:pt>
              </c:strCache>
            </c:strRef>
          </c:cat>
          <c:val>
            <c:numRef>
              <c:f>'Grupo ocupacional'!$B$84:$B$93</c:f>
              <c:numCache>
                <c:formatCode>General</c:formatCode>
                <c:ptCount val="10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11</c:v>
                </c:pt>
                <c:pt idx="4">
                  <c:v>16</c:v>
                </c:pt>
                <c:pt idx="5">
                  <c:v>36</c:v>
                </c:pt>
                <c:pt idx="6">
                  <c:v>37</c:v>
                </c:pt>
                <c:pt idx="7">
                  <c:v>50</c:v>
                </c:pt>
                <c:pt idx="8">
                  <c:v>95</c:v>
                </c:pt>
                <c:pt idx="9">
                  <c:v>166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D386-440E-A3D6-1CB5002A5D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69879183"/>
        <c:axId val="1469878703"/>
      </c:barChart>
      <c:catAx>
        <c:axId val="1469879183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CR"/>
                  <a:t>Grupo Ocupacional</a:t>
                </a:r>
              </a:p>
            </c:rich>
          </c:tx>
          <c:layout>
            <c:manualLayout>
              <c:xMode val="edge"/>
              <c:yMode val="edge"/>
              <c:x val="1.5227798981659805E-2"/>
              <c:y val="0.3211962728095242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C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R"/>
          </a:p>
        </c:txPr>
        <c:crossAx val="1469878703"/>
        <c:crosses val="autoZero"/>
        <c:auto val="1"/>
        <c:lblAlgn val="ctr"/>
        <c:lblOffset val="100"/>
        <c:noMultiLvlLbl val="0"/>
      </c:catAx>
      <c:valAx>
        <c:axId val="146987870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CR"/>
                  <a:t>Cantiad de </a:t>
                </a:r>
                <a:r>
                  <a:rPr lang="es-CR" baseline="0"/>
                  <a:t> solicitudes</a:t>
                </a:r>
              </a:p>
            </c:rich>
          </c:tx>
          <c:layout>
            <c:manualLayout>
              <c:xMode val="edge"/>
              <c:yMode val="edge"/>
              <c:x val="0.56140992185694583"/>
              <c:y val="0.9290386988628954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C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R"/>
          </a:p>
        </c:txPr>
        <c:crossAx val="146987918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CANTIDAD</a:t>
            </a:r>
            <a:r>
              <a:rPr lang="en-US" baseline="0"/>
              <a:t> DE ACCIDENTES LABORALES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Hoja1!$B$5</c:f>
              <c:strCache>
                <c:ptCount val="1"/>
                <c:pt idx="0">
                  <c:v>Accidentes laborales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4AA8-4016-BE93-553472A7FA33}"/>
              </c:ext>
            </c:extLst>
          </c:dPt>
          <c:dPt>
            <c:idx val="1"/>
            <c:bubble3D val="0"/>
            <c:spPr>
              <a:solidFill>
                <a:srgbClr val="D9D9D9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4AA8-4016-BE93-553472A7FA33}"/>
              </c:ext>
            </c:extLst>
          </c:dPt>
          <c:dLbls>
            <c:dLbl>
              <c:idx val="0"/>
              <c:layout>
                <c:manualLayout>
                  <c:x val="-0.19411683941747745"/>
                  <c:y val="-0.2186442840478274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AA8-4016-BE93-553472A7FA33}"/>
                </c:ext>
              </c:extLst>
            </c:dLbl>
            <c:dLbl>
              <c:idx val="1"/>
              <c:layout>
                <c:manualLayout>
                  <c:x val="6.5338346156666643E-2"/>
                  <c:y val="0.16960520559930009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AA8-4016-BE93-553472A7FA3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R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Hoja1!$C$5:$D$5</c:f>
              <c:numCache>
                <c:formatCode>General</c:formatCode>
                <c:ptCount val="2"/>
                <c:pt idx="0">
                  <c:v>25</c:v>
                </c:pt>
                <c:pt idx="1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AA8-4016-BE93-553472A7FA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CANTIDAD</a:t>
            </a:r>
            <a:r>
              <a:rPr lang="en-US" baseline="0"/>
              <a:t> DE ENFERMEDADES LABORALES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Hoja1!$B$7</c:f>
              <c:strCache>
                <c:ptCount val="1"/>
                <c:pt idx="0">
                  <c:v>Enfermedades laborales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1730-4BE0-9A7C-6A5707B3EA7D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1730-4BE0-9A7C-6A5707B3EA7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R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Hoja1!$C$7:$D$7</c:f>
              <c:numCache>
                <c:formatCode>General</c:formatCode>
                <c:ptCount val="2"/>
                <c:pt idx="0">
                  <c:v>0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730-4BE0-9A7C-6A5707B3EA7D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R"/>
              <a:t>CANTIDAD DE  ACCIONES EN TRAYECTO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R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Hoja1!$B$6</c:f>
              <c:strCache>
                <c:ptCount val="1"/>
                <c:pt idx="0">
                  <c:v>Accidentes en trayecto</c:v>
                </c:pt>
              </c:strCache>
            </c:strRef>
          </c:tx>
          <c:dPt>
            <c:idx val="0"/>
            <c:bubble3D val="0"/>
            <c:spPr>
              <a:solidFill>
                <a:srgbClr val="7AB2D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D709-480C-BFB7-45A553AF6CE4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D709-480C-BFB7-45A553AF6CE4}"/>
              </c:ext>
            </c:extLst>
          </c:dPt>
          <c:dLbls>
            <c:dLbl>
              <c:idx val="0"/>
              <c:layout>
                <c:manualLayout>
                  <c:x val="-0.10398184601924769"/>
                  <c:y val="0.12222696121318169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709-480C-BFB7-45A553AF6CE4}"/>
                </c:ext>
              </c:extLst>
            </c:dLbl>
            <c:dLbl>
              <c:idx val="1"/>
              <c:layout>
                <c:manualLayout>
                  <c:x val="0.13489370078740157"/>
                  <c:y val="-5.222732575094779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709-480C-BFB7-45A553AF6CE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R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val>
            <c:numRef>
              <c:f>Hoja1!$C$6:$D$6</c:f>
              <c:numCache>
                <c:formatCode>General</c:formatCode>
                <c:ptCount val="2"/>
                <c:pt idx="0">
                  <c:v>6</c:v>
                </c:pt>
                <c:pt idx="1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709-480C-BFB7-45A553AF6CE4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7AB2D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solidFill>
                  <a:schemeClr val="bg1">
                    <a:lumMod val="75000"/>
                  </a:schemeClr>
                </a:solidFill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Hoja2!$B$6:$B$20</c:f>
              <c:strCache>
                <c:ptCount val="15"/>
                <c:pt idx="0">
                  <c:v>VICERRECTORÍA DE ADMINISTRACIÓN</c:v>
                </c:pt>
                <c:pt idx="1">
                  <c:v>FACULTAD DE CIENCIAS DE LA TIERRA Y EL MAR</c:v>
                </c:pt>
                <c:pt idx="2">
                  <c:v>FACULTAD DE CIENCIAS EXACTAS Y NATURALES</c:v>
                </c:pt>
                <c:pt idx="3">
                  <c:v>FACULTAD DE CIENCIES DE LA SALUD </c:v>
                </c:pt>
                <c:pt idx="4">
                  <c:v>SEDE REGIÓN CHOROTEGA</c:v>
                </c:pt>
                <c:pt idx="5">
                  <c:v>VICERRECTORÍA DE VIDA ESTUDIANTIL</c:v>
                </c:pt>
                <c:pt idx="6">
                  <c:v>CENTRO DE INVESTIGACIÓN, DOCENCIA Y EXTENSIÓN ARTÍSTICA</c:v>
                </c:pt>
                <c:pt idx="7">
                  <c:v>VICERRECTORÍA DE INVESTIGACIÓN</c:v>
                </c:pt>
                <c:pt idx="8">
                  <c:v>RECTORÍA</c:v>
                </c:pt>
                <c:pt idx="9">
                  <c:v>SEDE REGIÓN BRUNCA</c:v>
                </c:pt>
                <c:pt idx="10">
                  <c:v>FACULTAD DE CIENCIAS SOCIALES</c:v>
                </c:pt>
                <c:pt idx="11">
                  <c:v>CENTRO DE INVESTIGACIÓN, DOCENCIA Y EDUCACIÓN</c:v>
                </c:pt>
                <c:pt idx="12">
                  <c:v>FACULTAD DE FILOSOFÍA Y LETRAS</c:v>
                </c:pt>
                <c:pt idx="13">
                  <c:v>VICERRECTORÍA DE DOCENCIA</c:v>
                </c:pt>
                <c:pt idx="14">
                  <c:v>CENTRO DE ESTUDIOS GENERALES</c:v>
                </c:pt>
              </c:strCache>
            </c:strRef>
          </c:cat>
          <c:val>
            <c:numRef>
              <c:f>Hoja2!$C$6:$C$20</c:f>
              <c:numCache>
                <c:formatCode>General</c:formatCode>
                <c:ptCount val="15"/>
                <c:pt idx="0">
                  <c:v>24</c:v>
                </c:pt>
                <c:pt idx="1">
                  <c:v>21</c:v>
                </c:pt>
                <c:pt idx="2">
                  <c:v>11</c:v>
                </c:pt>
                <c:pt idx="3">
                  <c:v>10</c:v>
                </c:pt>
                <c:pt idx="4">
                  <c:v>9</c:v>
                </c:pt>
                <c:pt idx="5">
                  <c:v>7</c:v>
                </c:pt>
                <c:pt idx="6">
                  <c:v>6</c:v>
                </c:pt>
                <c:pt idx="7">
                  <c:v>6</c:v>
                </c:pt>
                <c:pt idx="8">
                  <c:v>6</c:v>
                </c:pt>
                <c:pt idx="9">
                  <c:v>5</c:v>
                </c:pt>
                <c:pt idx="10">
                  <c:v>3</c:v>
                </c:pt>
                <c:pt idx="11">
                  <c:v>3</c:v>
                </c:pt>
                <c:pt idx="12">
                  <c:v>2</c:v>
                </c:pt>
                <c:pt idx="13">
                  <c:v>2</c:v>
                </c:pt>
                <c:pt idx="1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BA5-4277-88BF-11F2BC2EB67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271015872"/>
        <c:axId val="1270997152"/>
      </c:barChart>
      <c:catAx>
        <c:axId val="127101587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CR"/>
                  <a:t>UNIDAD EJECUTORA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C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R"/>
          </a:p>
        </c:txPr>
        <c:crossAx val="1270997152"/>
        <c:crosses val="autoZero"/>
        <c:auto val="1"/>
        <c:lblAlgn val="ctr"/>
        <c:lblOffset val="100"/>
        <c:noMultiLvlLbl val="0"/>
      </c:catAx>
      <c:valAx>
        <c:axId val="12709971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CR"/>
                  <a:t>CANTIDAD</a:t>
                </a:r>
                <a:r>
                  <a:rPr lang="es-CR" baseline="0"/>
                  <a:t> DE EVENTO</a:t>
                </a:r>
                <a:endParaRPr lang="es-CR"/>
              </a:p>
            </c:rich>
          </c:tx>
          <c:layout>
            <c:manualLayout>
              <c:xMode val="edge"/>
              <c:yMode val="edge"/>
              <c:x val="0.58914691983606304"/>
              <c:y val="0.9211538880926722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C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R"/>
          </a:p>
        </c:txPr>
        <c:crossAx val="12710158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s-CR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1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pivotSource>
    <c:name>[19 FEBRERO Control estadístico de accidentes laborales UNA.xlsm]Hoja1!por grupo ocupacional</c:name>
    <c:fmtId val="10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2000" b="0" dirty="0">
                <a:solidFill>
                  <a:sysClr val="windowText" lastClr="000000"/>
                </a:solidFill>
              </a:rPr>
              <a:t>Grupo</a:t>
            </a:r>
            <a:r>
              <a:rPr lang="en-US" sz="2000" b="0" baseline="0" dirty="0">
                <a:solidFill>
                  <a:sysClr val="windowText" lastClr="000000"/>
                </a:solidFill>
              </a:rPr>
              <a:t> </a:t>
            </a:r>
            <a:r>
              <a:rPr lang="en-US" sz="2000" b="0" baseline="0" dirty="0" err="1">
                <a:solidFill>
                  <a:sysClr val="windowText" lastClr="000000"/>
                </a:solidFill>
              </a:rPr>
              <a:t>ocupacional</a:t>
            </a:r>
            <a:endParaRPr lang="en-US" sz="2000" b="0" dirty="0">
              <a:solidFill>
                <a:sysClr val="windowText" lastClr="000000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ivotFmts>
      <c:pivotFmt>
        <c:idx val="0"/>
        <c:spPr>
          <a:solidFill>
            <a:schemeClr val="accent3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CR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3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CR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rgbClr val="07C1FF"/>
          </a:solidFill>
          <a:ln>
            <a:solidFill>
              <a:srgbClr val="07C1FF"/>
            </a:solidFill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CR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spPr>
          <a:solidFill>
            <a:srgbClr val="07C1FF"/>
          </a:solidFill>
          <a:ln>
            <a:solidFill>
              <a:srgbClr val="07C1FF"/>
            </a:solidFill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CR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"/>
        <c:spPr>
          <a:solidFill>
            <a:srgbClr val="07C1FF"/>
          </a:solidFill>
          <a:ln>
            <a:solidFill>
              <a:srgbClr val="07C1FF"/>
            </a:solidFill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CR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Hoja1!$B$25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rgbClr val="7AB2D3"/>
            </a:solidFill>
            <a:ln>
              <a:solidFill>
                <a:srgbClr val="07C1FF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Hoja1!$A$26:$A$32</c:f>
              <c:strCache>
                <c:ptCount val="6"/>
                <c:pt idx="0">
                  <c:v>ACADEMICO</c:v>
                </c:pt>
                <c:pt idx="1">
                  <c:v>TRABAJADORES OPERATIVOS MANUALES </c:v>
                </c:pt>
                <c:pt idx="2">
                  <c:v>SECRETARIA</c:v>
                </c:pt>
                <c:pt idx="3">
                  <c:v>OFICIALES DE SEGURIDAD</c:v>
                </c:pt>
                <c:pt idx="4">
                  <c:v>TRABAJADORES OPERATIVOS ESPECIALIZADOS</c:v>
                </c:pt>
                <c:pt idx="5">
                  <c:v>CONSERJES</c:v>
                </c:pt>
              </c:strCache>
            </c:strRef>
          </c:cat>
          <c:val>
            <c:numRef>
              <c:f>Hoja1!$B$26:$B$32</c:f>
              <c:numCache>
                <c:formatCode>General</c:formatCode>
                <c:ptCount val="6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3</c:v>
                </c:pt>
                <c:pt idx="4">
                  <c:v>3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273-4EF2-A07C-0F6172B6750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44862368"/>
        <c:axId val="144860928"/>
      </c:barChart>
      <c:catAx>
        <c:axId val="144862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CR"/>
          </a:p>
        </c:txPr>
        <c:crossAx val="144860928"/>
        <c:crosses val="autoZero"/>
        <c:auto val="1"/>
        <c:lblAlgn val="ctr"/>
        <c:lblOffset val="100"/>
        <c:noMultiLvlLbl val="0"/>
      </c:catAx>
      <c:valAx>
        <c:axId val="14486092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448623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s-CR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R"/>
              <a:t>Días perdidos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B9E5E8"/>
            </a:solidFill>
            <a:ln>
              <a:solidFill>
                <a:srgbClr val="52BAA7"/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7AB2D3"/>
              </a:solidFill>
              <a:ln>
                <a:solidFill>
                  <a:srgbClr val="52BAA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4D3-417B-B6D9-5BECC0D9727E}"/>
              </c:ext>
            </c:extLst>
          </c:dPt>
          <c:dLbls>
            <c:spPr>
              <a:noFill/>
              <a:ln>
                <a:solidFill>
                  <a:schemeClr val="accent1"/>
                </a:solidFill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Hoja2!$C$6:$D$6</c:f>
              <c:strCache>
                <c:ptCount val="2"/>
                <c:pt idx="0">
                  <c:v>Días perdidos por accidente laboral </c:v>
                </c:pt>
                <c:pt idx="1">
                  <c:v>Días perdidos  por accidentes en trayecto</c:v>
                </c:pt>
              </c:strCache>
            </c:strRef>
          </c:cat>
          <c:val>
            <c:numRef>
              <c:f>Hoja2!$C$7:$D$7</c:f>
              <c:numCache>
                <c:formatCode>General</c:formatCode>
                <c:ptCount val="2"/>
                <c:pt idx="0">
                  <c:v>191</c:v>
                </c:pt>
                <c:pt idx="1">
                  <c:v>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4D3-417B-B6D9-5BECC0D972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63075103"/>
        <c:axId val="563077023"/>
      </c:barChart>
      <c:catAx>
        <c:axId val="56307510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R"/>
          </a:p>
        </c:txPr>
        <c:crossAx val="563077023"/>
        <c:crosses val="autoZero"/>
        <c:auto val="1"/>
        <c:lblAlgn val="ctr"/>
        <c:lblOffset val="100"/>
        <c:noMultiLvlLbl val="0"/>
      </c:catAx>
      <c:valAx>
        <c:axId val="56307702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R"/>
          </a:p>
        </c:txPr>
        <c:crossAx val="56307510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R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.28436814749824291"/>
                  <c:y val="-4.3225057495264096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2F9-4AB2-95C6-819448E9F019}"/>
                </c:ext>
              </c:extLst>
            </c:dLbl>
            <c:dLbl>
              <c:idx val="1"/>
              <c:layout>
                <c:manualLayout>
                  <c:x val="0.22052043519202935"/>
                  <c:y val="-1.0431840330238526E-16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2F9-4AB2-95C6-819448E9F019}"/>
                </c:ext>
              </c:extLst>
            </c:dLbl>
            <c:dLbl>
              <c:idx val="2"/>
              <c:layout>
                <c:manualLayout>
                  <c:x val="0.21403927775210646"/>
                  <c:y val="-5.7963469169860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2F9-4AB2-95C6-819448E9F019}"/>
                </c:ext>
              </c:extLst>
            </c:dLbl>
            <c:dLbl>
              <c:idx val="3"/>
              <c:layout>
                <c:manualLayout>
                  <c:x val="0.1560033392530292"/>
                  <c:y val="-3.481750938540442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2F9-4AB2-95C6-819448E9F019}"/>
                </c:ext>
              </c:extLst>
            </c:dLbl>
            <c:dLbl>
              <c:idx val="4"/>
              <c:layout>
                <c:manualLayout>
                  <c:x val="0.15574215264669655"/>
                  <c:y val="-9.480389780471817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2F9-4AB2-95C6-819448E9F019}"/>
                </c:ext>
              </c:extLst>
            </c:dLbl>
            <c:dLbl>
              <c:idx val="5"/>
              <c:layout>
                <c:manualLayout>
                  <c:x val="0.13987406526827903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2F9-4AB2-95C6-819448E9F019}"/>
                </c:ext>
              </c:extLst>
            </c:dLbl>
            <c:dLbl>
              <c:idx val="6"/>
              <c:layout>
                <c:manualLayout>
                  <c:x val="0.1328705346156913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2F9-4AB2-95C6-819448E9F019}"/>
                </c:ext>
              </c:extLst>
            </c:dLbl>
            <c:dLbl>
              <c:idx val="7"/>
              <c:layout>
                <c:manualLayout>
                  <c:x val="0.1044484437888784"/>
                  <c:y val="5.5839739991029634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2F9-4AB2-95C6-819448E9F019}"/>
                </c:ext>
              </c:extLst>
            </c:dLbl>
            <c:dLbl>
              <c:idx val="8"/>
              <c:layout>
                <c:manualLayout>
                  <c:x val="0.10735433069244654"/>
                  <c:y val="4.2145271140626266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F2F9-4AB2-95C6-819448E9F019}"/>
                </c:ext>
              </c:extLst>
            </c:dLbl>
            <c:dLbl>
              <c:idx val="9"/>
              <c:layout>
                <c:manualLayout>
                  <c:x val="9.2678000159480564E-2"/>
                  <c:y val="1.369446885040388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2F9-4AB2-95C6-819448E9F019}"/>
                </c:ext>
              </c:extLst>
            </c:dLbl>
            <c:dLbl>
              <c:idx val="10"/>
              <c:layout>
                <c:manualLayout>
                  <c:x val="9.148624331402902E-2"/>
                  <c:y val="-5.2159201651192632E-17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F2F9-4AB2-95C6-819448E9F019}"/>
                </c:ext>
              </c:extLst>
            </c:dLbl>
            <c:dLbl>
              <c:idx val="11"/>
              <c:layout>
                <c:manualLayout>
                  <c:x val="7.7217995402520723E-2"/>
                  <c:y val="1.2634844481642063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F2F9-4AB2-95C6-819448E9F019}"/>
                </c:ext>
              </c:extLst>
            </c:dLbl>
            <c:dLbl>
              <c:idx val="12"/>
              <c:layout>
                <c:manualLayout>
                  <c:x val="7.8409752247972378E-2"/>
                  <c:y val="-2.951266687963723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F2F9-4AB2-95C6-819448E9F019}"/>
                </c:ext>
              </c:extLst>
            </c:dLbl>
            <c:dLbl>
              <c:idx val="13"/>
              <c:layout>
                <c:manualLayout>
                  <c:x val="5.460767838284409E-2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F2F9-4AB2-95C6-819448E9F019}"/>
                </c:ext>
              </c:extLst>
            </c:dLbl>
            <c:dLbl>
              <c:idx val="14"/>
              <c:layout>
                <c:manualLayout>
                  <c:x val="4.4984730937181701E-2"/>
                  <c:y val="-6.4227126115013822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F2F9-4AB2-95C6-819448E9F01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'Mobiliario por Unidad ejecutora'!$A$163:$A$177</c:f>
              <c:strCache>
                <c:ptCount val="15"/>
                <c:pt idx="0">
                  <c:v>Vicerrectoría de Administración</c:v>
                </c:pt>
                <c:pt idx="1">
                  <c:v>Rectoría y Rectoría Adjunta</c:v>
                </c:pt>
                <c:pt idx="2">
                  <c:v>Facultad de Ciencias Exactas y Naturales</c:v>
                </c:pt>
                <c:pt idx="3">
                  <c:v>Facultad de Ciencias Sociales</c:v>
                </c:pt>
                <c:pt idx="4">
                  <c:v>Sede regional Chorotega</c:v>
                </c:pt>
                <c:pt idx="5">
                  <c:v>Consejo Universitario</c:v>
                </c:pt>
                <c:pt idx="6">
                  <c:v>Facultad de Ciencias de la Tierra y el Mar</c:v>
                </c:pt>
                <c:pt idx="7">
                  <c:v>Facultad de Filosofía y Letras</c:v>
                </c:pt>
                <c:pt idx="8">
                  <c:v>Vicerrectoría de Docencia</c:v>
                </c:pt>
                <c:pt idx="9">
                  <c:v>Centro de Investigación y Docencia y Extensión Artística</c:v>
                </c:pt>
                <c:pt idx="10">
                  <c:v>Vicerrectoría de Vida Estudiantil</c:v>
                </c:pt>
                <c:pt idx="11">
                  <c:v>Centro de Investigación y Docencia
en Educación</c:v>
                </c:pt>
                <c:pt idx="12">
                  <c:v>Sede regional Huetar norte y Caribe,
Campus Sarapiquí</c:v>
                </c:pt>
                <c:pt idx="13">
                  <c:v>Vicerrectoría de Investigacion</c:v>
                </c:pt>
                <c:pt idx="14">
                  <c:v>Sede regional Brunca</c:v>
                </c:pt>
              </c:strCache>
            </c:strRef>
          </c:cat>
          <c:val>
            <c:numRef>
              <c:f>'Mobiliario por Unidad ejecutora'!$B$163:$B$177</c:f>
              <c:numCache>
                <c:formatCode>General</c:formatCode>
                <c:ptCount val="15"/>
                <c:pt idx="0">
                  <c:v>23</c:v>
                </c:pt>
                <c:pt idx="1">
                  <c:v>18</c:v>
                </c:pt>
                <c:pt idx="2">
                  <c:v>17</c:v>
                </c:pt>
                <c:pt idx="3">
                  <c:v>12</c:v>
                </c:pt>
                <c:pt idx="4">
                  <c:v>12</c:v>
                </c:pt>
                <c:pt idx="5">
                  <c:v>11</c:v>
                </c:pt>
                <c:pt idx="6">
                  <c:v>10</c:v>
                </c:pt>
                <c:pt idx="7">
                  <c:v>8</c:v>
                </c:pt>
                <c:pt idx="8">
                  <c:v>8</c:v>
                </c:pt>
                <c:pt idx="9">
                  <c:v>7</c:v>
                </c:pt>
                <c:pt idx="10">
                  <c:v>7</c:v>
                </c:pt>
                <c:pt idx="11">
                  <c:v>6</c:v>
                </c:pt>
                <c:pt idx="12">
                  <c:v>6</c:v>
                </c:pt>
                <c:pt idx="13">
                  <c:v>4</c:v>
                </c:pt>
                <c:pt idx="14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F2F9-4AB2-95C6-819448E9F0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93212991"/>
        <c:axId val="1093213951"/>
      </c:barChart>
      <c:catAx>
        <c:axId val="1093212991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CR"/>
                  <a:t>Vicerrectoría, Facultad</a:t>
                </a:r>
                <a:r>
                  <a:rPr lang="es-CR" baseline="0"/>
                  <a:t> o Sede</a:t>
                </a:r>
              </a:p>
              <a:p>
                <a:pPr>
                  <a:defRPr/>
                </a:pPr>
                <a:endParaRPr lang="es-CR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C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R"/>
          </a:p>
        </c:txPr>
        <c:crossAx val="1093213951"/>
        <c:crosses val="autoZero"/>
        <c:auto val="1"/>
        <c:lblAlgn val="ctr"/>
        <c:lblOffset val="100"/>
        <c:noMultiLvlLbl val="0"/>
      </c:catAx>
      <c:valAx>
        <c:axId val="109321395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CR"/>
                  <a:t>Cantidad</a:t>
                </a:r>
                <a:r>
                  <a:rPr lang="es-CR" baseline="0"/>
                  <a:t> de mobiliario y accesorios entregados</a:t>
                </a:r>
                <a:endParaRPr lang="es-CR"/>
              </a:p>
            </c:rich>
          </c:tx>
          <c:layout>
            <c:manualLayout>
              <c:xMode val="edge"/>
              <c:yMode val="edge"/>
              <c:x val="0.28993693344628835"/>
              <c:y val="0.8785679361905525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C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R"/>
          </a:p>
        </c:txPr>
        <c:crossAx val="1093212991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R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rgbClr val="FFFF00"/>
            </a:solidFill>
          </c:spPr>
          <c:dPt>
            <c:idx val="0"/>
            <c:bubble3D val="0"/>
            <c:spPr>
              <a:solidFill>
                <a:srgbClr val="0070C0"/>
              </a:solidFill>
              <a:ln w="19050">
                <a:solidFill>
                  <a:srgbClr val="0070C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FD3-4929-BA1D-C87B426C1895}"/>
              </c:ext>
            </c:extLst>
          </c:dPt>
          <c:dPt>
            <c:idx val="1"/>
            <c:bubble3D val="0"/>
            <c:spPr>
              <a:solidFill>
                <a:srgbClr val="FFFF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FD3-4929-BA1D-C87B426C1895}"/>
              </c:ext>
            </c:extLst>
          </c:dPt>
          <c:dLbls>
            <c:dLbl>
              <c:idx val="0"/>
              <c:layout>
                <c:manualLayout>
                  <c:x val="-7.4711504811898616E-2"/>
                  <c:y val="0.22685768445610968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FD3-4929-BA1D-C87B426C1895}"/>
                </c:ext>
              </c:extLst>
            </c:dLbl>
            <c:dLbl>
              <c:idx val="1"/>
              <c:layout>
                <c:manualLayout>
                  <c:x val="0.12874595363079616"/>
                  <c:y val="-0.15755139982502187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FD3-4929-BA1D-C87B426C189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R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'2025'!$B$255:$C$255</c:f>
              <c:strCache>
                <c:ptCount val="2"/>
                <c:pt idx="0">
                  <c:v>Hombre</c:v>
                </c:pt>
                <c:pt idx="1">
                  <c:v>Mujer</c:v>
                </c:pt>
              </c:strCache>
            </c:strRef>
          </c:cat>
          <c:val>
            <c:numRef>
              <c:f>'2025'!$B$256:$C$256</c:f>
              <c:numCache>
                <c:formatCode>General</c:formatCode>
                <c:ptCount val="2"/>
                <c:pt idx="0">
                  <c:v>29</c:v>
                </c:pt>
                <c:pt idx="1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FD3-4929-BA1D-C87B426C1895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s-CR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'Mobiliario por grupo ocupaciona'!$A$29:$A$36</cx:f>
        <cx:lvl ptCount="8">
          <cx:pt idx="0">Personal especializado</cx:pt>
          <cx:pt idx="1">Secretaria</cx:pt>
          <cx:pt idx="2">Académico</cx:pt>
          <cx:pt idx="3">Director/Vicerrector</cx:pt>
          <cx:pt idx="4">Asistente administrativa</cx:pt>
          <cx:pt idx="5">Jefatura/Coordinador</cx:pt>
          <cx:pt idx="6">Personal operativo</cx:pt>
          <cx:pt idx="7">Técnico de laboratorio</cx:pt>
        </cx:lvl>
      </cx:strDim>
      <cx:numDim type="val">
        <cx:f>'Mobiliario por grupo ocupaciona'!$B$29:$B$36</cx:f>
        <cx:lvl ptCount="8" formatCode="General">
          <cx:pt idx="0">72</cx:pt>
          <cx:pt idx="1">42</cx:pt>
          <cx:pt idx="2">15</cx:pt>
          <cx:pt idx="3">9</cx:pt>
          <cx:pt idx="4">7</cx:pt>
          <cx:pt idx="5">3</cx:pt>
          <cx:pt idx="6">3</cx:pt>
          <cx:pt idx="7">1</cx:pt>
        </cx:lvl>
      </cx:numDim>
    </cx:data>
  </cx:chartData>
  <cx:chart>
    <cx:title pos="t" align="ctr" overlay="0">
      <cx:tx>
        <cx:txData>
          <cx:v>Cantidad</cx:v>
        </cx:txData>
      </cx:tx>
      <cx:txPr>
        <a:bodyPr spcFirstLastPara="1" vertOverflow="ellipsis" horzOverflow="overflow" wrap="square" lIns="0" tIns="0" rIns="0" bIns="0" anchor="ctr" anchorCtr="1"/>
        <a:lstStyle/>
        <a:p>
          <a:pPr algn="ctr" rtl="0">
            <a:defRPr sz="900"/>
          </a:pPr>
          <a:r>
            <a:rPr lang="es-ES" sz="900" b="0" i="0" u="none" strike="noStrike" baseline="0" dirty="0">
              <a:solidFill>
                <a:sysClr val="windowText" lastClr="000000">
                  <a:lumMod val="65000"/>
                  <a:lumOff val="35000"/>
                </a:sysClr>
              </a:solidFill>
              <a:latin typeface="Aptos Narrow" panose="02110004020202020204"/>
            </a:rPr>
            <a:t>Cantidad</a:t>
          </a:r>
        </a:p>
      </cx:txPr>
    </cx:title>
    <cx:plotArea>
      <cx:plotAreaRegion>
        <cx:series layoutId="funnel" uniqueId="{F336D932-98D6-4DF6-B77D-1F84530A017E}">
          <cx:dataLabels>
            <cx:visibility seriesName="0" categoryName="0" value="1"/>
          </cx:dataLabels>
          <cx:dataId val="0"/>
        </cx:series>
      </cx:plotAreaRegion>
      <cx:axis id="0">
        <cx:catScaling gapWidth="0.0599999987"/>
        <cx:title>
          <cx:tx>
            <cx:txData>
              <cx:v> Grupo ocupacional</cx:v>
            </cx:txData>
          </cx:tx>
          <cx:txPr>
            <a:bodyPr spcFirstLastPara="1" vertOverflow="ellipsis" horzOverflow="overflow" wrap="square" lIns="0" tIns="0" rIns="0" bIns="0" anchor="ctr" anchorCtr="1"/>
            <a:lstStyle/>
            <a:p>
              <a:pPr algn="ctr" rtl="0">
                <a:defRPr/>
              </a:pPr>
              <a:r>
                <a:rPr lang="es-ES" sz="900" b="0" i="0" u="none" strike="noStrike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Aptos Narrow" panose="02110004020202020204"/>
                </a:rPr>
                <a:t> Grupo ocupacional</a:t>
              </a:r>
            </a:p>
          </cx:txPr>
        </cx:title>
        <cx:tickLabels/>
      </cx:axis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withinLinearReversed" id="23">
  <a:schemeClr val="accent3"/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2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8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1600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41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1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0.03384</cdr:x>
      <cdr:y>0.1158</cdr:y>
    </cdr:from>
    <cdr:to>
      <cdr:x>0.41668</cdr:x>
      <cdr:y>0.83782</cdr:y>
    </cdr:to>
    <cdr:sp macro="" textlink="">
      <cdr:nvSpPr>
        <cdr:cNvPr id="2" name="CuadroTexto 1">
          <a:extLst xmlns:a="http://schemas.openxmlformats.org/drawingml/2006/main">
            <a:ext uri="{FF2B5EF4-FFF2-40B4-BE49-F238E27FC236}">
              <a16:creationId xmlns:a16="http://schemas.microsoft.com/office/drawing/2014/main" id="{CD1DCC3A-93EF-DDCD-EFB3-BBE615F8BD06}"/>
            </a:ext>
          </a:extLst>
        </cdr:cNvPr>
        <cdr:cNvSpPr txBox="1"/>
      </cdr:nvSpPr>
      <cdr:spPr>
        <a:xfrm xmlns:a="http://schemas.openxmlformats.org/drawingml/2006/main">
          <a:off x="381492" y="586593"/>
          <a:ext cx="4316361" cy="3657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s-CR" sz="1100" kern="1200" dirty="0"/>
        </a:p>
      </cdr:txBody>
    </cdr:sp>
  </cdr:relSizeAnchor>
  <cdr:relSizeAnchor xmlns:cdr="http://schemas.openxmlformats.org/drawingml/2006/chartDrawing">
    <cdr:from>
      <cdr:x>0.01814</cdr:x>
      <cdr:y>0.09056</cdr:y>
    </cdr:from>
    <cdr:to>
      <cdr:x>0.46987</cdr:x>
      <cdr:y>0.89604</cdr:y>
    </cdr:to>
    <cdr:sp macro="" textlink="">
      <cdr:nvSpPr>
        <cdr:cNvPr id="3" name="CuadroTexto 2">
          <a:extLst xmlns:a="http://schemas.openxmlformats.org/drawingml/2006/main">
            <a:ext uri="{FF2B5EF4-FFF2-40B4-BE49-F238E27FC236}">
              <a16:creationId xmlns:a16="http://schemas.microsoft.com/office/drawing/2014/main" id="{B6C744C2-18FA-E486-644D-6F9B7A3BA6F4}"/>
            </a:ext>
          </a:extLst>
        </cdr:cNvPr>
        <cdr:cNvSpPr txBox="1"/>
      </cdr:nvSpPr>
      <cdr:spPr>
        <a:xfrm xmlns:a="http://schemas.openxmlformats.org/drawingml/2006/main">
          <a:off x="204511" y="458773"/>
          <a:ext cx="5093110" cy="408038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s-CR" sz="1100" kern="12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94D90A-5E65-B742-AE07-7277E8061385}" type="datetimeFigureOut">
              <a:rPr lang="es-CR" smtClean="0"/>
              <a:t>12/5/2025</a:t>
            </a:fld>
            <a:endParaRPr lang="es-CR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R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2F6EF5-D232-E64D-BBE9-09873319FD1E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934868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2F6EF5-D232-E64D-BBE9-09873319FD1E}" type="slidenum">
              <a:rPr lang="es-CR" smtClean="0"/>
              <a:t>1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826219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332D7F-D6B9-9839-8856-C8264D357C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53764" y="2330791"/>
            <a:ext cx="5799438" cy="1655762"/>
          </a:xfrm>
        </p:spPr>
        <p:txBody>
          <a:bodyPr anchor="t">
            <a:noAutofit/>
          </a:bodyPr>
          <a:lstStyle>
            <a:lvl1pPr algn="l">
              <a:defRPr sz="4000" b="1"/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125BB02-B81A-7C60-531F-440051A482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53763" y="4217341"/>
            <a:ext cx="5799439" cy="1655762"/>
          </a:xfrm>
        </p:spPr>
        <p:txBody>
          <a:bodyPr>
            <a:normAutofit/>
          </a:bodyPr>
          <a:lstStyle>
            <a:lvl1pPr marL="0" indent="0" algn="l">
              <a:buNone/>
              <a:defRPr sz="18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CR"/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AC9AD981-3459-997A-7BFF-780D589E842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556162" y="768512"/>
            <a:ext cx="2697040" cy="9604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/>
            </a:lvl1pPr>
          </a:lstStyle>
          <a:p>
            <a:r>
              <a:rPr lang="es-CR"/>
              <a:t>Espacio para logotipo de la declaratoria del año acordaba por CONARE</a:t>
            </a:r>
          </a:p>
        </p:txBody>
      </p:sp>
      <p:sp>
        <p:nvSpPr>
          <p:cNvPr id="9" name="Marcador de posición de imagen 7">
            <a:extLst>
              <a:ext uri="{FF2B5EF4-FFF2-40B4-BE49-F238E27FC236}">
                <a16:creationId xmlns:a16="http://schemas.microsoft.com/office/drawing/2014/main" id="{593D5BE0-1E4E-799C-76A0-F29A30D06E1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684741" y="756056"/>
            <a:ext cx="2697040" cy="9604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/>
            </a:lvl1pPr>
          </a:lstStyle>
          <a:p>
            <a:r>
              <a:rPr lang="es-CR"/>
              <a:t>Espacio para logotipo de la instancia universitaria</a:t>
            </a:r>
          </a:p>
        </p:txBody>
      </p:sp>
    </p:spTree>
    <p:extLst>
      <p:ext uri="{BB962C8B-B14F-4D97-AF65-F5344CB8AC3E}">
        <p14:creationId xmlns:p14="http://schemas.microsoft.com/office/powerpoint/2010/main" val="179547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8776B2-B33D-37D3-5B0D-D75AE2056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8AD8281-FEC8-0EA5-2D5E-978ACCCDC9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C52C7E7C-02D2-8462-814D-01FD6346351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3232" b="92613"/>
          <a:stretch/>
        </p:blipFill>
        <p:spPr>
          <a:xfrm>
            <a:off x="1" y="6492875"/>
            <a:ext cx="12192000" cy="359548"/>
          </a:xfrm>
          <a:prstGeom prst="rect">
            <a:avLst/>
          </a:prstGeom>
        </p:spPr>
      </p:pic>
      <p:sp>
        <p:nvSpPr>
          <p:cNvPr id="9" name="Forma libre 8">
            <a:extLst>
              <a:ext uri="{FF2B5EF4-FFF2-40B4-BE49-F238E27FC236}">
                <a16:creationId xmlns:a16="http://schemas.microsoft.com/office/drawing/2014/main" id="{ACF42552-CAA4-39A9-CE91-828913D3505E}"/>
              </a:ext>
            </a:extLst>
          </p:cNvPr>
          <p:cNvSpPr/>
          <p:nvPr userDrawn="1"/>
        </p:nvSpPr>
        <p:spPr>
          <a:xfrm>
            <a:off x="8266670" y="6487297"/>
            <a:ext cx="3929449" cy="359548"/>
          </a:xfrm>
          <a:custGeom>
            <a:avLst/>
            <a:gdLst>
              <a:gd name="connsiteX0" fmla="*/ 3756454 w 3768811"/>
              <a:gd name="connsiteY0" fmla="*/ 0 h 383060"/>
              <a:gd name="connsiteX1" fmla="*/ 0 w 3768811"/>
              <a:gd name="connsiteY1" fmla="*/ 0 h 383060"/>
              <a:gd name="connsiteX2" fmla="*/ 469557 w 3768811"/>
              <a:gd name="connsiteY2" fmla="*/ 383060 h 383060"/>
              <a:gd name="connsiteX3" fmla="*/ 3768811 w 3768811"/>
              <a:gd name="connsiteY3" fmla="*/ 383060 h 383060"/>
              <a:gd name="connsiteX4" fmla="*/ 3756454 w 3768811"/>
              <a:gd name="connsiteY4" fmla="*/ 0 h 383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68811" h="383060">
                <a:moveTo>
                  <a:pt x="3756454" y="0"/>
                </a:moveTo>
                <a:lnTo>
                  <a:pt x="0" y="0"/>
                </a:lnTo>
                <a:lnTo>
                  <a:pt x="469557" y="383060"/>
                </a:lnTo>
                <a:lnTo>
                  <a:pt x="3768811" y="383060"/>
                </a:lnTo>
                <a:lnTo>
                  <a:pt x="3756454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FB4F297C-AA2B-2E61-24E2-6E1E6F2EADC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53800" y="6515098"/>
            <a:ext cx="586946" cy="293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777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D5E50EC-840C-470F-E742-1835DD7111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38652" y="4663325"/>
            <a:ext cx="4839901" cy="1500187"/>
          </a:xfrm>
        </p:spPr>
        <p:txBody>
          <a:bodyPr anchor="t"/>
          <a:lstStyle>
            <a:lvl1pPr marL="0" indent="0" algn="l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FDD1670C-BF91-3E6D-70BF-1D05C84EBD05}"/>
              </a:ext>
            </a:extLst>
          </p:cNvPr>
          <p:cNvGrpSpPr/>
          <p:nvPr userDrawn="1"/>
        </p:nvGrpSpPr>
        <p:grpSpPr>
          <a:xfrm>
            <a:off x="234778" y="-111211"/>
            <a:ext cx="6017741" cy="7006281"/>
            <a:chOff x="221082" y="-111211"/>
            <a:chExt cx="6970550" cy="7006281"/>
          </a:xfrm>
        </p:grpSpPr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78DB04EF-8708-4D28-0383-D353DCB1502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321276" y="0"/>
              <a:ext cx="6858000" cy="6858000"/>
            </a:xfrm>
            <a:prstGeom prst="parallelogram">
              <a:avLst/>
            </a:prstGeom>
          </p:spPr>
        </p:pic>
        <p:sp>
          <p:nvSpPr>
            <p:cNvPr id="9" name="Forma libre 8">
              <a:extLst>
                <a:ext uri="{FF2B5EF4-FFF2-40B4-BE49-F238E27FC236}">
                  <a16:creationId xmlns:a16="http://schemas.microsoft.com/office/drawing/2014/main" id="{4B3EEA46-7363-E9E3-6758-32305BE56EAB}"/>
                </a:ext>
              </a:extLst>
            </p:cNvPr>
            <p:cNvSpPr/>
            <p:nvPr userDrawn="1"/>
          </p:nvSpPr>
          <p:spPr>
            <a:xfrm>
              <a:off x="221082" y="-111211"/>
              <a:ext cx="6970550" cy="7006281"/>
            </a:xfrm>
            <a:custGeom>
              <a:avLst/>
              <a:gdLst>
                <a:gd name="connsiteX0" fmla="*/ 1742302 w 6870356"/>
                <a:gd name="connsiteY0" fmla="*/ 37071 h 6919784"/>
                <a:gd name="connsiteX1" fmla="*/ 0 w 6870356"/>
                <a:gd name="connsiteY1" fmla="*/ 6919784 h 6919784"/>
                <a:gd name="connsiteX2" fmla="*/ 5152767 w 6870356"/>
                <a:gd name="connsiteY2" fmla="*/ 6870357 h 6919784"/>
                <a:gd name="connsiteX3" fmla="*/ 6870356 w 6870356"/>
                <a:gd name="connsiteY3" fmla="*/ 0 h 6919784"/>
                <a:gd name="connsiteX4" fmla="*/ 1742302 w 6870356"/>
                <a:gd name="connsiteY4" fmla="*/ 37071 h 6919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0356" h="6919784">
                  <a:moveTo>
                    <a:pt x="1742302" y="37071"/>
                  </a:moveTo>
                  <a:lnTo>
                    <a:pt x="0" y="6919784"/>
                  </a:lnTo>
                  <a:lnTo>
                    <a:pt x="5152767" y="6870357"/>
                  </a:lnTo>
                  <a:lnTo>
                    <a:pt x="6870356" y="0"/>
                  </a:lnTo>
                  <a:lnTo>
                    <a:pt x="1742302" y="37071"/>
                  </a:lnTo>
                  <a:close/>
                </a:path>
              </a:pathLst>
            </a:custGeom>
            <a:gradFill>
              <a:gsLst>
                <a:gs pos="100000">
                  <a:schemeClr val="accent2">
                    <a:lumMod val="5000"/>
                    <a:lumOff val="95000"/>
                    <a:alpha val="0"/>
                  </a:schemeClr>
                </a:gs>
                <a:gs pos="27000">
                  <a:srgbClr val="A40304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</p:grpSp>
      <p:pic>
        <p:nvPicPr>
          <p:cNvPr id="15" name="Imagen 14">
            <a:extLst>
              <a:ext uri="{FF2B5EF4-FFF2-40B4-BE49-F238E27FC236}">
                <a16:creationId xmlns:a16="http://schemas.microsoft.com/office/drawing/2014/main" id="{F85FC874-40E1-755B-98F5-8C23F3C57EE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8854" y="5501024"/>
            <a:ext cx="1316508" cy="1055501"/>
          </a:xfrm>
          <a:prstGeom prst="rect">
            <a:avLst/>
          </a:prstGeom>
        </p:spPr>
      </p:pic>
      <p:sp>
        <p:nvSpPr>
          <p:cNvPr id="16" name="Rectángulo 15">
            <a:extLst>
              <a:ext uri="{FF2B5EF4-FFF2-40B4-BE49-F238E27FC236}">
                <a16:creationId xmlns:a16="http://schemas.microsoft.com/office/drawing/2014/main" id="{A4BD8AAC-9B16-187A-F505-E0AB5DB3E24B}"/>
              </a:ext>
            </a:extLst>
          </p:cNvPr>
          <p:cNvSpPr/>
          <p:nvPr userDrawn="1"/>
        </p:nvSpPr>
        <p:spPr>
          <a:xfrm>
            <a:off x="0" y="1977081"/>
            <a:ext cx="12192000" cy="2471351"/>
          </a:xfrm>
          <a:prstGeom prst="rect">
            <a:avLst/>
          </a:prstGeom>
          <a:gradFill>
            <a:gsLst>
              <a:gs pos="100000">
                <a:schemeClr val="accent2">
                  <a:lumMod val="5000"/>
                  <a:lumOff val="95000"/>
                  <a:alpha val="0"/>
                </a:schemeClr>
              </a:gs>
              <a:gs pos="27000">
                <a:srgbClr val="A4030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46732B0-E0C8-84DF-CDFD-202396AE8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37" y="2382559"/>
            <a:ext cx="9527231" cy="1608673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164468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CAE09797-A85B-E7FF-3E21-26E959C5B623}"/>
              </a:ext>
            </a:extLst>
          </p:cNvPr>
          <p:cNvSpPr/>
          <p:nvPr userDrawn="1"/>
        </p:nvSpPr>
        <p:spPr>
          <a:xfrm>
            <a:off x="0" y="0"/>
            <a:ext cx="5041557" cy="6858000"/>
          </a:xfrm>
          <a:prstGeom prst="rect">
            <a:avLst/>
          </a:prstGeom>
          <a:solidFill>
            <a:srgbClr val="A4030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6F8C683A-1FE5-B980-17C0-A5473452435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3000"/>
          </a:blip>
          <a:srcRect l="21001" r="36992"/>
          <a:stretch/>
        </p:blipFill>
        <p:spPr>
          <a:xfrm rot="10800000">
            <a:off x="0" y="0"/>
            <a:ext cx="5041557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F2C6669-A516-5960-D147-42B57E52E7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BA3B88B-6520-FAE3-61DF-11ACF42D90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11" name="Marcador de contenido 2">
            <a:extLst>
              <a:ext uri="{FF2B5EF4-FFF2-40B4-BE49-F238E27FC236}">
                <a16:creationId xmlns:a16="http://schemas.microsoft.com/office/drawing/2014/main" id="{5F5440CC-47CD-4F63-60A3-0A08542D29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92107" y="79765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BA710FB7-7C81-3745-9267-45984BD952F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54244" y="6462584"/>
            <a:ext cx="593122" cy="296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581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D0BFF34-2A0D-2585-10CB-B9F6E0A0E3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A91CF98-0B1F-600B-6284-3C6236A577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3BA9443-639E-249A-F2E9-191C8410DA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8AE6046-7B07-6945-8BCA-E1589435F370}" type="datetimeFigureOut">
              <a:rPr lang="es-CR" smtClean="0"/>
              <a:t>12/5/2025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EF687C6-0BB4-E15C-9BD8-A299EABC36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BD98073-5A37-D46A-95C0-77EFCB8D6E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928E02D-B634-6841-9C3B-50D6ED4B59E8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858396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7.xml"/><Relationship Id="rId5" Type="http://schemas.openxmlformats.org/officeDocument/2006/relationships/image" Target="../media/image25.sv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microsoft.com/office/2014/relationships/chartEx" Target="../charts/chartEx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.xml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9.svg"/><Relationship Id="rId3" Type="http://schemas.openxmlformats.org/officeDocument/2006/relationships/image" Target="../media/image11.svg"/><Relationship Id="rId7" Type="http://schemas.openxmlformats.org/officeDocument/2006/relationships/image" Target="../media/image14.png"/><Relationship Id="rId12" Type="http://schemas.openxmlformats.org/officeDocument/2006/relationships/image" Target="../media/image1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.xml"/><Relationship Id="rId11" Type="http://schemas.openxmlformats.org/officeDocument/2006/relationships/image" Target="../media/image17.svg"/><Relationship Id="rId5" Type="http://schemas.openxmlformats.org/officeDocument/2006/relationships/image" Target="../media/image13.svg"/><Relationship Id="rId10" Type="http://schemas.openxmlformats.org/officeDocument/2006/relationships/image" Target="../media/image16.png"/><Relationship Id="rId4" Type="http://schemas.openxmlformats.org/officeDocument/2006/relationships/image" Target="../media/image12.png"/><Relationship Id="rId9" Type="http://schemas.openxmlformats.org/officeDocument/2006/relationships/chart" Target="../charts/chart3.xml"/><Relationship Id="rId14" Type="http://schemas.openxmlformats.org/officeDocument/2006/relationships/chart" Target="../charts/char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6.xml"/><Relationship Id="rId5" Type="http://schemas.openxmlformats.org/officeDocument/2006/relationships/image" Target="../media/image23.sv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681FAE-95AF-6859-0F87-02625A902B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64792" y="3001484"/>
            <a:ext cx="8809802" cy="1655762"/>
          </a:xfrm>
        </p:spPr>
        <p:txBody>
          <a:bodyPr/>
          <a:lstStyle/>
          <a:p>
            <a:pPr algn="ctr"/>
            <a:r>
              <a:rPr lang="es-CR" sz="3600" dirty="0">
                <a:latin typeface="Century Gothic" panose="020B0502020202020204" pitchFamily="34" charset="0"/>
              </a:rPr>
              <a:t>Información estadística</a:t>
            </a:r>
            <a:br>
              <a:rPr lang="es-CR" sz="3600" dirty="0">
                <a:latin typeface="Century Gothic" panose="020B0502020202020204" pitchFamily="34" charset="0"/>
              </a:rPr>
            </a:br>
            <a:r>
              <a:rPr lang="es-CR" sz="2800" b="0" dirty="0">
                <a:latin typeface="Century Gothic" panose="020B0502020202020204" pitchFamily="34" charset="0"/>
              </a:rPr>
              <a:t>Área de Salud Laboral</a:t>
            </a:r>
            <a:br>
              <a:rPr lang="es-CR" sz="2800" b="0" dirty="0">
                <a:latin typeface="Century Gothic" panose="020B0502020202020204" pitchFamily="34" charset="0"/>
              </a:rPr>
            </a:br>
            <a:r>
              <a:rPr lang="es-CR" sz="2800" b="0" dirty="0">
                <a:latin typeface="Century Gothic" panose="020B0502020202020204" pitchFamily="34" charset="0"/>
              </a:rPr>
              <a:t>2025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BC8864D-611D-BD92-AF9F-389E9364AE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16048" y="544993"/>
            <a:ext cx="5789670" cy="1655762"/>
          </a:xfrm>
        </p:spPr>
        <p:txBody>
          <a:bodyPr>
            <a:normAutofit/>
          </a:bodyPr>
          <a:lstStyle/>
          <a:p>
            <a:pPr algn="ctr"/>
            <a:r>
              <a:rPr lang="es-CR" sz="2000">
                <a:latin typeface="Century Gothic" panose="020B0502020202020204" pitchFamily="34" charset="0"/>
                <a:cs typeface="Times New Roman" panose="02020603050405020304" pitchFamily="18" charset="0"/>
              </a:rPr>
              <a:t>Vicerrectoría de Administración</a:t>
            </a:r>
          </a:p>
          <a:p>
            <a:pPr algn="ctr"/>
            <a:r>
              <a:rPr lang="es-CR" sz="2000">
                <a:latin typeface="Century Gothic" panose="020B0502020202020204" pitchFamily="34" charset="0"/>
                <a:cs typeface="Times New Roman" panose="02020603050405020304" pitchFamily="18" charset="0"/>
              </a:rPr>
              <a:t>Programa Desarrollo de Recursos Humanos</a:t>
            </a:r>
          </a:p>
          <a:p>
            <a:pPr algn="ctr"/>
            <a:r>
              <a:rPr lang="es-CR" sz="2000">
                <a:latin typeface="Century Gothic" panose="020B0502020202020204" pitchFamily="34" charset="0"/>
                <a:cs typeface="Times New Roman" panose="02020603050405020304" pitchFamily="18" charset="0"/>
              </a:rPr>
              <a:t>Área de Salud Laboral</a:t>
            </a:r>
          </a:p>
        </p:txBody>
      </p:sp>
      <p:pic>
        <p:nvPicPr>
          <p:cNvPr id="5" name="Imagen 4" descr="Forma&#10;&#10;Descripción generada automáticamente con confianza baja">
            <a:extLst>
              <a:ext uri="{FF2B5EF4-FFF2-40B4-BE49-F238E27FC236}">
                <a16:creationId xmlns:a16="http://schemas.microsoft.com/office/drawing/2014/main" id="{371C26DA-B819-17B2-B477-C1F66304C399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162288" y="4450611"/>
            <a:ext cx="2014728" cy="2014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7184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1FF7F5-3FD5-5547-3614-2094731E25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Marcador de contenido 2">
            <a:extLst>
              <a:ext uri="{FF2B5EF4-FFF2-40B4-BE49-F238E27FC236}">
                <a16:creationId xmlns:a16="http://schemas.microsoft.com/office/drawing/2014/main" id="{7FA82A4D-E484-6E11-BF92-14161BBCC2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1846" y="5511283"/>
            <a:ext cx="9987838" cy="96143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sz="2500" dirty="0">
                <a:latin typeface="Century Gothic" panose="020B0502020202020204" pitchFamily="34" charset="0"/>
                <a:ea typeface="+mj-ea"/>
                <a:cs typeface="+mj-cs"/>
              </a:rPr>
              <a:t>Cantidad de días perdidos por incapacidades remitidas por el Instituto Nacional de Seguros de enero a abril 2025.</a:t>
            </a:r>
            <a:endParaRPr lang="es-CR" sz="2500" dirty="0">
              <a:latin typeface="Century Gothic" panose="020B0502020202020204" pitchFamily="34" charset="0"/>
              <a:ea typeface="+mj-ea"/>
              <a:cs typeface="+mj-cs"/>
            </a:endParaRPr>
          </a:p>
        </p:txBody>
      </p:sp>
      <p:pic>
        <p:nvPicPr>
          <p:cNvPr id="25" name="Gráfico 24" descr="Marcador con relleno sólido">
            <a:extLst>
              <a:ext uri="{FF2B5EF4-FFF2-40B4-BE49-F238E27FC236}">
                <a16:creationId xmlns:a16="http://schemas.microsoft.com/office/drawing/2014/main" id="{A823B7D0-FC8B-498E-1FE2-CC0BF930BB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87319" y="5479878"/>
            <a:ext cx="995458" cy="914400"/>
          </a:xfrm>
          <a:prstGeom prst="rect">
            <a:avLst/>
          </a:prstGeom>
        </p:spPr>
      </p:pic>
      <p:pic>
        <p:nvPicPr>
          <p:cNvPr id="6" name="Gráfico 5" descr="vendaje adhesivo con relleno sólido">
            <a:extLst>
              <a:ext uri="{FF2B5EF4-FFF2-40B4-BE49-F238E27FC236}">
                <a16:creationId xmlns:a16="http://schemas.microsoft.com/office/drawing/2014/main" id="{6D52F3F9-2E11-C8B6-9C0A-E5DE2C8E3C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144250" y="5418189"/>
            <a:ext cx="914400" cy="914400"/>
          </a:xfrm>
          <a:prstGeom prst="rect">
            <a:avLst/>
          </a:prstGeom>
        </p:spPr>
      </p:pic>
      <p:sp>
        <p:nvSpPr>
          <p:cNvPr id="4" name="Flecha: a la derecha 3">
            <a:extLst>
              <a:ext uri="{FF2B5EF4-FFF2-40B4-BE49-F238E27FC236}">
                <a16:creationId xmlns:a16="http://schemas.microsoft.com/office/drawing/2014/main" id="{E7B58B84-8E5A-15D3-88AB-38F8FFD0E5B5}"/>
              </a:ext>
            </a:extLst>
          </p:cNvPr>
          <p:cNvSpPr/>
          <p:nvPr/>
        </p:nvSpPr>
        <p:spPr>
          <a:xfrm>
            <a:off x="7375267" y="3067050"/>
            <a:ext cx="1602045" cy="285750"/>
          </a:xfrm>
          <a:prstGeom prst="rightArrow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B8A7075-D31D-1B3D-5199-78CF76931F5E}"/>
              </a:ext>
            </a:extLst>
          </p:cNvPr>
          <p:cNvSpPr txBox="1"/>
          <p:nvPr/>
        </p:nvSpPr>
        <p:spPr>
          <a:xfrm>
            <a:off x="9158746" y="2886759"/>
            <a:ext cx="2238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/>
              <a:t>Suman 256 días calendario</a:t>
            </a:r>
          </a:p>
        </p:txBody>
      </p:sp>
      <p:sp>
        <p:nvSpPr>
          <p:cNvPr id="7" name="Google Shape;350;p42">
            <a:extLst>
              <a:ext uri="{FF2B5EF4-FFF2-40B4-BE49-F238E27FC236}">
                <a16:creationId xmlns:a16="http://schemas.microsoft.com/office/drawing/2014/main" id="{A824BEDD-D84E-AABE-F0B2-8DF06953BC67}"/>
              </a:ext>
            </a:extLst>
          </p:cNvPr>
          <p:cNvSpPr txBox="1">
            <a:spLocks/>
          </p:cNvSpPr>
          <p:nvPr/>
        </p:nvSpPr>
        <p:spPr>
          <a:xfrm>
            <a:off x="198882" y="463722"/>
            <a:ext cx="11402568" cy="889688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500" dirty="0">
                <a:latin typeface="Century Gothic" panose="020B0502020202020204" pitchFamily="34" charset="0"/>
              </a:rPr>
              <a:t>Cantidad de días perdidos por incapacidad</a:t>
            </a:r>
            <a:endParaRPr lang="es-CR" sz="2500" dirty="0">
              <a:latin typeface="Century Gothic" panose="020B0502020202020204" pitchFamily="34" charset="0"/>
            </a:endParaRPr>
          </a:p>
        </p:txBody>
      </p:sp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027A50A3-9008-0CA0-E181-03C099AA81F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7273351"/>
              </p:ext>
            </p:extLst>
          </p:nvPr>
        </p:nvGraphicFramePr>
        <p:xfrm>
          <a:off x="2333625" y="1838324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3625768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A641AE6C-FC14-7511-3295-C10B94DA70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37" y="2870200"/>
            <a:ext cx="9527231" cy="1121032"/>
          </a:xfrm>
        </p:spPr>
        <p:txBody>
          <a:bodyPr>
            <a:noAutofit/>
          </a:bodyPr>
          <a:lstStyle/>
          <a:p>
            <a:pPr algn="just"/>
            <a:r>
              <a:rPr lang="es-ES" sz="2800" b="1" dirty="0">
                <a:ln>
                  <a:solidFill>
                    <a:schemeClr val="bg1"/>
                  </a:solidFill>
                </a:ln>
                <a:solidFill>
                  <a:srgbClr val="000000"/>
                </a:solidFill>
                <a:latin typeface="Century Gothic" panose="020B0502020202020204" pitchFamily="34" charset="0"/>
                <a:ea typeface="Roboto" panose="02000000000000000000" pitchFamily="2" charset="0"/>
                <a:cs typeface="Times New Roman" panose="02020603050405020304" pitchFamily="18" charset="0"/>
              </a:rPr>
              <a:t>Entrega de mobiliario y accesorios con características ergonómicas (2025)</a:t>
            </a:r>
            <a:endParaRPr lang="es-CR" sz="2800" b="1" dirty="0">
              <a:ln>
                <a:solidFill>
                  <a:schemeClr val="bg1"/>
                </a:solidFill>
              </a:ln>
              <a:solidFill>
                <a:srgbClr val="00000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A043C24-C468-E19F-FC57-31AE626678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8979" y="285312"/>
            <a:ext cx="1266112" cy="8478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236403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350;p42">
            <a:extLst>
              <a:ext uri="{FF2B5EF4-FFF2-40B4-BE49-F238E27FC236}">
                <a16:creationId xmlns:a16="http://schemas.microsoft.com/office/drawing/2014/main" id="{97711B60-B739-B7C8-5D19-F62FE0E7B49D}"/>
              </a:ext>
            </a:extLst>
          </p:cNvPr>
          <p:cNvSpPr txBox="1">
            <a:spLocks/>
          </p:cNvSpPr>
          <p:nvPr/>
        </p:nvSpPr>
        <p:spPr>
          <a:xfrm>
            <a:off x="248528" y="243544"/>
            <a:ext cx="11754261" cy="655227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R" sz="2500" b="1">
                <a:latin typeface="Century Gothic"/>
              </a:rPr>
              <a:t>Distribución de mobiliario y accesorios con características ergonómicas</a:t>
            </a:r>
          </a:p>
        </p:txBody>
      </p:sp>
      <p:pic>
        <p:nvPicPr>
          <p:cNvPr id="6" name="Imagen 5" descr="Icono&#10;&#10;Descripción generada automáticamente">
            <a:extLst>
              <a:ext uri="{FF2B5EF4-FFF2-40B4-BE49-F238E27FC236}">
                <a16:creationId xmlns:a16="http://schemas.microsoft.com/office/drawing/2014/main" id="{0BE44A8E-EFAE-E444-4455-38D1E4E761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955" y="4132903"/>
            <a:ext cx="2438400" cy="2438400"/>
          </a:xfrm>
          <a:prstGeom prst="rect">
            <a:avLst/>
          </a:prstGeom>
        </p:spPr>
      </p:pic>
      <p:sp>
        <p:nvSpPr>
          <p:cNvPr id="85" name="Marcador de contenido 2">
            <a:extLst>
              <a:ext uri="{FF2B5EF4-FFF2-40B4-BE49-F238E27FC236}">
                <a16:creationId xmlns:a16="http://schemas.microsoft.com/office/drawing/2014/main" id="{F37E6BCC-223E-DC89-C6F4-3826FB876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0477" y="2431994"/>
            <a:ext cx="9085182" cy="3577252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just"/>
            <a:r>
              <a:rPr lang="es-CR" sz="2400" dirty="0">
                <a:latin typeface="Century Gothic"/>
                <a:ea typeface="+mj-ea"/>
                <a:cs typeface="+mj-cs"/>
              </a:rPr>
              <a:t>Se realizó entrega de </a:t>
            </a:r>
            <a:r>
              <a:rPr lang="es-ES" sz="2400" dirty="0">
                <a:latin typeface="Century Gothic"/>
                <a:ea typeface="+mj-ea"/>
                <a:cs typeface="+mj-cs"/>
              </a:rPr>
              <a:t>mobiliario y accesorios con características ergonómicas en </a:t>
            </a:r>
            <a:r>
              <a:rPr lang="es-ES" sz="2400" b="1" dirty="0">
                <a:latin typeface="Century Gothic"/>
                <a:ea typeface="+mj-ea"/>
                <a:cs typeface="+mj-cs"/>
              </a:rPr>
              <a:t>51 centros </a:t>
            </a:r>
            <a:r>
              <a:rPr lang="es-ES" sz="2400" dirty="0">
                <a:latin typeface="Century Gothic"/>
                <a:ea typeface="+mj-ea"/>
                <a:cs typeface="+mj-cs"/>
              </a:rPr>
              <a:t>de trabajo.</a:t>
            </a:r>
          </a:p>
          <a:p>
            <a:pPr marL="0" indent="0" algn="just">
              <a:buNone/>
            </a:pPr>
            <a:endParaRPr lang="es-ES" sz="2400" dirty="0">
              <a:solidFill>
                <a:srgbClr val="000000"/>
              </a:solidFill>
              <a:latin typeface="Century Gothic"/>
              <a:cs typeface="Times New Roman"/>
            </a:endParaRPr>
          </a:p>
          <a:p>
            <a:pPr algn="just"/>
            <a:r>
              <a:rPr lang="es-CR" sz="2400" dirty="0">
                <a:solidFill>
                  <a:srgbClr val="000000"/>
                </a:solidFill>
                <a:latin typeface="Century Gothic"/>
                <a:cs typeface="Times New Roman"/>
              </a:rPr>
              <a:t>Se </a:t>
            </a:r>
            <a:r>
              <a:rPr lang="es-ES" sz="2400" dirty="0">
                <a:solidFill>
                  <a:srgbClr val="000000"/>
                </a:solidFill>
                <a:latin typeface="Century Gothic"/>
                <a:cs typeface="Times New Roman"/>
              </a:rPr>
              <a:t>logró la mejora de </a:t>
            </a:r>
            <a:r>
              <a:rPr lang="es-ES" sz="2400" b="1" dirty="0">
                <a:solidFill>
                  <a:srgbClr val="000000"/>
                </a:solidFill>
                <a:latin typeface="Century Gothic"/>
                <a:cs typeface="Times New Roman"/>
              </a:rPr>
              <a:t>109 </a:t>
            </a:r>
            <a:r>
              <a:rPr lang="es-ES" sz="2400" dirty="0">
                <a:solidFill>
                  <a:srgbClr val="000000"/>
                </a:solidFill>
                <a:latin typeface="Century Gothic"/>
                <a:cs typeface="Times New Roman"/>
              </a:rPr>
              <a:t>puestos de trabajo.</a:t>
            </a:r>
          </a:p>
          <a:p>
            <a:pPr marL="0" indent="0" algn="just">
              <a:buNone/>
            </a:pPr>
            <a:endParaRPr lang="es-ES" sz="2400" dirty="0">
              <a:solidFill>
                <a:srgbClr val="000000"/>
              </a:solidFill>
              <a:latin typeface="Century Gothic"/>
              <a:cs typeface="Times New Roman"/>
            </a:endParaRPr>
          </a:p>
          <a:p>
            <a:pPr algn="just"/>
            <a:r>
              <a:rPr lang="es-ES" sz="2400" dirty="0">
                <a:solidFill>
                  <a:srgbClr val="000000"/>
                </a:solidFill>
                <a:latin typeface="Century Gothic"/>
                <a:cs typeface="Times New Roman"/>
              </a:rPr>
              <a:t>Inversión de </a:t>
            </a:r>
            <a:r>
              <a:rPr lang="es-ES" sz="2400" b="1" dirty="0">
                <a:solidFill>
                  <a:srgbClr val="000000"/>
                </a:solidFill>
                <a:latin typeface="Century Gothic"/>
                <a:cs typeface="Times New Roman"/>
              </a:rPr>
              <a:t>¢3 288 049,82.</a:t>
            </a:r>
          </a:p>
          <a:p>
            <a:pPr marL="0" indent="0" algn="just">
              <a:buNone/>
            </a:pPr>
            <a:endParaRPr lang="es-C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81713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350;p42">
            <a:extLst>
              <a:ext uri="{FF2B5EF4-FFF2-40B4-BE49-F238E27FC236}">
                <a16:creationId xmlns:a16="http://schemas.microsoft.com/office/drawing/2014/main" id="{A06E1F12-785A-BD67-79CC-D2CCFDABAB31}"/>
              </a:ext>
            </a:extLst>
          </p:cNvPr>
          <p:cNvSpPr txBox="1">
            <a:spLocks/>
          </p:cNvSpPr>
          <p:nvPr/>
        </p:nvSpPr>
        <p:spPr>
          <a:xfrm>
            <a:off x="394716" y="236193"/>
            <a:ext cx="11402568" cy="889688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2500" b="1">
                <a:latin typeface="Century Gothic"/>
              </a:rPr>
              <a:t>Cantidad de mobiliario y accesorios con características ergonómicas entregados por unidad ejecutora</a:t>
            </a:r>
            <a:endParaRPr lang="es-CR" sz="2500" b="1">
              <a:latin typeface="Century Gothic"/>
            </a:endParaRPr>
          </a:p>
        </p:txBody>
      </p:sp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377714C6-43E8-4D53-C62D-5C89E980684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2502042"/>
              </p:ext>
            </p:extLst>
          </p:nvPr>
        </p:nvGraphicFramePr>
        <p:xfrm>
          <a:off x="1484671" y="1543665"/>
          <a:ext cx="8740877" cy="44638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0315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350;p42">
            <a:extLst>
              <a:ext uri="{FF2B5EF4-FFF2-40B4-BE49-F238E27FC236}">
                <a16:creationId xmlns:a16="http://schemas.microsoft.com/office/drawing/2014/main" id="{741816CF-17F5-BDD9-A4D2-C17FA927E63B}"/>
              </a:ext>
            </a:extLst>
          </p:cNvPr>
          <p:cNvSpPr txBox="1">
            <a:spLocks/>
          </p:cNvSpPr>
          <p:nvPr/>
        </p:nvSpPr>
        <p:spPr>
          <a:xfrm>
            <a:off x="365760" y="253313"/>
            <a:ext cx="11402568" cy="889688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R" sz="2500">
                <a:latin typeface="Century Gothic" panose="020B0502020202020204" pitchFamily="34" charset="0"/>
              </a:rPr>
              <a:t>Distribución de mobiliario y accesorios con características ergonómicas según sexo</a:t>
            </a:r>
          </a:p>
        </p:txBody>
      </p:sp>
      <p:sp>
        <p:nvSpPr>
          <p:cNvPr id="9" name="Marcador de contenido 2">
            <a:extLst>
              <a:ext uri="{FF2B5EF4-FFF2-40B4-BE49-F238E27FC236}">
                <a16:creationId xmlns:a16="http://schemas.microsoft.com/office/drawing/2014/main" id="{9D4723AB-5498-C419-9D5A-75FD42CB5F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56789" y="2783374"/>
            <a:ext cx="6940139" cy="645626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just"/>
            <a:r>
              <a:rPr lang="es-MX" sz="2000" dirty="0">
                <a:solidFill>
                  <a:srgbClr val="000000"/>
                </a:solidFill>
                <a:latin typeface="Century Gothic"/>
                <a:cs typeface="Times New Roman"/>
              </a:rPr>
              <a:t>Intervención de 109 puestos, de los </a:t>
            </a:r>
            <a:r>
              <a:rPr lang="es-MX" sz="2000" dirty="0">
                <a:latin typeface="Century Gothic"/>
                <a:cs typeface="Times New Roman"/>
              </a:rPr>
              <a:t>cuales 80 eran ocupados por mujeres y 29 ocupados por hombres</a:t>
            </a:r>
            <a:r>
              <a:rPr lang="es-MX" sz="2000" dirty="0">
                <a:solidFill>
                  <a:srgbClr val="000000"/>
                </a:solidFill>
                <a:latin typeface="Century Gothic"/>
                <a:cs typeface="Times New Roman"/>
              </a:rPr>
              <a:t>.</a:t>
            </a: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es-MX" sz="1600" dirty="0">
                <a:solidFill>
                  <a:srgbClr val="000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73% de los puestos eran ocupados por mujeres</a:t>
            </a: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es-MX" sz="1600" dirty="0">
                <a:solidFill>
                  <a:srgbClr val="000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27% de los puestos eran ocupados por hombres</a:t>
            </a:r>
            <a:endParaRPr lang="es-ES" sz="1600" dirty="0">
              <a:solidFill>
                <a:srgbClr val="000000"/>
              </a:solidFill>
              <a:latin typeface="Century Gothic" panose="020B050202020202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s-C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Imagen 12" descr="Icono&#10;&#10;Descripción generada automáticamente">
            <a:extLst>
              <a:ext uri="{FF2B5EF4-FFF2-40B4-BE49-F238E27FC236}">
                <a16:creationId xmlns:a16="http://schemas.microsoft.com/office/drawing/2014/main" id="{894211E8-F6F9-A912-605B-E9E4B2BC10B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</a:blip>
          <a:stretch>
            <a:fillRect/>
          </a:stretch>
        </p:blipFill>
        <p:spPr>
          <a:xfrm>
            <a:off x="1496207" y="3035808"/>
            <a:ext cx="773228" cy="773228"/>
          </a:xfrm>
          <a:prstGeom prst="rect">
            <a:avLst/>
          </a:prstGeom>
        </p:spPr>
      </p:pic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D2A0259A-CE87-F690-E1DE-92835B94A20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4548328"/>
              </p:ext>
            </p:extLst>
          </p:nvPr>
        </p:nvGraphicFramePr>
        <p:xfrm>
          <a:off x="484789" y="196891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" name="Imagen 3">
            <a:extLst>
              <a:ext uri="{FF2B5EF4-FFF2-40B4-BE49-F238E27FC236}">
                <a16:creationId xmlns:a16="http://schemas.microsoft.com/office/drawing/2014/main" id="{8148A665-E174-2357-5326-74F02B74EA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1506" y="2449644"/>
            <a:ext cx="459313" cy="466096"/>
          </a:xfrm>
          <a:prstGeom prst="rect">
            <a:avLst/>
          </a:prstGeom>
        </p:spPr>
      </p:pic>
      <p:pic>
        <p:nvPicPr>
          <p:cNvPr id="5" name="Gráfico 8" descr="Perfil de mujer contorno">
            <a:extLst>
              <a:ext uri="{FF2B5EF4-FFF2-40B4-BE49-F238E27FC236}">
                <a16:creationId xmlns:a16="http://schemas.microsoft.com/office/drawing/2014/main" id="{02D0ED58-D000-6D29-A45F-D0CE2DEFBB1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001782" y="2928001"/>
            <a:ext cx="535305" cy="531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0689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350;p42">
            <a:extLst>
              <a:ext uri="{FF2B5EF4-FFF2-40B4-BE49-F238E27FC236}">
                <a16:creationId xmlns:a16="http://schemas.microsoft.com/office/drawing/2014/main" id="{27526B14-3951-FD21-DF3F-A0814C962724}"/>
              </a:ext>
            </a:extLst>
          </p:cNvPr>
          <p:cNvSpPr txBox="1">
            <a:spLocks/>
          </p:cNvSpPr>
          <p:nvPr/>
        </p:nvSpPr>
        <p:spPr>
          <a:xfrm>
            <a:off x="570270" y="253313"/>
            <a:ext cx="11198057" cy="889688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R" sz="2500" dirty="0">
                <a:latin typeface="Century Gothic" panose="020B0502020202020204" pitchFamily="34" charset="0"/>
              </a:rPr>
              <a:t>Detalle de equipos y accesorios con características ergonómicas entregados</a:t>
            </a:r>
          </a:p>
        </p:txBody>
      </p:sp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CC076A36-5CD6-1944-9E69-39DEC8F7A82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1921251"/>
              </p:ext>
            </p:extLst>
          </p:nvPr>
        </p:nvGraphicFramePr>
        <p:xfrm>
          <a:off x="5976094" y="1607735"/>
          <a:ext cx="5043948" cy="45767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AF5DF750-1EFB-4074-BE42-D4816E064DC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88353116"/>
              </p:ext>
            </p:extLst>
          </p:nvPr>
        </p:nvGraphicFramePr>
        <p:xfrm>
          <a:off x="6469625" y="1796925"/>
          <a:ext cx="4778479" cy="419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53380E83-618A-2016-3AB3-3340B3BF524F}"/>
              </a:ext>
            </a:extLst>
          </p:cNvPr>
          <p:cNvSpPr txBox="1"/>
          <p:nvPr/>
        </p:nvSpPr>
        <p:spPr>
          <a:xfrm>
            <a:off x="255638" y="2079571"/>
            <a:ext cx="5043947" cy="2339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MX" sz="1600" dirty="0"/>
              <a:t>Con la inversión en el mobiliario y accesorios con características ergonómicas entregados a abril del año en curso, se logró la mejora de 152 puestos de trabajo, adquiriendo: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dirty="0"/>
              <a:t>2 Monitores curvos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dirty="0"/>
              <a:t>12 </a:t>
            </a:r>
            <a:r>
              <a:rPr lang="es-MX" sz="1600" dirty="0" err="1"/>
              <a:t>Descansapies</a:t>
            </a:r>
            <a:endParaRPr lang="es-MX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dirty="0"/>
              <a:t>44 Mouse con características ergonómicas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dirty="0"/>
              <a:t>94 Teclados con características ergonómicas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1800" dirty="0">
              <a:solidFill>
                <a:srgbClr val="000000"/>
              </a:solidFill>
              <a:latin typeface="Century Gothic"/>
              <a:cs typeface="Times New Roman"/>
            </a:endParaRPr>
          </a:p>
        </p:txBody>
      </p:sp>
      <p:sp>
        <p:nvSpPr>
          <p:cNvPr id="10" name="Flecha: hacia la izquierda 9">
            <a:extLst>
              <a:ext uri="{FF2B5EF4-FFF2-40B4-BE49-F238E27FC236}">
                <a16:creationId xmlns:a16="http://schemas.microsoft.com/office/drawing/2014/main" id="{09953090-D0CF-5207-A8FA-66EADD086853}"/>
              </a:ext>
            </a:extLst>
          </p:cNvPr>
          <p:cNvSpPr/>
          <p:nvPr/>
        </p:nvSpPr>
        <p:spPr>
          <a:xfrm rot="10800000">
            <a:off x="5748032" y="3249122"/>
            <a:ext cx="1148692" cy="359755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1631893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350;p42">
            <a:extLst>
              <a:ext uri="{FF2B5EF4-FFF2-40B4-BE49-F238E27FC236}">
                <a16:creationId xmlns:a16="http://schemas.microsoft.com/office/drawing/2014/main" id="{02C3F714-1433-2019-FF41-5902BA8641AF}"/>
              </a:ext>
            </a:extLst>
          </p:cNvPr>
          <p:cNvSpPr txBox="1">
            <a:spLocks/>
          </p:cNvSpPr>
          <p:nvPr/>
        </p:nvSpPr>
        <p:spPr>
          <a:xfrm>
            <a:off x="207010" y="253313"/>
            <a:ext cx="11783568" cy="889688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R" sz="2500">
                <a:latin typeface="Century Gothic" panose="020B0502020202020204" pitchFamily="34" charset="0"/>
              </a:rPr>
              <a:t>Detalle de equipos y accesorios con características ergonómicas entregado por grupo ocupacional</a:t>
            </a:r>
          </a:p>
        </p:txBody>
      </p:sp>
      <mc:AlternateContent xmlns:mc="http://schemas.openxmlformats.org/markup-compatibility/2006" xmlns:cx2="http://schemas.microsoft.com/office/drawing/2015/10/21/chartex">
        <mc:Choice Requires="cx2">
          <p:graphicFrame>
            <p:nvGraphicFramePr>
              <p:cNvPr id="2" name="Gráfico 1">
                <a:extLst>
                  <a:ext uri="{FF2B5EF4-FFF2-40B4-BE49-F238E27FC236}">
                    <a16:creationId xmlns:a16="http://schemas.microsoft.com/office/drawing/2014/main" id="{DE9D544C-1D2E-C16B-BC4A-D7A25D4A1D68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647187134"/>
                  </p:ext>
                </p:extLst>
              </p:nvPr>
            </p:nvGraphicFramePr>
            <p:xfrm>
              <a:off x="1602659" y="1307692"/>
              <a:ext cx="8121444" cy="4208204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2" name="Gráfico 1">
                <a:extLst>
                  <a:ext uri="{FF2B5EF4-FFF2-40B4-BE49-F238E27FC236}">
                    <a16:creationId xmlns:a16="http://schemas.microsoft.com/office/drawing/2014/main" id="{DE9D544C-1D2E-C16B-BC4A-D7A25D4A1D68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602659" y="1307692"/>
                <a:ext cx="8121444" cy="4208204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961728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4307EB-ACD1-9AE8-EFF1-437AD88A14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CC254098-1D73-A6BE-8CC5-67560D586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989" y="2868484"/>
            <a:ext cx="9527231" cy="1121032"/>
          </a:xfrm>
        </p:spPr>
        <p:txBody>
          <a:bodyPr>
            <a:noAutofit/>
          </a:bodyPr>
          <a:lstStyle/>
          <a:p>
            <a:pPr algn="just"/>
            <a:r>
              <a:rPr lang="es-ES" sz="2800" b="1">
                <a:ln>
                  <a:solidFill>
                    <a:schemeClr val="bg1"/>
                  </a:solidFill>
                </a:ln>
                <a:solidFill>
                  <a:srgbClr val="000000"/>
                </a:solidFill>
                <a:latin typeface="Century Gothic" panose="020B0502020202020204" pitchFamily="34" charset="0"/>
                <a:ea typeface="Roboto" panose="02000000000000000000" pitchFamily="2" charset="0"/>
                <a:cs typeface="Times New Roman" panose="02020603050405020304" pitchFamily="18" charset="0"/>
              </a:rPr>
              <a:t>Entrega de equipo de protección personal</a:t>
            </a:r>
            <a:endParaRPr lang="es-CR" sz="2800" i="1"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8E89E46-8591-F101-A86E-D0F988B8E7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8979" y="285312"/>
            <a:ext cx="1266112" cy="8478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464462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487207-86FA-74DE-D5E5-BE654AF9D2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350;p42">
            <a:extLst>
              <a:ext uri="{FF2B5EF4-FFF2-40B4-BE49-F238E27FC236}">
                <a16:creationId xmlns:a16="http://schemas.microsoft.com/office/drawing/2014/main" id="{654B2B17-1CCB-1401-01F8-C6C8D833A39E}"/>
              </a:ext>
            </a:extLst>
          </p:cNvPr>
          <p:cNvSpPr txBox="1">
            <a:spLocks/>
          </p:cNvSpPr>
          <p:nvPr/>
        </p:nvSpPr>
        <p:spPr>
          <a:xfrm>
            <a:off x="365760" y="253313"/>
            <a:ext cx="11402568" cy="889688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R" sz="2500">
                <a:latin typeface="Century Gothic" panose="020B0502020202020204" pitchFamily="34" charset="0"/>
              </a:rPr>
              <a:t>Solicitudes de equipo de protección personal según sexo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D25B1B55-EDD3-B6CF-7819-0C89EFBF28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0629" y="2525593"/>
            <a:ext cx="774259" cy="774259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B96BF5C0-8228-8527-5EF2-C263E6EF5627}"/>
              </a:ext>
            </a:extLst>
          </p:cNvPr>
          <p:cNvSpPr txBox="1"/>
          <p:nvPr/>
        </p:nvSpPr>
        <p:spPr>
          <a:xfrm>
            <a:off x="8407512" y="1944917"/>
            <a:ext cx="3350571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/>
            <a:r>
              <a:rPr lang="es-MX" sz="1600" dirty="0">
                <a:latin typeface="Century Gothic"/>
              </a:rPr>
              <a:t>Se atendieron 420 solicitudes (181 mujeres y 239 hombres)</a:t>
            </a:r>
            <a:endParaRPr lang="es-CR" sz="1600" dirty="0">
              <a:latin typeface="Century Gothic"/>
            </a:endParaRPr>
          </a:p>
        </p:txBody>
      </p:sp>
      <p:sp>
        <p:nvSpPr>
          <p:cNvPr id="13" name="Flecha: hacia la izquierda 12">
            <a:extLst>
              <a:ext uri="{FF2B5EF4-FFF2-40B4-BE49-F238E27FC236}">
                <a16:creationId xmlns:a16="http://schemas.microsoft.com/office/drawing/2014/main" id="{90B7ACCF-D9DC-9D31-FE78-1C0EE87C74E0}"/>
              </a:ext>
            </a:extLst>
          </p:cNvPr>
          <p:cNvSpPr/>
          <p:nvPr/>
        </p:nvSpPr>
        <p:spPr>
          <a:xfrm rot="10800000">
            <a:off x="7142057" y="2118973"/>
            <a:ext cx="1148692" cy="359755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AC027CDE-24F8-B5F0-B751-6F0EA6C68FA9}"/>
              </a:ext>
            </a:extLst>
          </p:cNvPr>
          <p:cNvSpPr txBox="1"/>
          <p:nvPr/>
        </p:nvSpPr>
        <p:spPr>
          <a:xfrm>
            <a:off x="8407512" y="3429000"/>
            <a:ext cx="2895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dirty="0">
                <a:latin typeface="Century Gothic" panose="020B0502020202020204" pitchFamily="34" charset="0"/>
              </a:rPr>
              <a:t>La mayor parte se entregó a personal que se desempeña en tareas de conserjería y manuales operativas.</a:t>
            </a:r>
            <a:endParaRPr lang="es-CR" sz="1600" dirty="0">
              <a:latin typeface="Century Gothic" panose="020B0502020202020204" pitchFamily="34" charset="0"/>
            </a:endParaRPr>
          </a:p>
        </p:txBody>
      </p:sp>
      <p:sp>
        <p:nvSpPr>
          <p:cNvPr id="8" name="Flecha: hacia la izquierda 7">
            <a:extLst>
              <a:ext uri="{FF2B5EF4-FFF2-40B4-BE49-F238E27FC236}">
                <a16:creationId xmlns:a16="http://schemas.microsoft.com/office/drawing/2014/main" id="{755F2A0A-EFA5-9D2A-6362-82ED7A30AF9F}"/>
              </a:ext>
            </a:extLst>
          </p:cNvPr>
          <p:cNvSpPr/>
          <p:nvPr/>
        </p:nvSpPr>
        <p:spPr>
          <a:xfrm rot="10800000">
            <a:off x="7142057" y="4080698"/>
            <a:ext cx="1148692" cy="359755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FD1968E6-6608-7651-0E88-06079C69ED9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7331182"/>
              </p:ext>
            </p:extLst>
          </p:nvPr>
        </p:nvGraphicFramePr>
        <p:xfrm>
          <a:off x="433917" y="1743296"/>
          <a:ext cx="5978013" cy="36742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Imagen 4">
            <a:extLst>
              <a:ext uri="{FF2B5EF4-FFF2-40B4-BE49-F238E27FC236}">
                <a16:creationId xmlns:a16="http://schemas.microsoft.com/office/drawing/2014/main" id="{A667D0BF-1A42-1C3A-081F-3374D33736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2417" y="2343418"/>
            <a:ext cx="693751" cy="693751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F5456B48-1CE4-A0D8-F15F-B96E3F9990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7450" y="2343418"/>
            <a:ext cx="693751" cy="693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9704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350;p42">
            <a:extLst>
              <a:ext uri="{FF2B5EF4-FFF2-40B4-BE49-F238E27FC236}">
                <a16:creationId xmlns:a16="http://schemas.microsoft.com/office/drawing/2014/main" id="{6E95FD64-6C7A-0D82-8793-D745BEA47675}"/>
              </a:ext>
            </a:extLst>
          </p:cNvPr>
          <p:cNvSpPr txBox="1">
            <a:spLocks/>
          </p:cNvSpPr>
          <p:nvPr/>
        </p:nvSpPr>
        <p:spPr>
          <a:xfrm>
            <a:off x="107767" y="453890"/>
            <a:ext cx="11402568" cy="968510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s-CR" sz="2500" dirty="0">
              <a:latin typeface="Century Gothic" panose="020B0502020202020204" pitchFamily="34" charset="0"/>
            </a:endParaRPr>
          </a:p>
          <a:p>
            <a:pPr algn="ctr"/>
            <a:endParaRPr lang="es-CR" sz="2500" dirty="0">
              <a:latin typeface="Century Gothic" panose="020B0502020202020204" pitchFamily="34" charset="0"/>
            </a:endParaRPr>
          </a:p>
          <a:p>
            <a:pPr algn="ctr"/>
            <a:endParaRPr lang="es-CR" sz="2500" dirty="0">
              <a:latin typeface="Century Gothic" panose="020B0502020202020204" pitchFamily="34" charset="0"/>
            </a:endParaRPr>
          </a:p>
          <a:p>
            <a:pPr algn="ctr"/>
            <a:r>
              <a:rPr lang="es-CR" sz="2500" dirty="0">
                <a:latin typeface="Century Gothic" panose="020B0502020202020204" pitchFamily="34" charset="0"/>
              </a:rPr>
              <a:t>Cantidad de solicitudes de  equipo de protección personal según grupo ocupacional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E1A141DE-B523-1F93-FEA5-ED427618CAE5}"/>
              </a:ext>
            </a:extLst>
          </p:cNvPr>
          <p:cNvSpPr txBox="1"/>
          <p:nvPr/>
        </p:nvSpPr>
        <p:spPr>
          <a:xfrm>
            <a:off x="7447578" y="1682641"/>
            <a:ext cx="369637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R" sz="18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Georgia" panose="02040502050405020303" pitchFamily="18" charset="0"/>
              </a:rPr>
              <a:t>Los conserjes ocupan el grupo ocupacional con el mayor número de solicitudes (</a:t>
            </a:r>
            <a:r>
              <a:rPr lang="es-CR" dirty="0">
                <a:solidFill>
                  <a:srgbClr val="000000"/>
                </a:solidFill>
                <a:latin typeface="Century Gothic" panose="020B0502020202020204" pitchFamily="34" charset="0"/>
                <a:ea typeface="Georgia" panose="02040502050405020303" pitchFamily="18" charset="0"/>
              </a:rPr>
              <a:t>166</a:t>
            </a:r>
            <a:r>
              <a:rPr lang="es-CR" sz="18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Georgia" panose="02040502050405020303" pitchFamily="18" charset="0"/>
              </a:rPr>
              <a:t>) lo que equivale al </a:t>
            </a:r>
            <a:r>
              <a:rPr lang="es-CR" dirty="0">
                <a:solidFill>
                  <a:srgbClr val="000000"/>
                </a:solidFill>
                <a:latin typeface="Century Gothic" panose="020B0502020202020204" pitchFamily="34" charset="0"/>
                <a:ea typeface="Georgia" panose="02040502050405020303" pitchFamily="18" charset="0"/>
              </a:rPr>
              <a:t>40</a:t>
            </a:r>
            <a:r>
              <a:rPr lang="es-CR" sz="18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Georgia" panose="02040502050405020303" pitchFamily="18" charset="0"/>
              </a:rPr>
              <a:t>% del total (</a:t>
            </a:r>
            <a:r>
              <a:rPr lang="es-CR" dirty="0">
                <a:solidFill>
                  <a:srgbClr val="000000"/>
                </a:solidFill>
                <a:latin typeface="Century Gothic" panose="020B0502020202020204" pitchFamily="34" charset="0"/>
                <a:ea typeface="Georgia" panose="02040502050405020303" pitchFamily="18" charset="0"/>
              </a:rPr>
              <a:t>420</a:t>
            </a:r>
            <a:r>
              <a:rPr lang="es-CR" sz="18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Georgia" panose="02040502050405020303" pitchFamily="18" charset="0"/>
              </a:rPr>
              <a:t>). Esta alta proporción puede ser indicativa de la exposición a condiciones que requieren EPP, particularmente en las tareas de limpieza para la protección de las manos, ojos y sistema respiratorio.</a:t>
            </a:r>
            <a:endParaRPr lang="es-CR" sz="1800" dirty="0">
              <a:effectLst/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pPr algn="just"/>
            <a:endParaRPr lang="es-CR" dirty="0"/>
          </a:p>
        </p:txBody>
      </p:sp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6FE11A5C-235F-5B7B-F780-930838246EA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8499887"/>
              </p:ext>
            </p:extLst>
          </p:nvPr>
        </p:nvGraphicFramePr>
        <p:xfrm>
          <a:off x="452284" y="1494504"/>
          <a:ext cx="6489290" cy="42377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18135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C7E322-D96B-08C1-E399-A56978C0CF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9652A058-2CA4-D688-6484-72C0491EA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37" y="2870200"/>
            <a:ext cx="10497838" cy="1121032"/>
          </a:xfrm>
        </p:spPr>
        <p:txBody>
          <a:bodyPr>
            <a:noAutofit/>
          </a:bodyPr>
          <a:lstStyle/>
          <a:p>
            <a:pPr algn="just"/>
            <a:r>
              <a:rPr lang="es-ES" sz="2800" b="1" dirty="0">
                <a:ln>
                  <a:solidFill>
                    <a:schemeClr val="bg1"/>
                  </a:solidFill>
                </a:ln>
                <a:solidFill>
                  <a:srgbClr val="000000"/>
                </a:solidFill>
                <a:latin typeface="Century Gothic" panose="020B0502020202020204" pitchFamily="34" charset="0"/>
                <a:ea typeface="Roboto" panose="02000000000000000000" pitchFamily="2" charset="0"/>
                <a:cs typeface="Times New Roman" panose="02020603050405020304" pitchFamily="18" charset="0"/>
              </a:rPr>
              <a:t>Riesgos del trabajo de enero a abril 2025 </a:t>
            </a:r>
            <a:endParaRPr lang="es-CR" sz="2800" b="1" dirty="0">
              <a:ln>
                <a:solidFill>
                  <a:schemeClr val="bg1"/>
                </a:solidFill>
              </a:ln>
              <a:solidFill>
                <a:srgbClr val="000000"/>
              </a:solidFill>
              <a:latin typeface="Century Gothic" panose="020B0502020202020204" pitchFamily="34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3B659B6-1A58-978D-FD6E-9B7FD47C72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8979" y="285312"/>
            <a:ext cx="1266112" cy="8478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877696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3761E5CB-A05B-BDD3-1291-66B61F663471}"/>
              </a:ext>
            </a:extLst>
          </p:cNvPr>
          <p:cNvSpPr txBox="1"/>
          <p:nvPr/>
        </p:nvSpPr>
        <p:spPr>
          <a:xfrm>
            <a:off x="1233539" y="2807888"/>
            <a:ext cx="4724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R" sz="2000" dirty="0">
                <a:solidFill>
                  <a:srgbClr val="000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Se entregó equipo en 57 centros de trabajo.  De estos, la mayor cantidad  de solicitudes corresponden a centros de trabajo adscritos a la Vicerrectoría de Administración.</a:t>
            </a:r>
          </a:p>
        </p:txBody>
      </p:sp>
      <p:sp>
        <p:nvSpPr>
          <p:cNvPr id="3" name="Google Shape;350;p42">
            <a:extLst>
              <a:ext uri="{FF2B5EF4-FFF2-40B4-BE49-F238E27FC236}">
                <a16:creationId xmlns:a16="http://schemas.microsoft.com/office/drawing/2014/main" id="{321C9A56-328C-D401-8C39-FC7C5877EEBD}"/>
              </a:ext>
            </a:extLst>
          </p:cNvPr>
          <p:cNvSpPr txBox="1">
            <a:spLocks/>
          </p:cNvSpPr>
          <p:nvPr/>
        </p:nvSpPr>
        <p:spPr>
          <a:xfrm>
            <a:off x="409577" y="493611"/>
            <a:ext cx="11402568" cy="968510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s-CR" sz="2500" dirty="0">
              <a:latin typeface="Century Gothic" panose="020B0502020202020204" pitchFamily="34" charset="0"/>
            </a:endParaRPr>
          </a:p>
          <a:p>
            <a:pPr algn="ctr"/>
            <a:endParaRPr lang="es-CR" sz="2500" dirty="0">
              <a:latin typeface="Century Gothic" panose="020B0502020202020204" pitchFamily="34" charset="0"/>
            </a:endParaRPr>
          </a:p>
          <a:p>
            <a:pPr algn="ctr"/>
            <a:endParaRPr lang="es-CR" sz="2500" dirty="0">
              <a:latin typeface="Century Gothic" panose="020B0502020202020204" pitchFamily="34" charset="0"/>
            </a:endParaRPr>
          </a:p>
          <a:p>
            <a:pPr algn="ctr"/>
            <a:r>
              <a:rPr lang="es-CR" sz="2500" dirty="0">
                <a:latin typeface="Century Gothic" panose="020B0502020202020204" pitchFamily="34" charset="0"/>
              </a:rPr>
              <a:t>Cantidad de entregas de  equipo de protección personal por unidad ejecutora</a:t>
            </a:r>
          </a:p>
        </p:txBody>
      </p:sp>
      <p:cxnSp>
        <p:nvCxnSpPr>
          <p:cNvPr id="12" name="Conector: angular 11">
            <a:extLst>
              <a:ext uri="{FF2B5EF4-FFF2-40B4-BE49-F238E27FC236}">
                <a16:creationId xmlns:a16="http://schemas.microsoft.com/office/drawing/2014/main" id="{F75E2DA8-0F41-9AC1-F10E-C911DDCF3264}"/>
              </a:ext>
            </a:extLst>
          </p:cNvPr>
          <p:cNvCxnSpPr/>
          <p:nvPr/>
        </p:nvCxnSpPr>
        <p:spPr>
          <a:xfrm>
            <a:off x="6110861" y="3429000"/>
            <a:ext cx="1364595" cy="671660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CC83E469-3373-2384-1B6B-29E249B654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0857921"/>
              </p:ext>
            </p:extLst>
          </p:nvPr>
        </p:nvGraphicFramePr>
        <p:xfrm>
          <a:off x="7948766" y="1860923"/>
          <a:ext cx="3112524" cy="4244909"/>
        </p:xfrm>
        <a:graphic>
          <a:graphicData uri="http://schemas.openxmlformats.org/drawingml/2006/table">
            <a:tbl>
              <a:tblPr/>
              <a:tblGrid>
                <a:gridCol w="2440336">
                  <a:extLst>
                    <a:ext uri="{9D8B030D-6E8A-4147-A177-3AD203B41FA5}">
                      <a16:colId xmlns:a16="http://schemas.microsoft.com/office/drawing/2014/main" val="1307239485"/>
                    </a:ext>
                  </a:extLst>
                </a:gridCol>
                <a:gridCol w="672188">
                  <a:extLst>
                    <a:ext uri="{9D8B030D-6E8A-4147-A177-3AD203B41FA5}">
                      <a16:colId xmlns:a16="http://schemas.microsoft.com/office/drawing/2014/main" val="2812061926"/>
                    </a:ext>
                  </a:extLst>
                </a:gridCol>
              </a:tblGrid>
              <a:tr h="311472"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b="0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Unidad Ejecutora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b="0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Cantidad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1583537"/>
                  </a:ext>
                </a:extLst>
              </a:tr>
              <a:tr h="212367">
                <a:tc>
                  <a:txBody>
                    <a:bodyPr/>
                    <a:lstStyle/>
                    <a:p>
                      <a:pPr algn="l" fontAlgn="b"/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Vicerrectoría de Administración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88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4769115"/>
                  </a:ext>
                </a:extLst>
              </a:tr>
              <a:tr h="312888"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b="0" i="0" u="none" strike="noStrike">
                          <a:effectLst/>
                          <a:latin typeface="Arial" panose="020B0604020202020204" pitchFamily="34" charset="0"/>
                        </a:rPr>
                        <a:t>Facultad de Ciencias de la Tierra y el Mar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57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3312181"/>
                  </a:ext>
                </a:extLst>
              </a:tr>
              <a:tr h="312888"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b="0" i="0" u="none" strike="noStrike">
                          <a:effectLst/>
                          <a:latin typeface="Arial" panose="020B0604020202020204" pitchFamily="34" charset="0"/>
                        </a:rPr>
                        <a:t>Facultad de Ciencias Exactas y Naturales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51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0225956"/>
                  </a:ext>
                </a:extLst>
              </a:tr>
              <a:tr h="162815">
                <a:tc>
                  <a:txBody>
                    <a:bodyPr/>
                    <a:lstStyle/>
                    <a:p>
                      <a:pPr algn="l" fontAlgn="b"/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Sede regional Chorotega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38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0134474"/>
                  </a:ext>
                </a:extLst>
              </a:tr>
              <a:tr h="200019">
                <a:tc>
                  <a:txBody>
                    <a:bodyPr/>
                    <a:lstStyle/>
                    <a:p>
                      <a:pPr algn="l" fontAlgn="b"/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Facultad de Ciencias Sociales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26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7055440"/>
                  </a:ext>
                </a:extLst>
              </a:tr>
              <a:tr h="325630"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b="0" i="0" u="none" strike="noStrike">
                          <a:effectLst/>
                          <a:latin typeface="Arial" panose="020B0604020202020204" pitchFamily="34" charset="0"/>
                        </a:rPr>
                        <a:t>Centro de Investigación y Docencia</a:t>
                      </a:r>
                      <a:br>
                        <a:rPr lang="es-MX" sz="900" b="0" i="0" u="none" strike="noStrike"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s-MX" sz="900" b="0" i="0" u="none" strike="noStrike">
                          <a:effectLst/>
                          <a:latin typeface="Arial" panose="020B0604020202020204" pitchFamily="34" charset="0"/>
                        </a:rPr>
                        <a:t>en Educación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26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7240928"/>
                  </a:ext>
                </a:extLst>
              </a:tr>
              <a:tr h="162815"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b="0" i="0" u="none" strike="noStrike">
                          <a:effectLst/>
                          <a:latin typeface="Arial" panose="020B0604020202020204" pitchFamily="34" charset="0"/>
                        </a:rPr>
                        <a:t>Facultad de Ciencias de la Salud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26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5911454"/>
                  </a:ext>
                </a:extLst>
              </a:tr>
              <a:tr h="162815">
                <a:tc>
                  <a:txBody>
                    <a:bodyPr/>
                    <a:lstStyle/>
                    <a:p>
                      <a:pPr algn="l" fontAlgn="b"/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Sede regional Brunca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23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4456868"/>
                  </a:ext>
                </a:extLst>
              </a:tr>
              <a:tr h="325630"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b="0" i="0" u="none" strike="noStrike">
                          <a:effectLst/>
                          <a:latin typeface="Arial" panose="020B0604020202020204" pitchFamily="34" charset="0"/>
                        </a:rPr>
                        <a:t>Sede regional Huetar norte y Caribe,</a:t>
                      </a:r>
                      <a:br>
                        <a:rPr lang="es-MX" sz="900" b="0" i="0" u="none" strike="noStrike"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s-MX" sz="900" b="0" i="0" u="none" strike="noStrike">
                          <a:effectLst/>
                          <a:latin typeface="Arial" panose="020B0604020202020204" pitchFamily="34" charset="0"/>
                        </a:rPr>
                        <a:t>Campus Sarapiquí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8577726"/>
                  </a:ext>
                </a:extLst>
              </a:tr>
              <a:tr h="162815">
                <a:tc>
                  <a:txBody>
                    <a:bodyPr/>
                    <a:lstStyle/>
                    <a:p>
                      <a:pPr algn="l" fontAlgn="b"/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Rectoría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7319098"/>
                  </a:ext>
                </a:extLst>
              </a:tr>
              <a:tr h="162815">
                <a:tc>
                  <a:txBody>
                    <a:bodyPr/>
                    <a:lstStyle/>
                    <a:p>
                      <a:pPr algn="l" fontAlgn="b"/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Vicerrectoría de Vida Estudiantil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4823142"/>
                  </a:ext>
                </a:extLst>
              </a:tr>
              <a:tr h="325630">
                <a:tc>
                  <a:txBody>
                    <a:bodyPr/>
                    <a:lstStyle/>
                    <a:p>
                      <a:pPr algn="l" fontAlgn="b"/>
                      <a:r>
                        <a:rPr lang="es-MX" sz="900" b="0" i="0" u="none" strike="noStrike">
                          <a:effectLst/>
                          <a:latin typeface="Arial" panose="020B0604020202020204" pitchFamily="34" charset="0"/>
                        </a:rPr>
                        <a:t>Centro de Investigación y Docencia y Extensión Artística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487505"/>
                  </a:ext>
                </a:extLst>
              </a:tr>
              <a:tr h="162815">
                <a:tc>
                  <a:txBody>
                    <a:bodyPr/>
                    <a:lstStyle/>
                    <a:p>
                      <a:pPr algn="l" fontAlgn="b"/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Vicerrectoría de Docencia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0312251"/>
                  </a:ext>
                </a:extLst>
              </a:tr>
              <a:tr h="162815">
                <a:tc>
                  <a:txBody>
                    <a:bodyPr/>
                    <a:lstStyle/>
                    <a:p>
                      <a:pPr algn="l" fontAlgn="b"/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Consejo Universitario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1890656"/>
                  </a:ext>
                </a:extLst>
              </a:tr>
              <a:tr h="162815">
                <a:tc>
                  <a:txBody>
                    <a:bodyPr/>
                    <a:lstStyle/>
                    <a:p>
                      <a:pPr algn="l" fontAlgn="b"/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Vicerrectoría de Investigacion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68943"/>
                  </a:ext>
                </a:extLst>
              </a:tr>
              <a:tr h="162815">
                <a:tc>
                  <a:txBody>
                    <a:bodyPr/>
                    <a:lstStyle/>
                    <a:p>
                      <a:pPr algn="l" fontAlgn="b"/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Centro de Estudios Generales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4627504"/>
                  </a:ext>
                </a:extLst>
              </a:tr>
              <a:tr h="162815">
                <a:tc>
                  <a:txBody>
                    <a:bodyPr/>
                    <a:lstStyle/>
                    <a:p>
                      <a:pPr algn="l" fontAlgn="b"/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Congreso Universitario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R" sz="900" b="0" i="0" u="none" strike="noStrike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1137522"/>
                  </a:ext>
                </a:extLst>
              </a:tr>
              <a:tr h="290235"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b="0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Total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420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16742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42084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E932BB-42CD-80FC-EC14-EC2E9A6310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DD48E29B-DDA2-4D34-3218-41C2126DF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327" y="2623420"/>
            <a:ext cx="8009969" cy="805580"/>
          </a:xfrm>
        </p:spPr>
        <p:txBody>
          <a:bodyPr>
            <a:noAutofit/>
          </a:bodyPr>
          <a:lstStyle/>
          <a:p>
            <a:pPr algn="just"/>
            <a:r>
              <a:rPr lang="es-ES" sz="3200" b="1">
                <a:ln>
                  <a:solidFill>
                    <a:schemeClr val="bg1"/>
                  </a:solidFill>
                </a:ln>
                <a:solidFill>
                  <a:srgbClr val="000000"/>
                </a:solidFill>
                <a:latin typeface="Century Gothic" panose="020B0502020202020204" pitchFamily="34" charset="0"/>
                <a:ea typeface="Roboto" panose="02000000000000000000" pitchFamily="2" charset="0"/>
                <a:cs typeface="Times New Roman" panose="02020603050405020304" pitchFamily="18" charset="0"/>
              </a:rPr>
              <a:t>Cantidad total de extintores a los que se les realizó mantenimiento</a:t>
            </a:r>
            <a:br>
              <a:rPr lang="es-ES" sz="3200" i="1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</a:br>
            <a:br>
              <a:rPr lang="es-ES" sz="3200" i="1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</a:br>
            <a:endParaRPr lang="es-CR" sz="320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66480BD-5A33-161F-F586-F5CE6BAE73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8979" y="285312"/>
            <a:ext cx="1266112" cy="8478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575876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25F34C-ACCE-BAD5-FECF-6FBC0575B6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D3FDCFAD-D9DC-080C-6ABB-7F431CAFE1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854" y="1989573"/>
            <a:ext cx="5751946" cy="3135085"/>
          </a:xfrm>
          <a:noFill/>
        </p:spPr>
        <p:txBody>
          <a:bodyPr vert="horz" lIns="91440" tIns="45720" rIns="91440" bIns="45720" rtlCol="0" anchor="t">
            <a:normAutofit fontScale="85000" lnSpcReduction="10000"/>
          </a:bodyPr>
          <a:lstStyle/>
          <a:p>
            <a:pPr algn="just">
              <a:buFont typeface="Arial" panose="05000000000000000000" pitchFamily="2" charset="2"/>
              <a:buChar char="•"/>
            </a:pPr>
            <a:endParaRPr lang="es-CR" sz="2000" dirty="0">
              <a:latin typeface="Century Gothic"/>
              <a:cs typeface="Times New Roman"/>
            </a:endParaRPr>
          </a:p>
          <a:p>
            <a:pPr algn="just">
              <a:buFont typeface="Arial" panose="05000000000000000000" pitchFamily="2" charset="2"/>
              <a:buChar char="•"/>
            </a:pPr>
            <a:r>
              <a:rPr lang="es-CR" sz="2000" b="1" dirty="0">
                <a:latin typeface="Century Gothic"/>
                <a:cs typeface="Times New Roman"/>
              </a:rPr>
              <a:t>Referencia</a:t>
            </a:r>
            <a:r>
              <a:rPr lang="es-CR" sz="2000" dirty="0">
                <a:latin typeface="Century Gothic"/>
                <a:cs typeface="Times New Roman"/>
              </a:rPr>
              <a:t>: Contrato: </a:t>
            </a:r>
            <a:r>
              <a:rPr lang="es-MX" sz="2000" dirty="0">
                <a:latin typeface="Century Gothic"/>
                <a:cs typeface="Times New Roman"/>
              </a:rPr>
              <a:t>CBS- 000846- 2024-Licitación Mayor 2024LY-000017- 0003500001.</a:t>
            </a:r>
          </a:p>
          <a:p>
            <a:pPr marL="0" indent="0" algn="just">
              <a:buNone/>
            </a:pPr>
            <a:endParaRPr lang="es-MX" sz="2000" dirty="0">
              <a:latin typeface="Century Gothic"/>
              <a:cs typeface="Times New Roman"/>
            </a:endParaRPr>
          </a:p>
          <a:p>
            <a:pPr algn="just">
              <a:buFont typeface="Arial" panose="05000000000000000000" pitchFamily="2" charset="2"/>
              <a:buChar char="•"/>
            </a:pPr>
            <a:r>
              <a:rPr lang="es-CR" sz="2000" b="1" dirty="0">
                <a:latin typeface="Century Gothic"/>
                <a:cs typeface="Times New Roman"/>
              </a:rPr>
              <a:t>Contratación</a:t>
            </a:r>
            <a:r>
              <a:rPr lang="es-CR" sz="2000" dirty="0">
                <a:latin typeface="Century Gothic"/>
                <a:cs typeface="Times New Roman"/>
              </a:rPr>
              <a:t>: En noviembre 2024 se concretó la contratación para el mantenimiento y recarga de extintores según demanda con la empresa ASOSI.</a:t>
            </a:r>
          </a:p>
          <a:p>
            <a:pPr algn="just">
              <a:buFont typeface="Arial" panose="05000000000000000000" pitchFamily="2" charset="2"/>
              <a:buChar char="•"/>
            </a:pPr>
            <a:endParaRPr lang="es-MX" sz="2000" dirty="0">
              <a:latin typeface="Century Gothic"/>
              <a:cs typeface="Times New Roman"/>
            </a:endParaRPr>
          </a:p>
          <a:p>
            <a:pPr algn="just">
              <a:buFont typeface="Arial" panose="05000000000000000000" pitchFamily="2" charset="2"/>
              <a:buChar char="•"/>
            </a:pPr>
            <a:r>
              <a:rPr lang="es-MX" sz="2000" b="1" dirty="0">
                <a:latin typeface="Century Gothic"/>
                <a:cs typeface="Times New Roman"/>
              </a:rPr>
              <a:t>Vigencia</a:t>
            </a:r>
            <a:r>
              <a:rPr lang="es-MX" sz="2000" dirty="0">
                <a:latin typeface="Century Gothic"/>
                <a:cs typeface="Times New Roman"/>
              </a:rPr>
              <a:t>: Anual, según demanda, por lo que se </a:t>
            </a:r>
            <a:r>
              <a:rPr lang="es-CR" sz="2000" dirty="0">
                <a:latin typeface="Century Gothic"/>
                <a:cs typeface="Times New Roman"/>
              </a:rPr>
              <a:t>puede prorrogar hasta por 4 años (del 2024 al 2028).</a:t>
            </a:r>
            <a:endParaRPr lang="es-ES" sz="2000" dirty="0">
              <a:latin typeface="Century Gothic"/>
              <a:cs typeface="Times New Roman"/>
            </a:endParaRPr>
          </a:p>
          <a:p>
            <a:pPr marL="0" indent="0" algn="just">
              <a:buNone/>
            </a:pPr>
            <a:endParaRPr lang="es-CR" sz="2400" dirty="0">
              <a:latin typeface="Century Gothic" panose="020B0502020202020204" pitchFamily="34" charset="0"/>
            </a:endParaRPr>
          </a:p>
        </p:txBody>
      </p:sp>
      <p:sp>
        <p:nvSpPr>
          <p:cNvPr id="3" name="Google Shape;350;p42">
            <a:extLst>
              <a:ext uri="{FF2B5EF4-FFF2-40B4-BE49-F238E27FC236}">
                <a16:creationId xmlns:a16="http://schemas.microsoft.com/office/drawing/2014/main" id="{DB181B55-6EEC-FC3E-D825-9CD6DADD2B2F}"/>
              </a:ext>
            </a:extLst>
          </p:cNvPr>
          <p:cNvSpPr txBox="1">
            <a:spLocks/>
          </p:cNvSpPr>
          <p:nvPr/>
        </p:nvSpPr>
        <p:spPr>
          <a:xfrm>
            <a:off x="648854" y="458793"/>
            <a:ext cx="11169364" cy="847492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s-CR" sz="2400" b="1" dirty="0">
              <a:latin typeface="Century Gothic"/>
            </a:endParaRPr>
          </a:p>
          <a:p>
            <a:pPr algn="ctr"/>
            <a:endParaRPr lang="es-CR" sz="2400" b="1" dirty="0">
              <a:latin typeface="Century Gothic"/>
            </a:endParaRPr>
          </a:p>
          <a:p>
            <a:pPr algn="ctr"/>
            <a:endParaRPr lang="es-CR" sz="2500" dirty="0">
              <a:latin typeface="Century Gothic" panose="020B0502020202020204" pitchFamily="34" charset="0"/>
            </a:endParaRPr>
          </a:p>
          <a:p>
            <a:pPr algn="ctr"/>
            <a:r>
              <a:rPr lang="es-CR" sz="2500" dirty="0">
                <a:latin typeface="Century Gothic"/>
              </a:rPr>
              <a:t>Información del contrato de mantenimiento y recarga de extintores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C05D281-5571-A46F-0666-E8DB1CFD4E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1517" y="1695658"/>
            <a:ext cx="2571750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81136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08B1DD-21E9-8545-B424-828DBECB54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7F91FEA2-51A9-0238-E0C8-A57535713AF6}"/>
              </a:ext>
            </a:extLst>
          </p:cNvPr>
          <p:cNvSpPr txBox="1"/>
          <p:nvPr/>
        </p:nvSpPr>
        <p:spPr>
          <a:xfrm>
            <a:off x="678426" y="2258548"/>
            <a:ext cx="5571391" cy="176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anose="05000000000000000000" pitchFamily="2" charset="2"/>
              <a:buChar char="•"/>
            </a:pPr>
            <a:r>
              <a:rPr lang="es-CR" sz="2800" dirty="0">
                <a:latin typeface="Century Gothic"/>
                <a:cs typeface="Times New Roman"/>
              </a:rPr>
              <a:t>De las 87 visitas programadas, se ha avanzado en un total de 60 centros (69%).</a:t>
            </a:r>
          </a:p>
          <a:p>
            <a:pPr lvl="0" algn="just"/>
            <a:endParaRPr lang="es-CR" sz="2500" dirty="0">
              <a:latin typeface="Century Gothic" panose="020B0502020202020204" pitchFamily="34" charset="0"/>
              <a:ea typeface="+mj-ea"/>
              <a:cs typeface="+mj-cs"/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E5574782-5630-99E7-6A6B-231242BF27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2000" y="2258548"/>
            <a:ext cx="4241800" cy="2766034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5CE27AB9-DF30-175C-E645-51C766CB19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696" y="4844298"/>
            <a:ext cx="762143" cy="1354922"/>
          </a:xfrm>
          <a:prstGeom prst="rect">
            <a:avLst/>
          </a:prstGeom>
        </p:spPr>
      </p:pic>
      <p:sp>
        <p:nvSpPr>
          <p:cNvPr id="3" name="Google Shape;350;p42">
            <a:extLst>
              <a:ext uri="{FF2B5EF4-FFF2-40B4-BE49-F238E27FC236}">
                <a16:creationId xmlns:a16="http://schemas.microsoft.com/office/drawing/2014/main" id="{AC56FBDE-F0AD-4109-2BBA-8037408888C9}"/>
              </a:ext>
            </a:extLst>
          </p:cNvPr>
          <p:cNvSpPr txBox="1">
            <a:spLocks/>
          </p:cNvSpPr>
          <p:nvPr/>
        </p:nvSpPr>
        <p:spPr>
          <a:xfrm>
            <a:off x="246934" y="324901"/>
            <a:ext cx="11402568" cy="968510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s-CR" sz="2500">
              <a:latin typeface="Century Gothic" panose="020B0502020202020204" pitchFamily="34" charset="0"/>
            </a:endParaRPr>
          </a:p>
          <a:p>
            <a:pPr algn="ctr"/>
            <a:endParaRPr lang="es-CR" sz="2500">
              <a:latin typeface="Century Gothic" panose="020B0502020202020204" pitchFamily="34" charset="0"/>
            </a:endParaRPr>
          </a:p>
          <a:p>
            <a:pPr algn="ctr"/>
            <a:endParaRPr lang="es-CR" sz="2500">
              <a:latin typeface="Century Gothic" panose="020B0502020202020204" pitchFamily="34" charset="0"/>
            </a:endParaRPr>
          </a:p>
          <a:p>
            <a:pPr algn="ctr"/>
            <a:r>
              <a:rPr lang="es-CR" sz="2500">
                <a:latin typeface="Century Gothic" panose="020B0502020202020204" pitchFamily="34" charset="0"/>
              </a:rPr>
              <a:t>Cantidad de extintores que recibieron mantenimiento (revisión o recarga)</a:t>
            </a:r>
          </a:p>
        </p:txBody>
      </p:sp>
    </p:spTree>
    <p:extLst>
      <p:ext uri="{BB962C8B-B14F-4D97-AF65-F5344CB8AC3E}">
        <p14:creationId xmlns:p14="http://schemas.microsoft.com/office/powerpoint/2010/main" val="31429564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BBAD3F-79B9-AC28-9A9C-9D7177F5CF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o 12">
            <a:extLst>
              <a:ext uri="{FF2B5EF4-FFF2-40B4-BE49-F238E27FC236}">
                <a16:creationId xmlns:a16="http://schemas.microsoft.com/office/drawing/2014/main" id="{DBAEB0B7-C7D9-2B83-2E0B-626D6CBB4911}"/>
              </a:ext>
            </a:extLst>
          </p:cNvPr>
          <p:cNvGrpSpPr/>
          <p:nvPr/>
        </p:nvGrpSpPr>
        <p:grpSpPr>
          <a:xfrm>
            <a:off x="1200439" y="1714811"/>
            <a:ext cx="11038456" cy="3843338"/>
            <a:chOff x="0" y="1676731"/>
            <a:chExt cx="16638910" cy="4890757"/>
          </a:xfrm>
        </p:grpSpPr>
        <p:pic>
          <p:nvPicPr>
            <p:cNvPr id="1026" name="Picture 2" descr="Icono casa, extintor">
              <a:extLst>
                <a:ext uri="{FF2B5EF4-FFF2-40B4-BE49-F238E27FC236}">
                  <a16:creationId xmlns:a16="http://schemas.microsoft.com/office/drawing/2014/main" id="{7621BED3-97F5-E3BC-EAA6-506A94DB83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690688"/>
              <a:ext cx="4876800" cy="4876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" name="Picture 2" descr="Icono casa, extintor">
              <a:extLst>
                <a:ext uri="{FF2B5EF4-FFF2-40B4-BE49-F238E27FC236}">
                  <a16:creationId xmlns:a16="http://schemas.microsoft.com/office/drawing/2014/main" id="{64E68494-CE1D-5949-2089-F9AB3B1B7E2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duotone>
                <a:prstClr val="black"/>
                <a:schemeClr val="bg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4355"/>
            <a:stretch/>
          </p:blipFill>
          <p:spPr bwMode="auto">
            <a:xfrm>
              <a:off x="0" y="1676731"/>
              <a:ext cx="4876800" cy="17383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" name="Conector recto de flecha 7">
              <a:extLst>
                <a:ext uri="{FF2B5EF4-FFF2-40B4-BE49-F238E27FC236}">
                  <a16:creationId xmlns:a16="http://schemas.microsoft.com/office/drawing/2014/main" id="{BD35D609-AF24-6661-2E4B-EE9AD786B824}"/>
                </a:ext>
              </a:extLst>
            </p:cNvPr>
            <p:cNvCxnSpPr/>
            <p:nvPr/>
          </p:nvCxnSpPr>
          <p:spPr>
            <a:xfrm>
              <a:off x="3629025" y="5105400"/>
              <a:ext cx="154305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577BC064-3D0B-3FD1-88C1-C25BC0E3FB84}"/>
                </a:ext>
              </a:extLst>
            </p:cNvPr>
            <p:cNvSpPr txBox="1"/>
            <p:nvPr/>
          </p:nvSpPr>
          <p:spPr>
            <a:xfrm>
              <a:off x="5301146" y="4920734"/>
              <a:ext cx="11337764" cy="4699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R" dirty="0">
                  <a:latin typeface="Century Gothic" panose="020B0502020202020204" pitchFamily="34" charset="0"/>
                  <a:cs typeface="Times New Roman" panose="02020603050405020304" pitchFamily="18" charset="0"/>
                </a:rPr>
                <a:t>803: total de extintores con mantenimiento o recarga a abril 2025</a:t>
              </a:r>
            </a:p>
          </p:txBody>
        </p:sp>
        <p:cxnSp>
          <p:nvCxnSpPr>
            <p:cNvPr id="11" name="Conector recto de flecha 10">
              <a:extLst>
                <a:ext uri="{FF2B5EF4-FFF2-40B4-BE49-F238E27FC236}">
                  <a16:creationId xmlns:a16="http://schemas.microsoft.com/office/drawing/2014/main" id="{40494130-AF79-FA68-96BD-089B29E53858}"/>
                </a:ext>
              </a:extLst>
            </p:cNvPr>
            <p:cNvCxnSpPr/>
            <p:nvPr/>
          </p:nvCxnSpPr>
          <p:spPr>
            <a:xfrm>
              <a:off x="3629025" y="3213378"/>
              <a:ext cx="154305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B4D87BE4-43A2-9DA7-3046-CF7AAE81FA1F}"/>
                </a:ext>
              </a:extLst>
            </p:cNvPr>
            <p:cNvSpPr txBox="1"/>
            <p:nvPr/>
          </p:nvSpPr>
          <p:spPr>
            <a:xfrm>
              <a:off x="5301146" y="3028712"/>
              <a:ext cx="6882106" cy="4699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R" dirty="0">
                  <a:latin typeface="Century Gothic" panose="020B0502020202020204" pitchFamily="34" charset="0"/>
                  <a:cs typeface="Times New Roman" panose="02020603050405020304" pitchFamily="18" charset="0"/>
                </a:rPr>
                <a:t>1598:  Estimado de extintores existentes</a:t>
              </a:r>
            </a:p>
          </p:txBody>
        </p:sp>
      </p:grpSp>
      <p:sp>
        <p:nvSpPr>
          <p:cNvPr id="14" name="Google Shape;350;p42">
            <a:extLst>
              <a:ext uri="{FF2B5EF4-FFF2-40B4-BE49-F238E27FC236}">
                <a16:creationId xmlns:a16="http://schemas.microsoft.com/office/drawing/2014/main" id="{864E38E0-4DAC-9F62-FB77-3F6D70C74D15}"/>
              </a:ext>
            </a:extLst>
          </p:cNvPr>
          <p:cNvSpPr txBox="1">
            <a:spLocks/>
          </p:cNvSpPr>
          <p:nvPr/>
        </p:nvSpPr>
        <p:spPr>
          <a:xfrm>
            <a:off x="637868" y="588994"/>
            <a:ext cx="11402568" cy="889688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R" sz="3200">
                <a:latin typeface="Century Gothic" panose="020B0502020202020204" pitchFamily="34" charset="0"/>
              </a:rPr>
              <a:t>Mantenimiento de extintores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48543C4E-479B-9BDD-6DC5-157407BA67B5}"/>
              </a:ext>
            </a:extLst>
          </p:cNvPr>
          <p:cNvSpPr txBox="1"/>
          <p:nvPr/>
        </p:nvSpPr>
        <p:spPr>
          <a:xfrm>
            <a:off x="7140353" y="5250766"/>
            <a:ext cx="4900083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s-ES" dirty="0">
                <a:latin typeface="Century Gothic" panose="020B0502020202020204" pitchFamily="34" charset="0"/>
                <a:cs typeface="Times New Roman" panose="02020603050405020304" pitchFamily="18" charset="0"/>
              </a:rPr>
              <a:t>50% del total de extintores recibieron mantenimiento según informes recibidos y procesados, lo que equivale a una inversión de ¢6 694 362.</a:t>
            </a:r>
          </a:p>
        </p:txBody>
      </p:sp>
    </p:spTree>
    <p:extLst>
      <p:ext uri="{BB962C8B-B14F-4D97-AF65-F5344CB8AC3E}">
        <p14:creationId xmlns:p14="http://schemas.microsoft.com/office/powerpoint/2010/main" val="3733827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la 16">
            <a:extLst>
              <a:ext uri="{FF2B5EF4-FFF2-40B4-BE49-F238E27FC236}">
                <a16:creationId xmlns:a16="http://schemas.microsoft.com/office/drawing/2014/main" id="{3B1A83F0-39E8-2C4C-D713-ECB2FCB360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4310231"/>
              </p:ext>
            </p:extLst>
          </p:nvPr>
        </p:nvGraphicFramePr>
        <p:xfrm>
          <a:off x="2951507" y="2182762"/>
          <a:ext cx="5948515" cy="249247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87507">
                  <a:extLst>
                    <a:ext uri="{9D8B030D-6E8A-4147-A177-3AD203B41FA5}">
                      <a16:colId xmlns:a16="http://schemas.microsoft.com/office/drawing/2014/main" val="313193904"/>
                    </a:ext>
                  </a:extLst>
                </a:gridCol>
                <a:gridCol w="1034806">
                  <a:extLst>
                    <a:ext uri="{9D8B030D-6E8A-4147-A177-3AD203B41FA5}">
                      <a16:colId xmlns:a16="http://schemas.microsoft.com/office/drawing/2014/main" val="2497325033"/>
                    </a:ext>
                  </a:extLst>
                </a:gridCol>
                <a:gridCol w="896844">
                  <a:extLst>
                    <a:ext uri="{9D8B030D-6E8A-4147-A177-3AD203B41FA5}">
                      <a16:colId xmlns:a16="http://schemas.microsoft.com/office/drawing/2014/main" val="278064569"/>
                    </a:ext>
                  </a:extLst>
                </a:gridCol>
                <a:gridCol w="1129358">
                  <a:extLst>
                    <a:ext uri="{9D8B030D-6E8A-4147-A177-3AD203B41FA5}">
                      <a16:colId xmlns:a16="http://schemas.microsoft.com/office/drawing/2014/main" val="1958221824"/>
                    </a:ext>
                  </a:extLst>
                </a:gridCol>
              </a:tblGrid>
              <a:tr h="63594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Categoría del riesgo del trabajo</a:t>
                      </a:r>
                      <a:endParaRPr lang="es-CR" sz="1600" b="1" u="none" strike="noStrike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600" b="1" u="none" strike="noStrike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Hombres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600" b="1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Mujeres </a:t>
                      </a:r>
                      <a:endParaRPr lang="es-CR" sz="1600" b="1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600" b="1" u="none" strike="noStrike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Cantidad</a:t>
                      </a:r>
                      <a:endParaRPr lang="es-CR" sz="1600" b="1" i="0" u="none" strike="noStrike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23962074"/>
                  </a:ext>
                </a:extLst>
              </a:tr>
              <a:tr h="379054">
                <a:tc>
                  <a:txBody>
                    <a:bodyPr/>
                    <a:lstStyle/>
                    <a:p>
                      <a:pPr algn="l" fontAlgn="ctr"/>
                      <a:r>
                        <a:rPr lang="es-CR" sz="140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Accidentes laborales</a:t>
                      </a:r>
                      <a:endParaRPr lang="es-CR" sz="1400" b="0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400" b="0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400" b="0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400" b="0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38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71318058"/>
                  </a:ext>
                </a:extLst>
              </a:tr>
              <a:tr h="589095">
                <a:tc>
                  <a:txBody>
                    <a:bodyPr/>
                    <a:lstStyle/>
                    <a:p>
                      <a:pPr algn="l" fontAlgn="ctr"/>
                      <a:r>
                        <a:rPr lang="es-CR" sz="140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Accidentes en trayecto</a:t>
                      </a:r>
                      <a:endParaRPr lang="es-CR" sz="1400" b="0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6</a:t>
                      </a:r>
                      <a:endParaRPr lang="es-CR" sz="1400" b="0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7</a:t>
                      </a:r>
                      <a:endParaRPr lang="es-CR" sz="1400" b="0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13</a:t>
                      </a:r>
                      <a:endParaRPr lang="es-CR" sz="1400" b="0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20189586"/>
                  </a:ext>
                </a:extLst>
              </a:tr>
              <a:tr h="509325">
                <a:tc>
                  <a:txBody>
                    <a:bodyPr/>
                    <a:lstStyle/>
                    <a:p>
                      <a:pPr algn="l" fontAlgn="ctr"/>
                      <a:r>
                        <a:rPr lang="es-CR" sz="140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Enfermedades laborales</a:t>
                      </a:r>
                      <a:endParaRPr lang="es-CR" sz="1400" b="0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400" b="0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400" b="0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400" b="0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64978089"/>
                  </a:ext>
                </a:extLst>
              </a:tr>
              <a:tr h="379054">
                <a:tc>
                  <a:txBody>
                    <a:bodyPr/>
                    <a:lstStyle/>
                    <a:p>
                      <a:pPr algn="l" fontAlgn="ctr"/>
                      <a:r>
                        <a:rPr lang="es-CR" sz="140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Total</a:t>
                      </a:r>
                      <a:endParaRPr lang="es-CR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</a:t>
                      </a:r>
                      <a:endParaRPr lang="es-CR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70739884"/>
                  </a:ext>
                </a:extLst>
              </a:tr>
            </a:tbl>
          </a:graphicData>
        </a:graphic>
      </p:graphicFrame>
      <p:sp>
        <p:nvSpPr>
          <p:cNvPr id="21" name="Marcador de contenido 2">
            <a:extLst>
              <a:ext uri="{FF2B5EF4-FFF2-40B4-BE49-F238E27FC236}">
                <a16:creationId xmlns:a16="http://schemas.microsoft.com/office/drawing/2014/main" id="{E90DB148-7B74-4F32-A606-7FE9E70A85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1846" y="5511283"/>
            <a:ext cx="9987838" cy="961432"/>
          </a:xfrm>
        </p:spPr>
        <p:txBody>
          <a:bodyPr>
            <a:norm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es-MX" sz="2500" dirty="0">
                <a:latin typeface="Century Gothic" panose="020B0502020202020204" pitchFamily="34" charset="0"/>
                <a:ea typeface="+mj-ea"/>
                <a:cs typeface="+mj-cs"/>
              </a:rPr>
              <a:t>Cantidad de casos reportados por riesgos del trabajo al Instituto Nacional de Seguros de enero a abril 2025.</a:t>
            </a:r>
            <a:endParaRPr lang="es-CR" sz="2500" dirty="0">
              <a:latin typeface="Century Gothic" panose="020B0502020202020204" pitchFamily="34" charset="0"/>
              <a:ea typeface="+mj-ea"/>
              <a:cs typeface="+mj-cs"/>
            </a:endParaRPr>
          </a:p>
        </p:txBody>
      </p:sp>
      <p:pic>
        <p:nvPicPr>
          <p:cNvPr id="23" name="Gráfico 22" descr="Gráfico de tendencia descendente con relleno sólido">
            <a:extLst>
              <a:ext uri="{FF2B5EF4-FFF2-40B4-BE49-F238E27FC236}">
                <a16:creationId xmlns:a16="http://schemas.microsoft.com/office/drawing/2014/main" id="{78DBB0EA-A773-C907-7872-25BFC49A81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10856071" y="5446049"/>
            <a:ext cx="995458" cy="914400"/>
          </a:xfrm>
          <a:prstGeom prst="rect">
            <a:avLst/>
          </a:prstGeom>
        </p:spPr>
      </p:pic>
      <p:pic>
        <p:nvPicPr>
          <p:cNvPr id="25" name="Gráfico 24" descr="Marcador con relleno sólido">
            <a:extLst>
              <a:ext uri="{FF2B5EF4-FFF2-40B4-BE49-F238E27FC236}">
                <a16:creationId xmlns:a16="http://schemas.microsoft.com/office/drawing/2014/main" id="{1EA6A8F4-9195-4322-37A7-4C1ACD301F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0" y="5492640"/>
            <a:ext cx="995458" cy="914400"/>
          </a:xfrm>
          <a:prstGeom prst="rect">
            <a:avLst/>
          </a:prstGeom>
        </p:spPr>
      </p:pic>
      <p:sp>
        <p:nvSpPr>
          <p:cNvPr id="4" name="Google Shape;350;p42">
            <a:extLst>
              <a:ext uri="{FF2B5EF4-FFF2-40B4-BE49-F238E27FC236}">
                <a16:creationId xmlns:a16="http://schemas.microsoft.com/office/drawing/2014/main" id="{4F7B63C5-40DD-CA2B-3FA5-0BC18B849058}"/>
              </a:ext>
            </a:extLst>
          </p:cNvPr>
          <p:cNvSpPr txBox="1">
            <a:spLocks/>
          </p:cNvSpPr>
          <p:nvPr/>
        </p:nvSpPr>
        <p:spPr>
          <a:xfrm>
            <a:off x="365760" y="253313"/>
            <a:ext cx="11402568" cy="889688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R" sz="2500" dirty="0">
                <a:latin typeface="Century Gothic" panose="020B0502020202020204" pitchFamily="34" charset="0"/>
              </a:rPr>
              <a:t>Detalle de casos de accidentes y enfermedades </a:t>
            </a:r>
          </a:p>
        </p:txBody>
      </p:sp>
    </p:spTree>
    <p:extLst>
      <p:ext uri="{BB962C8B-B14F-4D97-AF65-F5344CB8AC3E}">
        <p14:creationId xmlns:p14="http://schemas.microsoft.com/office/powerpoint/2010/main" val="3543244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843AECC1-942F-DB84-7773-43A7ADE6CF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85943" y="2612572"/>
            <a:ext cx="2682385" cy="177074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1800" dirty="0">
                <a:latin typeface="Century Gothic" panose="020B0502020202020204" pitchFamily="34" charset="0"/>
                <a:ea typeface="+mj-ea"/>
                <a:cs typeface="+mj-cs"/>
              </a:rPr>
              <a:t>En lo que va del año 2025 se reportaron en total 53 eventos al INS. </a:t>
            </a:r>
          </a:p>
          <a:p>
            <a:pPr marL="0" indent="0" algn="ctr">
              <a:buNone/>
            </a:pPr>
            <a:endParaRPr lang="es-MX" sz="1800" dirty="0">
              <a:latin typeface="Century Gothic" panose="020B0502020202020204" pitchFamily="34" charset="0"/>
              <a:ea typeface="+mj-ea"/>
              <a:cs typeface="+mj-cs"/>
            </a:endParaRPr>
          </a:p>
          <a:p>
            <a:pPr marL="0" indent="0" algn="ctr">
              <a:buNone/>
            </a:pPr>
            <a:r>
              <a:rPr lang="es-MX" sz="1600" dirty="0">
                <a:latin typeface="Century Gothic" panose="020B0502020202020204" pitchFamily="34" charset="0"/>
                <a:ea typeface="+mj-ea"/>
                <a:cs typeface="+mj-cs"/>
              </a:rPr>
              <a:t>(corte al 30 de abril)</a:t>
            </a:r>
          </a:p>
        </p:txBody>
      </p:sp>
      <p:sp>
        <p:nvSpPr>
          <p:cNvPr id="8" name="Google Shape;350;p42">
            <a:extLst>
              <a:ext uri="{FF2B5EF4-FFF2-40B4-BE49-F238E27FC236}">
                <a16:creationId xmlns:a16="http://schemas.microsoft.com/office/drawing/2014/main" id="{15D535A5-FB9C-6FA8-8C0D-E38E2321C65A}"/>
              </a:ext>
            </a:extLst>
          </p:cNvPr>
          <p:cNvSpPr txBox="1">
            <a:spLocks/>
          </p:cNvSpPr>
          <p:nvPr/>
        </p:nvSpPr>
        <p:spPr>
          <a:xfrm>
            <a:off x="365760" y="253313"/>
            <a:ext cx="11402568" cy="889688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R" sz="2500" dirty="0">
                <a:latin typeface="Century Gothic" panose="020B0502020202020204" pitchFamily="34" charset="0"/>
              </a:rPr>
              <a:t>Detalle de casos de accidentes y enfermedades </a:t>
            </a:r>
          </a:p>
        </p:txBody>
      </p:sp>
      <p:sp>
        <p:nvSpPr>
          <p:cNvPr id="2" name="Marcador de contenido 2">
            <a:extLst>
              <a:ext uri="{FF2B5EF4-FFF2-40B4-BE49-F238E27FC236}">
                <a16:creationId xmlns:a16="http://schemas.microsoft.com/office/drawing/2014/main" id="{32608E30-CE07-F5A1-83FB-B890D360D35F}"/>
              </a:ext>
            </a:extLst>
          </p:cNvPr>
          <p:cNvSpPr txBox="1">
            <a:spLocks/>
          </p:cNvSpPr>
          <p:nvPr/>
        </p:nvSpPr>
        <p:spPr>
          <a:xfrm>
            <a:off x="931846" y="5511283"/>
            <a:ext cx="9987838" cy="9614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buNone/>
            </a:pPr>
            <a:r>
              <a:rPr lang="es-MX" sz="2500" dirty="0">
                <a:latin typeface="Century Gothic" panose="020B0502020202020204" pitchFamily="34" charset="0"/>
                <a:ea typeface="+mj-ea"/>
                <a:cs typeface="+mj-cs"/>
              </a:rPr>
              <a:t>Cantidad de casos reportados por riesgos del trabajo al Instituto Nacional de Seguros de enero a abril 2025.</a:t>
            </a:r>
            <a:endParaRPr lang="es-CR" sz="2500" dirty="0">
              <a:latin typeface="Century Gothic" panose="020B0502020202020204" pitchFamily="34" charset="0"/>
              <a:ea typeface="+mj-ea"/>
              <a:cs typeface="+mj-cs"/>
            </a:endParaRPr>
          </a:p>
        </p:txBody>
      </p:sp>
      <p:pic>
        <p:nvPicPr>
          <p:cNvPr id="3" name="Gráfico 2" descr="Marcador con relleno sólido">
            <a:extLst>
              <a:ext uri="{FF2B5EF4-FFF2-40B4-BE49-F238E27FC236}">
                <a16:creationId xmlns:a16="http://schemas.microsoft.com/office/drawing/2014/main" id="{79842BD0-66B8-FF12-37B0-1DADE35652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0" y="5492640"/>
            <a:ext cx="995458" cy="914400"/>
          </a:xfrm>
          <a:prstGeom prst="rect">
            <a:avLst/>
          </a:prstGeom>
        </p:spPr>
      </p:pic>
      <p:pic>
        <p:nvPicPr>
          <p:cNvPr id="4" name="Gráfico 3" descr="Gráfico de tendencia descendente con relleno sólido">
            <a:extLst>
              <a:ext uri="{FF2B5EF4-FFF2-40B4-BE49-F238E27FC236}">
                <a16:creationId xmlns:a16="http://schemas.microsoft.com/office/drawing/2014/main" id="{8AB40579-8183-1ADE-46E8-2735A7D2BB5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10856071" y="5446049"/>
            <a:ext cx="995458" cy="914400"/>
          </a:xfrm>
          <a:prstGeom prst="rect">
            <a:avLst/>
          </a:prstGeom>
        </p:spPr>
      </p:pic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AE5F8891-478D-4C00-07A4-4AC0B04F401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0739794"/>
              </p:ext>
            </p:extLst>
          </p:nvPr>
        </p:nvGraphicFramePr>
        <p:xfrm>
          <a:off x="1685925" y="1476376"/>
          <a:ext cx="63627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343771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EC1B7E-1FCB-C5FC-9991-7F1F289BC8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Marcador de contenido 2">
            <a:extLst>
              <a:ext uri="{FF2B5EF4-FFF2-40B4-BE49-F238E27FC236}">
                <a16:creationId xmlns:a16="http://schemas.microsoft.com/office/drawing/2014/main" id="{C5D1CC92-1762-EA12-3FAD-372F658B27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1846" y="5511283"/>
            <a:ext cx="9987838" cy="9614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500" dirty="0">
                <a:latin typeface="Century Gothic" panose="020B0502020202020204" pitchFamily="34" charset="0"/>
                <a:ea typeface="+mj-ea"/>
                <a:cs typeface="+mj-cs"/>
              </a:rPr>
              <a:t>Cantidad de casos reportados por riesgos del trabajo al Instituto Nacional de Seguros de enero a abril 2025.</a:t>
            </a:r>
            <a:endParaRPr lang="es-CR" sz="2500" dirty="0">
              <a:latin typeface="Century Gothic" panose="020B0502020202020204" pitchFamily="34" charset="0"/>
              <a:ea typeface="+mj-ea"/>
              <a:cs typeface="+mj-cs"/>
            </a:endParaRPr>
          </a:p>
        </p:txBody>
      </p:sp>
      <p:pic>
        <p:nvPicPr>
          <p:cNvPr id="23" name="Gráfico 22" descr="Gráfico de tendencia descendente con relleno sólido">
            <a:extLst>
              <a:ext uri="{FF2B5EF4-FFF2-40B4-BE49-F238E27FC236}">
                <a16:creationId xmlns:a16="http://schemas.microsoft.com/office/drawing/2014/main" id="{D979CB09-C400-D17E-A280-70DF4297A8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10856071" y="5446049"/>
            <a:ext cx="995458" cy="914400"/>
          </a:xfrm>
          <a:prstGeom prst="rect">
            <a:avLst/>
          </a:prstGeom>
        </p:spPr>
      </p:pic>
      <p:pic>
        <p:nvPicPr>
          <p:cNvPr id="25" name="Gráfico 24" descr="Marcador con relleno sólido">
            <a:extLst>
              <a:ext uri="{FF2B5EF4-FFF2-40B4-BE49-F238E27FC236}">
                <a16:creationId xmlns:a16="http://schemas.microsoft.com/office/drawing/2014/main" id="{7D8C1484-744B-D514-8897-8D036A595C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0" y="5492640"/>
            <a:ext cx="995458" cy="914400"/>
          </a:xfrm>
          <a:prstGeom prst="rect">
            <a:avLst/>
          </a:prstGeom>
        </p:spPr>
      </p:pic>
      <p:sp>
        <p:nvSpPr>
          <p:cNvPr id="4" name="Google Shape;350;p42">
            <a:extLst>
              <a:ext uri="{FF2B5EF4-FFF2-40B4-BE49-F238E27FC236}">
                <a16:creationId xmlns:a16="http://schemas.microsoft.com/office/drawing/2014/main" id="{5699608D-836C-F05B-412E-D28F65383C57}"/>
              </a:ext>
            </a:extLst>
          </p:cNvPr>
          <p:cNvSpPr txBox="1">
            <a:spLocks/>
          </p:cNvSpPr>
          <p:nvPr/>
        </p:nvSpPr>
        <p:spPr>
          <a:xfrm>
            <a:off x="365760" y="253313"/>
            <a:ext cx="11402568" cy="889688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500" dirty="0">
                <a:latin typeface="Century Gothic" panose="020B0502020202020204" pitchFamily="34" charset="0"/>
              </a:rPr>
              <a:t>Control de accidentes y enfermedades por sexo.</a:t>
            </a:r>
            <a:endParaRPr lang="es-CR" sz="2500" dirty="0">
              <a:latin typeface="Century Gothic" panose="020B0502020202020204" pitchFamily="34" charset="0"/>
            </a:endParaRPr>
          </a:p>
        </p:txBody>
      </p:sp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927FD060-1643-7C59-3BA4-072B7B445D8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8566079"/>
              </p:ext>
            </p:extLst>
          </p:nvPr>
        </p:nvGraphicFramePr>
        <p:xfrm>
          <a:off x="122121" y="2243719"/>
          <a:ext cx="4377307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pSp>
        <p:nvGrpSpPr>
          <p:cNvPr id="3" name="Grupo 2">
            <a:extLst>
              <a:ext uri="{FF2B5EF4-FFF2-40B4-BE49-F238E27FC236}">
                <a16:creationId xmlns:a16="http://schemas.microsoft.com/office/drawing/2014/main" id="{588E69CD-2F18-D1BE-95B1-900358EF5B97}"/>
              </a:ext>
            </a:extLst>
          </p:cNvPr>
          <p:cNvGrpSpPr>
            <a:grpSpLocks/>
          </p:cNvGrpSpPr>
          <p:nvPr/>
        </p:nvGrpSpPr>
        <p:grpSpPr bwMode="auto">
          <a:xfrm>
            <a:off x="1360077" y="3041462"/>
            <a:ext cx="1655017" cy="592829"/>
            <a:chOff x="474473" y="779525"/>
            <a:chExt cx="2164155" cy="620833"/>
          </a:xfrm>
        </p:grpSpPr>
        <p:pic>
          <p:nvPicPr>
            <p:cNvPr id="13" name="Gráfico 79" descr="Woman con relleno sólido">
              <a:extLst>
                <a:ext uri="{FF2B5EF4-FFF2-40B4-BE49-F238E27FC236}">
                  <a16:creationId xmlns:a16="http://schemas.microsoft.com/office/drawing/2014/main" id="{5194DBC6-C3DD-17E9-D4B1-9E55378FCC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473" y="779525"/>
              <a:ext cx="609927" cy="600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Gráfico 77" descr="Man con relleno sólido">
              <a:extLst>
                <a:ext uri="{FF2B5EF4-FFF2-40B4-BE49-F238E27FC236}">
                  <a16:creationId xmlns:a16="http://schemas.microsoft.com/office/drawing/2014/main" id="{8A2599E3-85AB-F5F7-BB3B-48592A034A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28701" y="799393"/>
              <a:ext cx="609927" cy="600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D773D800-09F2-0F42-2D68-9DBDC5C283F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5261346"/>
              </p:ext>
            </p:extLst>
          </p:nvPr>
        </p:nvGraphicFramePr>
        <p:xfrm>
          <a:off x="3700976" y="2264033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pic>
        <p:nvPicPr>
          <p:cNvPr id="6" name="Gráfico 77" descr="Man con relleno sólido">
            <a:extLst>
              <a:ext uri="{FF2B5EF4-FFF2-40B4-BE49-F238E27FC236}">
                <a16:creationId xmlns:a16="http://schemas.microsoft.com/office/drawing/2014/main" id="{8C189C69-BBD1-4626-BFB6-F6994A60DE2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956186" y="2678332"/>
            <a:ext cx="490845" cy="498262"/>
          </a:xfrm>
          <a:prstGeom prst="rect">
            <a:avLst/>
          </a:prstGeom>
        </p:spPr>
      </p:pic>
      <p:pic>
        <p:nvPicPr>
          <p:cNvPr id="7" name="Gráfico 79" descr="Woman con relleno sólido">
            <a:extLst>
              <a:ext uri="{FF2B5EF4-FFF2-40B4-BE49-F238E27FC236}">
                <a16:creationId xmlns:a16="http://schemas.microsoft.com/office/drawing/2014/main" id="{4CF2E749-0538-4E47-8A07-A917D8D268A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576199" y="3799364"/>
            <a:ext cx="480927" cy="488194"/>
          </a:xfrm>
          <a:prstGeom prst="rect">
            <a:avLst/>
          </a:prstGeom>
        </p:spPr>
      </p:pic>
      <p:graphicFrame>
        <p:nvGraphicFramePr>
          <p:cNvPr id="18" name="Gráfico 17">
            <a:extLst>
              <a:ext uri="{FF2B5EF4-FFF2-40B4-BE49-F238E27FC236}">
                <a16:creationId xmlns:a16="http://schemas.microsoft.com/office/drawing/2014/main" id="{EBB3A4AF-FEB0-2082-A92F-B3F37629620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170732"/>
              </p:ext>
            </p:extLst>
          </p:nvPr>
        </p:nvGraphicFramePr>
        <p:xfrm>
          <a:off x="7443734" y="2262687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pic>
        <p:nvPicPr>
          <p:cNvPr id="15" name="Gráfico 77" descr="Man con relleno sólido">
            <a:extLst>
              <a:ext uri="{FF2B5EF4-FFF2-40B4-BE49-F238E27FC236}">
                <a16:creationId xmlns:a16="http://schemas.microsoft.com/office/drawing/2014/main" id="{82A09305-7D7D-F0DB-E6CA-7AFD6E721F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2130" y="3316954"/>
            <a:ext cx="589793" cy="596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Gráfico 79" descr="Woman con relleno sólido">
            <a:extLst>
              <a:ext uri="{FF2B5EF4-FFF2-40B4-BE49-F238E27FC236}">
                <a16:creationId xmlns:a16="http://schemas.microsoft.com/office/drawing/2014/main" id="{6E21F300-55A7-B418-0563-39C6904DCF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4311" y="3351527"/>
            <a:ext cx="615436" cy="596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89345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E14FF925-15E4-9480-0BF9-D187318126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0190983"/>
              </p:ext>
            </p:extLst>
          </p:nvPr>
        </p:nvGraphicFramePr>
        <p:xfrm>
          <a:off x="8407398" y="1196975"/>
          <a:ext cx="2946400" cy="106826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9597">
                  <a:extLst>
                    <a:ext uri="{9D8B030D-6E8A-4147-A177-3AD203B41FA5}">
                      <a16:colId xmlns:a16="http://schemas.microsoft.com/office/drawing/2014/main" val="2132015528"/>
                    </a:ext>
                  </a:extLst>
                </a:gridCol>
                <a:gridCol w="636803">
                  <a:extLst>
                    <a:ext uri="{9D8B030D-6E8A-4147-A177-3AD203B41FA5}">
                      <a16:colId xmlns:a16="http://schemas.microsoft.com/office/drawing/2014/main" val="641847590"/>
                    </a:ext>
                  </a:extLst>
                </a:gridCol>
              </a:tblGrid>
              <a:tr h="46763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R" sz="13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ENFERMEDAD LABORALES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100" u="none" strike="noStrike">
                          <a:effectLst/>
                        </a:rPr>
                        <a:t>TOTAL</a:t>
                      </a:r>
                      <a:endParaRPr lang="es-CR" sz="1100" b="1" i="0" u="none" strike="noStrike">
                        <a:solidFill>
                          <a:srgbClr val="FFFFFF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6859453"/>
                  </a:ext>
                </a:extLst>
              </a:tr>
              <a:tr h="286307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R" sz="1000" u="none" strike="noStrike" dirty="0">
                          <a:effectLst/>
                        </a:rPr>
                        <a:t>VICERRECTORÍA DE INVESTIGACIÓN</a:t>
                      </a:r>
                      <a:endParaRPr lang="es-CR" sz="10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2862423"/>
                  </a:ext>
                </a:extLst>
              </a:tr>
              <a:tr h="286307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dirty="0">
                          <a:effectLst/>
                        </a:rPr>
                        <a:t>FACULTAD DE CIENCIAS EXACTAS Y NATURALES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00" u="none" strike="noStrike" dirty="0">
                          <a:effectLst/>
                        </a:rPr>
                        <a:t>1</a:t>
                      </a:r>
                      <a:endParaRPr lang="es-CR" sz="1000" b="0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0051163"/>
                  </a:ext>
                </a:extLst>
              </a:tr>
            </a:tbl>
          </a:graphicData>
        </a:graphic>
      </p:graphicFrame>
      <p:sp>
        <p:nvSpPr>
          <p:cNvPr id="8" name="Rectángulo 7">
            <a:extLst>
              <a:ext uri="{FF2B5EF4-FFF2-40B4-BE49-F238E27FC236}">
                <a16:creationId xmlns:a16="http://schemas.microsoft.com/office/drawing/2014/main" id="{D576290F-C57F-01E7-99BE-FAB53D4D1171}"/>
              </a:ext>
            </a:extLst>
          </p:cNvPr>
          <p:cNvSpPr/>
          <p:nvPr/>
        </p:nvSpPr>
        <p:spPr>
          <a:xfrm>
            <a:off x="779582" y="5364103"/>
            <a:ext cx="2462893" cy="353786"/>
          </a:xfrm>
          <a:prstGeom prst="rect">
            <a:avLst/>
          </a:prstGeom>
          <a:solidFill>
            <a:srgbClr val="0E8D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R" sz="1800" kern="1200" dirty="0"/>
              <a:t>TOTAL </a:t>
            </a:r>
            <a:r>
              <a:rPr lang="es-CR" sz="1800" dirty="0"/>
              <a:t>38</a:t>
            </a:r>
            <a:endParaRPr lang="es-CR" sz="1600" kern="1200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07715AC4-AF50-86CC-09B3-A6C35F653E91}"/>
              </a:ext>
            </a:extLst>
          </p:cNvPr>
          <p:cNvSpPr/>
          <p:nvPr/>
        </p:nvSpPr>
        <p:spPr>
          <a:xfrm>
            <a:off x="4762030" y="3442339"/>
            <a:ext cx="2462893" cy="353786"/>
          </a:xfrm>
          <a:prstGeom prst="rect">
            <a:avLst/>
          </a:prstGeom>
          <a:solidFill>
            <a:srgbClr val="0E8D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R" sz="1800" kern="1200" dirty="0"/>
              <a:t>TOTAL 13</a:t>
            </a:r>
            <a:endParaRPr lang="es-CR" sz="1600" kern="1200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89EE4B24-E4B9-E35D-22E4-8925E6AADDCB}"/>
              </a:ext>
            </a:extLst>
          </p:cNvPr>
          <p:cNvSpPr/>
          <p:nvPr/>
        </p:nvSpPr>
        <p:spPr>
          <a:xfrm>
            <a:off x="8407398" y="2292762"/>
            <a:ext cx="2462893" cy="353786"/>
          </a:xfrm>
          <a:prstGeom prst="rect">
            <a:avLst/>
          </a:prstGeom>
          <a:solidFill>
            <a:srgbClr val="0E8D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R" sz="1800" kern="1200" dirty="0"/>
              <a:t>TOTAL 02</a:t>
            </a:r>
            <a:endParaRPr lang="es-CR" sz="1600" kern="1200" dirty="0"/>
          </a:p>
        </p:txBody>
      </p:sp>
      <p:pic>
        <p:nvPicPr>
          <p:cNvPr id="12" name="Gráfico 11" descr="Ciudad con relleno sólido">
            <a:extLst>
              <a:ext uri="{FF2B5EF4-FFF2-40B4-BE49-F238E27FC236}">
                <a16:creationId xmlns:a16="http://schemas.microsoft.com/office/drawing/2014/main" id="{2083271C-F043-E755-6F34-BE05F822D5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10900" y="5612125"/>
            <a:ext cx="914400" cy="914400"/>
          </a:xfrm>
          <a:prstGeom prst="rect">
            <a:avLst/>
          </a:prstGeom>
        </p:spPr>
      </p:pic>
      <p:pic>
        <p:nvPicPr>
          <p:cNvPr id="13" name="Gráfico 12" descr="Marcador con relleno sólido">
            <a:extLst>
              <a:ext uri="{FF2B5EF4-FFF2-40B4-BE49-F238E27FC236}">
                <a16:creationId xmlns:a16="http://schemas.microsoft.com/office/drawing/2014/main" id="{0E40FDD8-5975-B36A-90B6-D58999FD01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0" y="5492640"/>
            <a:ext cx="995458" cy="914400"/>
          </a:xfrm>
          <a:prstGeom prst="rect">
            <a:avLst/>
          </a:prstGeom>
        </p:spPr>
      </p:pic>
      <p:sp>
        <p:nvSpPr>
          <p:cNvPr id="2" name="Google Shape;350;p42">
            <a:extLst>
              <a:ext uri="{FF2B5EF4-FFF2-40B4-BE49-F238E27FC236}">
                <a16:creationId xmlns:a16="http://schemas.microsoft.com/office/drawing/2014/main" id="{3494381F-83FB-FBCD-8108-D1BA523B80DF}"/>
              </a:ext>
            </a:extLst>
          </p:cNvPr>
          <p:cNvSpPr txBox="1">
            <a:spLocks/>
          </p:cNvSpPr>
          <p:nvPr/>
        </p:nvSpPr>
        <p:spPr>
          <a:xfrm>
            <a:off x="126867" y="142592"/>
            <a:ext cx="11402568" cy="889688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500" dirty="0">
                <a:latin typeface="Century Gothic" panose="020B0502020202020204" pitchFamily="34" charset="0"/>
              </a:rPr>
              <a:t>Accidentes y enfermedades por unidad ejecutora.</a:t>
            </a:r>
            <a:endParaRPr lang="es-CR" sz="2500" dirty="0">
              <a:latin typeface="Century Gothic" panose="020B0502020202020204" pitchFamily="34" charset="0"/>
            </a:endParaRPr>
          </a:p>
        </p:txBody>
      </p:sp>
      <p:graphicFrame>
        <p:nvGraphicFramePr>
          <p:cNvPr id="11" name="Tabla 10">
            <a:extLst>
              <a:ext uri="{FF2B5EF4-FFF2-40B4-BE49-F238E27FC236}">
                <a16:creationId xmlns:a16="http://schemas.microsoft.com/office/drawing/2014/main" id="{7ECFA6AA-C35A-ACC8-9050-996CF9E0A1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1127199"/>
              </p:ext>
            </p:extLst>
          </p:nvPr>
        </p:nvGraphicFramePr>
        <p:xfrm>
          <a:off x="4762030" y="1196975"/>
          <a:ext cx="3251200" cy="22193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10271">
                  <a:extLst>
                    <a:ext uri="{9D8B030D-6E8A-4147-A177-3AD203B41FA5}">
                      <a16:colId xmlns:a16="http://schemas.microsoft.com/office/drawing/2014/main" val="3143481010"/>
                    </a:ext>
                  </a:extLst>
                </a:gridCol>
                <a:gridCol w="640929">
                  <a:extLst>
                    <a:ext uri="{9D8B030D-6E8A-4147-A177-3AD203B41FA5}">
                      <a16:colId xmlns:a16="http://schemas.microsoft.com/office/drawing/2014/main" val="3519869865"/>
                    </a:ext>
                  </a:extLst>
                </a:gridCol>
              </a:tblGrid>
              <a:tr h="46672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R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ACCIDENTES EN TRAYECTO</a:t>
                      </a:r>
                    </a:p>
                    <a:p>
                      <a:pPr algn="ctr" fontAlgn="ctr"/>
                      <a:endParaRPr lang="es-CR" sz="1400" b="1" i="0" u="none" strike="noStrike" dirty="0">
                        <a:solidFill>
                          <a:srgbClr val="FFFFFF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100" u="none" strike="noStrike">
                          <a:effectLst/>
                        </a:rPr>
                        <a:t>TOTAL</a:t>
                      </a:r>
                      <a:endParaRPr lang="es-CR" sz="1100" b="1" i="0" u="none" strike="noStrike">
                        <a:solidFill>
                          <a:srgbClr val="FFFFFF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664746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l" fontAlgn="ctr"/>
                      <a:r>
                        <a:rPr lang="es-CR" sz="1000" u="none" strike="noStrike">
                          <a:effectLst/>
                        </a:rPr>
                        <a:t>VICERRECTORÍA DE ADMINISTRACIÓN</a:t>
                      </a:r>
                      <a:endParaRPr lang="es-CR" sz="10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6584999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l" fontAlgn="ctr"/>
                      <a:r>
                        <a:rPr lang="es-CR" sz="1000" u="none" strike="noStrike" dirty="0">
                          <a:effectLst/>
                        </a:rPr>
                        <a:t>VICERRECTORÍA DE INVESTIGACIÓN</a:t>
                      </a:r>
                      <a:endParaRPr lang="es-CR" sz="1000" b="0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9129278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dirty="0">
                          <a:effectLst/>
                        </a:rPr>
                        <a:t>FACULTAD DE CIENCIAS EXACTAS Y NATURALES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0169369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dirty="0">
                          <a:effectLst/>
                        </a:rPr>
                        <a:t>FACULTAD DE FILOSOFÍA Y LETRAS 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6159109"/>
                  </a:ext>
                </a:extLst>
              </a:tr>
              <a:tr h="7302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000" u="none" strike="noStrike" dirty="0">
                          <a:effectLst/>
                        </a:rPr>
                        <a:t>FACULTAD DE CIENCIAS DE LA TIERRA Y EL MAR</a:t>
                      </a:r>
                      <a:endParaRPr lang="es-MX" sz="1000" b="0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2551008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l" fontAlgn="ctr"/>
                      <a:r>
                        <a:rPr lang="es-CR" sz="1000" u="none" strike="noStrike">
                          <a:effectLst/>
                        </a:rPr>
                        <a:t>SEDE REGIÓN CHOROTEGA</a:t>
                      </a:r>
                      <a:endParaRPr lang="es-CR" sz="1000" b="0" i="0" u="none" strike="noStrike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941485"/>
                  </a:ext>
                </a:extLst>
              </a:tr>
            </a:tbl>
          </a:graphicData>
        </a:graphic>
      </p:graphicFrame>
      <p:graphicFrame>
        <p:nvGraphicFramePr>
          <p:cNvPr id="15" name="Tabla 14">
            <a:extLst>
              <a:ext uri="{FF2B5EF4-FFF2-40B4-BE49-F238E27FC236}">
                <a16:creationId xmlns:a16="http://schemas.microsoft.com/office/drawing/2014/main" id="{4A6B6925-006F-B484-6917-21C77C64E3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8187951"/>
              </p:ext>
            </p:extLst>
          </p:nvPr>
        </p:nvGraphicFramePr>
        <p:xfrm>
          <a:off x="779582" y="1179169"/>
          <a:ext cx="3588280" cy="41405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49443">
                  <a:extLst>
                    <a:ext uri="{9D8B030D-6E8A-4147-A177-3AD203B41FA5}">
                      <a16:colId xmlns:a16="http://schemas.microsoft.com/office/drawing/2014/main" val="222512594"/>
                    </a:ext>
                  </a:extLst>
                </a:gridCol>
                <a:gridCol w="738837">
                  <a:extLst>
                    <a:ext uri="{9D8B030D-6E8A-4147-A177-3AD203B41FA5}">
                      <a16:colId xmlns:a16="http://schemas.microsoft.com/office/drawing/2014/main" val="2602963833"/>
                    </a:ext>
                  </a:extLst>
                </a:gridCol>
              </a:tblGrid>
              <a:tr h="41889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R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ACCIDENTES LABORALES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1000" u="none" strike="noStrike">
                          <a:effectLst/>
                        </a:rPr>
                        <a:t>TOTAL</a:t>
                      </a:r>
                      <a:endParaRPr lang="es-CR" sz="1000" b="1" i="0" u="none" strike="noStrike">
                        <a:solidFill>
                          <a:srgbClr val="FFFFFF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224888"/>
                  </a:ext>
                </a:extLst>
              </a:tr>
              <a:tr h="34520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R" sz="900" u="none" strike="noStrike" dirty="0">
                          <a:effectLst/>
                        </a:rPr>
                        <a:t>VICERRECTORÍA DE ADMINISTRACIÓN</a:t>
                      </a:r>
                      <a:endParaRPr lang="es-CR" sz="900" b="0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12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6815973"/>
                  </a:ext>
                </a:extLst>
              </a:tr>
              <a:tr h="33382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u="none" strike="noStrike" dirty="0">
                          <a:effectLst/>
                        </a:rPr>
                        <a:t>FACULTAD DE CIENCIAS DE LA TIERRA Y EL MAR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l" fontAlgn="ctr"/>
                      <a:endParaRPr lang="es-CR" sz="900" b="0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6312810"/>
                  </a:ext>
                </a:extLst>
              </a:tr>
              <a:tr h="256464"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FACULTAD DE CIENCIAS DE LA SALUD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6534593"/>
                  </a:ext>
                </a:extLst>
              </a:tr>
              <a:tr h="25646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R" sz="900" u="none" strike="noStrike" dirty="0">
                          <a:effectLst/>
                        </a:rPr>
                        <a:t>FACULTAD DE CIENCIAS SOCIALES</a:t>
                      </a:r>
                      <a:endParaRPr lang="es-CR" sz="900" b="0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l" fontAlgn="ctr"/>
                      <a:endParaRPr lang="es-CR" sz="900" b="0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4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568512"/>
                  </a:ext>
                </a:extLst>
              </a:tr>
              <a:tr h="363947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 dirty="0">
                          <a:effectLst/>
                        </a:rPr>
                        <a:t>SEDE REGIÓN CHOROTEGA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9685359"/>
                  </a:ext>
                </a:extLst>
              </a:tr>
              <a:tr h="348343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 dirty="0">
                          <a:effectLst/>
                        </a:rPr>
                        <a:t>SEDE REGIÓN BRUNCA</a:t>
                      </a:r>
                      <a:endParaRPr lang="es-CR" sz="900" b="0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3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6520519"/>
                  </a:ext>
                </a:extLst>
              </a:tr>
              <a:tr h="286342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CR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RECTORÍA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R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3620808"/>
                  </a:ext>
                </a:extLst>
              </a:tr>
              <a:tr h="25646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CR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RECTORÍA ADJUNTA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R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4648323"/>
                  </a:ext>
                </a:extLst>
              </a:tr>
              <a:tr h="3583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u="none" strike="noStrike" dirty="0">
                          <a:effectLst/>
                        </a:rPr>
                        <a:t>FACULTAD DE CIENCIAS EXACTAS Y NATURALES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  <a:p>
                      <a:pPr algn="l" fontAlgn="ctr"/>
                      <a:endParaRPr lang="es-CR" sz="900" b="0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2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3005214"/>
                  </a:ext>
                </a:extLst>
              </a:tr>
              <a:tr h="256464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 dirty="0">
                          <a:effectLst/>
                        </a:rPr>
                        <a:t>CAMPUS SARAPIQUÍ</a:t>
                      </a:r>
                      <a:endParaRPr lang="es-CR" sz="900" b="0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5264305"/>
                  </a:ext>
                </a:extLst>
              </a:tr>
              <a:tr h="367651"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CENTRO DE INVESTIGACIÓN, DOCENCIA Y EDUCACIÓN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1499944"/>
                  </a:ext>
                </a:extLst>
              </a:tr>
              <a:tr h="256464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CENTRO DE INVESTIGACIÓN, DOCENCIA Y EXTENSIÓN ARTÍSTICA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CR" sz="9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34565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73090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DC7FF1-A776-4EF0-EDD4-094A822FF6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áfico 11" descr="Ciudad con relleno sólido">
            <a:extLst>
              <a:ext uri="{FF2B5EF4-FFF2-40B4-BE49-F238E27FC236}">
                <a16:creationId xmlns:a16="http://schemas.microsoft.com/office/drawing/2014/main" id="{16792F45-4DE2-BA02-95E9-C0574CAF92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10900" y="5612125"/>
            <a:ext cx="914400" cy="914400"/>
          </a:xfrm>
          <a:prstGeom prst="rect">
            <a:avLst/>
          </a:prstGeom>
        </p:spPr>
      </p:pic>
      <p:pic>
        <p:nvPicPr>
          <p:cNvPr id="13" name="Gráfico 12" descr="Marcador con relleno sólido">
            <a:extLst>
              <a:ext uri="{FF2B5EF4-FFF2-40B4-BE49-F238E27FC236}">
                <a16:creationId xmlns:a16="http://schemas.microsoft.com/office/drawing/2014/main" id="{54AE090C-FA1B-9366-7733-B071044CD1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0" y="5492640"/>
            <a:ext cx="995458" cy="914400"/>
          </a:xfrm>
          <a:prstGeom prst="rect">
            <a:avLst/>
          </a:prstGeom>
        </p:spPr>
      </p:pic>
      <p:sp>
        <p:nvSpPr>
          <p:cNvPr id="2" name="Google Shape;350;p42">
            <a:extLst>
              <a:ext uri="{FF2B5EF4-FFF2-40B4-BE49-F238E27FC236}">
                <a16:creationId xmlns:a16="http://schemas.microsoft.com/office/drawing/2014/main" id="{9C20561F-4320-9518-8CC5-2DD52539DBA7}"/>
              </a:ext>
            </a:extLst>
          </p:cNvPr>
          <p:cNvSpPr txBox="1">
            <a:spLocks/>
          </p:cNvSpPr>
          <p:nvPr/>
        </p:nvSpPr>
        <p:spPr>
          <a:xfrm>
            <a:off x="126867" y="142592"/>
            <a:ext cx="11402568" cy="889688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500" dirty="0">
                <a:latin typeface="Century Gothic" panose="020B0502020202020204" pitchFamily="34" charset="0"/>
              </a:rPr>
              <a:t>Total de eventos por unidad ejecutora.</a:t>
            </a:r>
            <a:endParaRPr lang="es-CR" sz="2500" dirty="0">
              <a:latin typeface="Century Gothic" panose="020B0502020202020204" pitchFamily="34" charset="0"/>
            </a:endParaRPr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C58A5570-030D-5EB9-64C9-ABF6DC6E568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3363572"/>
              </p:ext>
            </p:extLst>
          </p:nvPr>
        </p:nvGraphicFramePr>
        <p:xfrm>
          <a:off x="2161310" y="1768220"/>
          <a:ext cx="8195830" cy="3576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3072955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C3BEBD-F378-BC41-F163-BD3DF08979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FD6B7DF9-5D30-DE28-32B6-4756EEB3FFF1}"/>
              </a:ext>
            </a:extLst>
          </p:cNvPr>
          <p:cNvSpPr/>
          <p:nvPr/>
        </p:nvSpPr>
        <p:spPr>
          <a:xfrm>
            <a:off x="1104900" y="5575309"/>
            <a:ext cx="2462893" cy="353786"/>
          </a:xfrm>
          <a:prstGeom prst="rect">
            <a:avLst/>
          </a:prstGeom>
          <a:solidFill>
            <a:srgbClr val="0E8D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R" sz="1800" kern="1200"/>
              <a:t>TOTAL 74</a:t>
            </a:r>
            <a:endParaRPr lang="es-CR" sz="1600" kern="120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5C123A8E-0B9D-6F3C-CC03-02B116695A03}"/>
              </a:ext>
            </a:extLst>
          </p:cNvPr>
          <p:cNvSpPr/>
          <p:nvPr/>
        </p:nvSpPr>
        <p:spPr>
          <a:xfrm>
            <a:off x="4589377" y="5575309"/>
            <a:ext cx="2462893" cy="353786"/>
          </a:xfrm>
          <a:prstGeom prst="rect">
            <a:avLst/>
          </a:prstGeom>
          <a:solidFill>
            <a:srgbClr val="0E8D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R" sz="1800" kern="1200"/>
              <a:t>TOTAL 34</a:t>
            </a:r>
            <a:endParaRPr lang="es-CR" sz="1600" kern="120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9E2B097A-4DE3-4EB6-9C09-2F5B7032884B}"/>
              </a:ext>
            </a:extLst>
          </p:cNvPr>
          <p:cNvSpPr/>
          <p:nvPr/>
        </p:nvSpPr>
        <p:spPr>
          <a:xfrm>
            <a:off x="8385526" y="5608496"/>
            <a:ext cx="2462893" cy="353786"/>
          </a:xfrm>
          <a:prstGeom prst="rect">
            <a:avLst/>
          </a:prstGeom>
          <a:solidFill>
            <a:srgbClr val="0E8D9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R" sz="1800" kern="1200" dirty="0"/>
              <a:t>TOTAL 08</a:t>
            </a:r>
            <a:endParaRPr lang="es-CR" sz="1600" kern="1200" dirty="0"/>
          </a:p>
        </p:txBody>
      </p:sp>
      <p:graphicFrame>
        <p:nvGraphicFramePr>
          <p:cNvPr id="14" name="Tabla 13">
            <a:extLst>
              <a:ext uri="{FF2B5EF4-FFF2-40B4-BE49-F238E27FC236}">
                <a16:creationId xmlns:a16="http://schemas.microsoft.com/office/drawing/2014/main" id="{FF0A186F-9EA2-F371-408E-454AAF2739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6859450"/>
              </p:ext>
            </p:extLst>
          </p:nvPr>
        </p:nvGraphicFramePr>
        <p:xfrm>
          <a:off x="1104900" y="1308588"/>
          <a:ext cx="2702351" cy="42560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48659">
                  <a:extLst>
                    <a:ext uri="{9D8B030D-6E8A-4147-A177-3AD203B41FA5}">
                      <a16:colId xmlns:a16="http://schemas.microsoft.com/office/drawing/2014/main" val="1214971238"/>
                    </a:ext>
                  </a:extLst>
                </a:gridCol>
                <a:gridCol w="553692">
                  <a:extLst>
                    <a:ext uri="{9D8B030D-6E8A-4147-A177-3AD203B41FA5}">
                      <a16:colId xmlns:a16="http://schemas.microsoft.com/office/drawing/2014/main" val="194529859"/>
                    </a:ext>
                  </a:extLst>
                </a:gridCol>
              </a:tblGrid>
              <a:tr h="26472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R" sz="14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ACCIDENTES LABORALES</a:t>
                      </a:r>
                      <a:endParaRPr lang="es-CR" sz="1400" b="0" i="0" u="none" strike="noStrike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0559685"/>
                  </a:ext>
                </a:extLst>
              </a:tr>
              <a:tr h="405353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Vrinda" panose="020B0502040204020203" pitchFamily="34" charset="0"/>
                        </a:rPr>
                        <a:t>TRABAJADORES OPERATIVOS MANUALES 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Vrinda" panose="020B0502040204020203" pitchFamily="34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Vrinda" panose="020B0502040204020203" pitchFamily="34" charset="0"/>
                        </a:rPr>
                        <a:t>17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Vrinda" panose="020B0502040204020203" pitchFamily="34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1110276667"/>
                  </a:ext>
                </a:extLst>
              </a:tr>
              <a:tr h="491661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Vrinda" panose="020B0502040204020203" pitchFamily="34" charset="0"/>
                        </a:rPr>
                        <a:t>TRABAJADORES OPERATIVOS ESPECIALIZADOS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Vrinda" panose="020B0502040204020203" pitchFamily="34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Vrinda" panose="020B0502040204020203" pitchFamily="34" charset="0"/>
                        </a:rPr>
                        <a:t>15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Vrinda" panose="020B0502040204020203" pitchFamily="34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1581164976"/>
                  </a:ext>
                </a:extLst>
              </a:tr>
              <a:tr h="405353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Vrinda" panose="020B0502040204020203" pitchFamily="34" charset="0"/>
                        </a:rPr>
                        <a:t>ACADEMICO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Vrinda" panose="020B0502040204020203" pitchFamily="34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Vrinda" panose="020B0502040204020203" pitchFamily="34" charset="0"/>
                        </a:rPr>
                        <a:t>13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Vrinda" panose="020B0502040204020203" pitchFamily="34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392894742"/>
                  </a:ext>
                </a:extLst>
              </a:tr>
              <a:tr h="405353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Vrinda" panose="020B0502040204020203" pitchFamily="34" charset="0"/>
                        </a:rPr>
                        <a:t>CONSERJES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Vrinda" panose="020B0502040204020203" pitchFamily="34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Vrinda" panose="020B0502040204020203" pitchFamily="34" charset="0"/>
                        </a:rPr>
                        <a:t>9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Vrinda" panose="020B0502040204020203" pitchFamily="34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4173378251"/>
                  </a:ext>
                </a:extLst>
              </a:tr>
              <a:tr h="405353"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  <a:latin typeface="Arial Nova" panose="020B0504020202020204" pitchFamily="34" charset="0"/>
                          <a:cs typeface="Vrinda" panose="020B0502040204020203" pitchFamily="34" charset="0"/>
                        </a:rPr>
                        <a:t>ASISTENTES ADMINISTRATIVOS Y COORDINADORES (MANDO MEDIOS)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Vrinda" panose="020B0502040204020203" pitchFamily="34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Vrinda" panose="020B0502040204020203" pitchFamily="34" charset="0"/>
                        </a:rPr>
                        <a:t>6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Vrinda" panose="020B0502040204020203" pitchFamily="34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1606743531"/>
                  </a:ext>
                </a:extLst>
              </a:tr>
              <a:tr h="405353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Vrinda" panose="020B0502040204020203" pitchFamily="34" charset="0"/>
                        </a:rPr>
                        <a:t>OFICIALES DE SEGURIDAD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Vrinda" panose="020B0502040204020203" pitchFamily="34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Vrinda" panose="020B0502040204020203" pitchFamily="34" charset="0"/>
                        </a:rPr>
                        <a:t>6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Vrinda" panose="020B0502040204020203" pitchFamily="34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618164"/>
                  </a:ext>
                </a:extLst>
              </a:tr>
              <a:tr h="357735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Vrinda" panose="020B0502040204020203" pitchFamily="34" charset="0"/>
                        </a:rPr>
                        <a:t>SECRETARIA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Vrinda" panose="020B0502040204020203" pitchFamily="34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Vrinda" panose="020B0502040204020203" pitchFamily="34" charset="0"/>
                        </a:rPr>
                        <a:t>6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Vrinda" panose="020B0502040204020203" pitchFamily="34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1022744582"/>
                  </a:ext>
                </a:extLst>
              </a:tr>
              <a:tr h="372979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Vrinda" panose="020B0502040204020203" pitchFamily="34" charset="0"/>
                        </a:rPr>
                        <a:t>DIRECTORES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Vrinda" panose="020B0502040204020203" pitchFamily="34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Vrinda" panose="020B0502040204020203" pitchFamily="34" charset="0"/>
                        </a:rPr>
                        <a:t>1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Vrinda" panose="020B0502040204020203" pitchFamily="34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3029344775"/>
                  </a:ext>
                </a:extLst>
              </a:tr>
              <a:tr h="336884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Vrinda" panose="020B0502040204020203" pitchFamily="34" charset="0"/>
                        </a:rPr>
                        <a:t>ASISTENTES DE LABORATORIO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Vrinda" panose="020B0502040204020203" pitchFamily="34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Vrinda" panose="020B0502040204020203" pitchFamily="34" charset="0"/>
                        </a:rPr>
                        <a:t>1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Vrinda" panose="020B0502040204020203" pitchFamily="34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1078747329"/>
                  </a:ext>
                </a:extLst>
              </a:tr>
              <a:tr h="405353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Vrinda" panose="020B0502040204020203" pitchFamily="34" charset="0"/>
                        </a:rPr>
                        <a:t>CHOFERES Y MENSAJEROS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Vrinda" panose="020B0502040204020203" pitchFamily="34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 dirty="0">
                          <a:effectLst/>
                          <a:latin typeface="Arial Nova" panose="020B0504020202020204" pitchFamily="34" charset="0"/>
                          <a:cs typeface="Vrinda" panose="020B0502040204020203" pitchFamily="34" charset="0"/>
                        </a:rPr>
                        <a:t>0</a:t>
                      </a:r>
                      <a:endParaRPr lang="es-CR" sz="900" b="0" i="0" u="none" strike="noStrike" dirty="0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Vrinda" panose="020B0502040204020203" pitchFamily="34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2799429915"/>
                  </a:ext>
                </a:extLst>
              </a:tr>
            </a:tbl>
          </a:graphicData>
        </a:graphic>
      </p:graphicFrame>
      <p:graphicFrame>
        <p:nvGraphicFramePr>
          <p:cNvPr id="15" name="Tabla 14">
            <a:extLst>
              <a:ext uri="{FF2B5EF4-FFF2-40B4-BE49-F238E27FC236}">
                <a16:creationId xmlns:a16="http://schemas.microsoft.com/office/drawing/2014/main" id="{A6CFDA8F-C931-3412-6171-4F4073A7FB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1129135"/>
              </p:ext>
            </p:extLst>
          </p:nvPr>
        </p:nvGraphicFramePr>
        <p:xfrm>
          <a:off x="4589377" y="1308588"/>
          <a:ext cx="2823681" cy="42561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70504">
                  <a:extLst>
                    <a:ext uri="{9D8B030D-6E8A-4147-A177-3AD203B41FA5}">
                      <a16:colId xmlns:a16="http://schemas.microsoft.com/office/drawing/2014/main" val="2345578178"/>
                    </a:ext>
                  </a:extLst>
                </a:gridCol>
                <a:gridCol w="553177">
                  <a:extLst>
                    <a:ext uri="{9D8B030D-6E8A-4147-A177-3AD203B41FA5}">
                      <a16:colId xmlns:a16="http://schemas.microsoft.com/office/drawing/2014/main" val="1716418140"/>
                    </a:ext>
                  </a:extLst>
                </a:gridCol>
              </a:tblGrid>
              <a:tr h="26942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R" sz="14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ACCIDENTES EN TRAYECTO </a:t>
                      </a:r>
                      <a:endParaRPr lang="es-CR" sz="1400" b="0" i="0" u="none" strike="noStrike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8122298"/>
                  </a:ext>
                </a:extLst>
              </a:tr>
              <a:tr h="412553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SECRETARIA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3720521990"/>
                  </a:ext>
                </a:extLst>
              </a:tr>
              <a:tr h="412553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TRABAJADORES OPERATIVOS ESPECIALIZADOS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1341411796"/>
                  </a:ext>
                </a:extLst>
              </a:tr>
              <a:tr h="412553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CONSERJES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41171993"/>
                  </a:ext>
                </a:extLst>
              </a:tr>
              <a:tr h="412553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ACADEMICO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890688649"/>
                  </a:ext>
                </a:extLst>
              </a:tr>
              <a:tr h="412553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OFICIALES DE SEGURIDAD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4226231670"/>
                  </a:ext>
                </a:extLst>
              </a:tr>
              <a:tr h="412553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TRABAJADORES OPERATIVOS MANUALES 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2203354304"/>
                  </a:ext>
                </a:extLst>
              </a:tr>
              <a:tr h="376335"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ASISTENTES ADMINISTRATIVOS Y COORDINADORES (MANDO MEDIOS)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3556527001"/>
                  </a:ext>
                </a:extLst>
              </a:tr>
              <a:tr h="342868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CHOFERES Y MENSAJEROS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3205750554"/>
                  </a:ext>
                </a:extLst>
              </a:tr>
              <a:tr h="379604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DIRECTORES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1121942841"/>
                  </a:ext>
                </a:extLst>
              </a:tr>
              <a:tr h="412553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ASISTENTES DE LABORATORIO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 dirty="0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s-CR" sz="900" b="0" i="0" u="none" strike="noStrike" dirty="0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2953131023"/>
                  </a:ext>
                </a:extLst>
              </a:tr>
            </a:tbl>
          </a:graphicData>
        </a:graphic>
      </p:graphicFrame>
      <p:graphicFrame>
        <p:nvGraphicFramePr>
          <p:cNvPr id="16" name="Tabla 15">
            <a:extLst>
              <a:ext uri="{FF2B5EF4-FFF2-40B4-BE49-F238E27FC236}">
                <a16:creationId xmlns:a16="http://schemas.microsoft.com/office/drawing/2014/main" id="{6BB04AB1-A857-4813-0651-E1E2516B7D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4636791"/>
              </p:ext>
            </p:extLst>
          </p:nvPr>
        </p:nvGraphicFramePr>
        <p:xfrm>
          <a:off x="8385526" y="1282691"/>
          <a:ext cx="2823681" cy="429261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13401">
                  <a:extLst>
                    <a:ext uri="{9D8B030D-6E8A-4147-A177-3AD203B41FA5}">
                      <a16:colId xmlns:a16="http://schemas.microsoft.com/office/drawing/2014/main" val="651908054"/>
                    </a:ext>
                  </a:extLst>
                </a:gridCol>
                <a:gridCol w="610280">
                  <a:extLst>
                    <a:ext uri="{9D8B030D-6E8A-4147-A177-3AD203B41FA5}">
                      <a16:colId xmlns:a16="http://schemas.microsoft.com/office/drawing/2014/main" val="1792643019"/>
                    </a:ext>
                  </a:extLst>
                </a:gridCol>
              </a:tblGrid>
              <a:tr h="27239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R" sz="14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ENFERMEDADES LABORALES </a:t>
                      </a:r>
                      <a:endParaRPr lang="es-CR" sz="1400" b="0" i="0" u="none" strike="noStrike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 hMerge="1">
                  <a:txBody>
                    <a:bodyPr/>
                    <a:lstStyle/>
                    <a:p>
                      <a:endParaRPr lang="es-C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8924059"/>
                  </a:ext>
                </a:extLst>
              </a:tr>
              <a:tr h="417110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 dirty="0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TRABAJADORES OPERATIVOS ESPECIALIZADOS</a:t>
                      </a:r>
                      <a:endParaRPr lang="es-CR" sz="900" b="0" i="0" u="none" strike="noStrike" dirty="0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918111730"/>
                  </a:ext>
                </a:extLst>
              </a:tr>
              <a:tr h="417110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DIRECTORES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1940525027"/>
                  </a:ext>
                </a:extLst>
              </a:tr>
              <a:tr h="417110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TRABAJADORES OPERATIVOS MANUALES 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2630936654"/>
                  </a:ext>
                </a:extLst>
              </a:tr>
              <a:tr h="417110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OFICIALES DE SEGURIDAD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2093933834"/>
                  </a:ext>
                </a:extLst>
              </a:tr>
              <a:tr h="417110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SECRETARIA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3822277404"/>
                  </a:ext>
                </a:extLst>
              </a:tr>
              <a:tr h="417110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ACADEMICO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3022938965"/>
                  </a:ext>
                </a:extLst>
              </a:tr>
              <a:tr h="417110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CHOFERES Y MENSAJEROS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116122981"/>
                  </a:ext>
                </a:extLst>
              </a:tr>
              <a:tr h="336684"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ASISTENTES ADMINISTRATIVOS Y COORDINADORES (MANDO MEDIOS)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2616570728"/>
                  </a:ext>
                </a:extLst>
              </a:tr>
              <a:tr h="346655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CONSERJES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4008997458"/>
                  </a:ext>
                </a:extLst>
              </a:tr>
              <a:tr h="417110">
                <a:tc>
                  <a:txBody>
                    <a:bodyPr/>
                    <a:lstStyle/>
                    <a:p>
                      <a:pPr algn="l" fontAlgn="ctr"/>
                      <a:r>
                        <a:rPr lang="es-CR" sz="900" u="none" strike="noStrike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ASISTENTES DE LABORATORIO</a:t>
                      </a:r>
                      <a:endParaRPr lang="es-CR" sz="900" b="0" i="0" u="none" strike="noStrike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R" sz="900" u="none" strike="noStrike" dirty="0">
                          <a:effectLst/>
                          <a:latin typeface="Arial Nova" panose="020B050402020202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s-CR" sz="900" b="0" i="0" u="none" strike="noStrike" dirty="0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73" marR="8273" marT="8273" marB="0" anchor="ctr"/>
                </a:tc>
                <a:extLst>
                  <a:ext uri="{0D108BD9-81ED-4DB2-BD59-A6C34878D82A}">
                    <a16:rowId xmlns:a16="http://schemas.microsoft.com/office/drawing/2014/main" val="2022315780"/>
                  </a:ext>
                </a:extLst>
              </a:tr>
            </a:tbl>
          </a:graphicData>
        </a:graphic>
      </p:graphicFrame>
      <p:pic>
        <p:nvPicPr>
          <p:cNvPr id="7" name="Marcador de contenido 5" descr="Camisa formal con relleno sólido">
            <a:extLst>
              <a:ext uri="{FF2B5EF4-FFF2-40B4-BE49-F238E27FC236}">
                <a16:creationId xmlns:a16="http://schemas.microsoft.com/office/drawing/2014/main" id="{ADE25C79-E9EB-D877-82D3-818038B6C0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95255" y="5505082"/>
            <a:ext cx="914400" cy="914400"/>
          </a:xfrm>
        </p:spPr>
      </p:pic>
      <p:pic>
        <p:nvPicPr>
          <p:cNvPr id="11" name="Gráfico 10" descr="Marcador con relleno sólido">
            <a:extLst>
              <a:ext uri="{FF2B5EF4-FFF2-40B4-BE49-F238E27FC236}">
                <a16:creationId xmlns:a16="http://schemas.microsoft.com/office/drawing/2014/main" id="{52871CA9-F849-7BA5-DC39-0C2A48C766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87319" y="5479878"/>
            <a:ext cx="995458" cy="914400"/>
          </a:xfrm>
          <a:prstGeom prst="rect">
            <a:avLst/>
          </a:prstGeom>
        </p:spPr>
      </p:pic>
      <p:sp>
        <p:nvSpPr>
          <p:cNvPr id="2" name="Google Shape;350;p42">
            <a:extLst>
              <a:ext uri="{FF2B5EF4-FFF2-40B4-BE49-F238E27FC236}">
                <a16:creationId xmlns:a16="http://schemas.microsoft.com/office/drawing/2014/main" id="{D3909F8B-26A5-19CB-32DF-AA1C099BA067}"/>
              </a:ext>
            </a:extLst>
          </p:cNvPr>
          <p:cNvSpPr txBox="1">
            <a:spLocks/>
          </p:cNvSpPr>
          <p:nvPr/>
        </p:nvSpPr>
        <p:spPr>
          <a:xfrm>
            <a:off x="126867" y="142592"/>
            <a:ext cx="11402568" cy="889688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500" dirty="0">
                <a:latin typeface="Century Gothic" panose="020B0502020202020204" pitchFamily="34" charset="0"/>
              </a:rPr>
              <a:t>Accidentes y enfermedades por grupo ocupacional.</a:t>
            </a:r>
            <a:endParaRPr lang="es-CR" sz="25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81962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350;p42">
            <a:extLst>
              <a:ext uri="{FF2B5EF4-FFF2-40B4-BE49-F238E27FC236}">
                <a16:creationId xmlns:a16="http://schemas.microsoft.com/office/drawing/2014/main" id="{B87ACFB0-9650-757C-94BE-EA45441D70F7}"/>
              </a:ext>
            </a:extLst>
          </p:cNvPr>
          <p:cNvSpPr txBox="1">
            <a:spLocks/>
          </p:cNvSpPr>
          <p:nvPr/>
        </p:nvSpPr>
        <p:spPr>
          <a:xfrm>
            <a:off x="126867" y="142592"/>
            <a:ext cx="11402568" cy="889688"/>
          </a:xfrm>
          <a:prstGeom prst="round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spcFirstLastPara="1" vert="horz" wrap="square" lIns="121900" tIns="121900" rIns="121900" bIns="12190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2500" dirty="0">
                <a:latin typeface="Century Gothic" panose="020B0502020202020204" pitchFamily="34" charset="0"/>
              </a:rPr>
              <a:t>Total de eventos por grupo ocupacional.</a:t>
            </a:r>
            <a:endParaRPr lang="es-CR" sz="2500" dirty="0">
              <a:latin typeface="Century Gothic" panose="020B0502020202020204" pitchFamily="34" charset="0"/>
            </a:endParaRPr>
          </a:p>
        </p:txBody>
      </p:sp>
      <p:pic>
        <p:nvPicPr>
          <p:cNvPr id="6" name="Gráfico 5" descr="Marcador con relleno sólido">
            <a:extLst>
              <a:ext uri="{FF2B5EF4-FFF2-40B4-BE49-F238E27FC236}">
                <a16:creationId xmlns:a16="http://schemas.microsoft.com/office/drawing/2014/main" id="{7DF64ACB-6D69-ABD9-C7B0-4FD8941565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87319" y="5479878"/>
            <a:ext cx="995458" cy="914400"/>
          </a:xfrm>
          <a:prstGeom prst="rect">
            <a:avLst/>
          </a:prstGeom>
        </p:spPr>
      </p:pic>
      <p:pic>
        <p:nvPicPr>
          <p:cNvPr id="7" name="Marcador de contenido 5" descr="Camisa formal con relleno sólido">
            <a:extLst>
              <a:ext uri="{FF2B5EF4-FFF2-40B4-BE49-F238E27FC236}">
                <a16:creationId xmlns:a16="http://schemas.microsoft.com/office/drawing/2014/main" id="{4A660500-A449-8F7E-6C91-82225EE606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195255" y="5505082"/>
            <a:ext cx="914400" cy="914400"/>
          </a:xfrm>
        </p:spPr>
      </p:pic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C8ECD074-8B39-4803-B1E0-96F53F2656C0}"/>
              </a:ext>
              <a:ext uri="{147F2762-F138-4A5C-976F-8EAC2B608ADB}">
                <a16:predDERef xmlns:a16="http://schemas.microsoft.com/office/drawing/2014/main" pred="{892383F0-F76C-70FC-2C7F-94F1A007FCE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9170217"/>
              </p:ext>
            </p:extLst>
          </p:nvPr>
        </p:nvGraphicFramePr>
        <p:xfrm>
          <a:off x="1200074" y="1574474"/>
          <a:ext cx="9525076" cy="3369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13363972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49b8fdb-6554-4111-b772-929b0c30aa61" xsi:nil="true"/>
    <lcf76f155ced4ddcb4097134ff3c332f xmlns="02e4e482-f23c-457b-8fb6-5af6e7f85889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8E92CC503409D46839B35D006769B0A" ma:contentTypeVersion="11" ma:contentTypeDescription="Crear nuevo documento." ma:contentTypeScope="" ma:versionID="c4cc0c6f96bc54cc60eef061bd2ea09a">
  <xsd:schema xmlns:xsd="http://www.w3.org/2001/XMLSchema" xmlns:xs="http://www.w3.org/2001/XMLSchema" xmlns:p="http://schemas.microsoft.com/office/2006/metadata/properties" xmlns:ns2="02e4e482-f23c-457b-8fb6-5af6e7f85889" xmlns:ns3="049b8fdb-6554-4111-b772-929b0c30aa61" targetNamespace="http://schemas.microsoft.com/office/2006/metadata/properties" ma:root="true" ma:fieldsID="c412f739ac83a3f1e628728fed455c1c" ns2:_="" ns3:_="">
    <xsd:import namespace="02e4e482-f23c-457b-8fb6-5af6e7f85889"/>
    <xsd:import namespace="049b8fdb-6554-4111-b772-929b0c30aa6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e4e482-f23c-457b-8fb6-5af6e7f8588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Etiquetas de imagen" ma:readOnly="false" ma:fieldId="{5cf76f15-5ced-4ddc-b409-7134ff3c332f}" ma:taxonomyMulti="true" ma:sspId="4b6f29e5-583e-4ec3-9caa-eb674acb60e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49b8fdb-6554-4111-b772-929b0c30aa61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1d3b3fde-0a41-445e-b835-53cee5e80c4a}" ma:internalName="TaxCatchAll" ma:showField="CatchAllData" ma:web="049b8fdb-6554-4111-b772-929b0c30aa6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F3BCE6A-E70C-4422-B968-B44DACA72426}">
  <ds:schemaRefs>
    <ds:schemaRef ds:uri="http://purl.org/dc/elements/1.1/"/>
    <ds:schemaRef ds:uri="02e4e482-f23c-457b-8fb6-5af6e7f85889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purl.org/dc/dcmitype/"/>
    <ds:schemaRef ds:uri="http://schemas.openxmlformats.org/package/2006/metadata/core-properties"/>
    <ds:schemaRef ds:uri="049b8fdb-6554-4111-b772-929b0c30aa61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36C0CE5A-17E0-4831-B4E0-BFC84169C60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A46208B-5686-464F-8D18-ACD4D7AAEA08}">
  <ds:schemaRefs>
    <ds:schemaRef ds:uri="02e4e482-f23c-457b-8fb6-5af6e7f85889"/>
    <ds:schemaRef ds:uri="049b8fdb-6554-4111-b772-929b0c30aa61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1219</TotalTime>
  <Words>1134</Words>
  <Application>Microsoft Office PowerPoint</Application>
  <PresentationFormat>Panorámica</PresentationFormat>
  <Paragraphs>287</Paragraphs>
  <Slides>24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34" baseType="lpstr">
      <vt:lpstr>Aptos</vt:lpstr>
      <vt:lpstr>Aptos Display</vt:lpstr>
      <vt:lpstr>Aptos Narrow</vt:lpstr>
      <vt:lpstr>Arial</vt:lpstr>
      <vt:lpstr>Arial Nova</vt:lpstr>
      <vt:lpstr>Century Gothic</vt:lpstr>
      <vt:lpstr>Georgia</vt:lpstr>
      <vt:lpstr>Times New Roman</vt:lpstr>
      <vt:lpstr>Wingdings</vt:lpstr>
      <vt:lpstr>Tema de Office</vt:lpstr>
      <vt:lpstr>Información estadística Área de Salud Laboral 2025</vt:lpstr>
      <vt:lpstr>Riesgos del trabajo de enero a abril 2025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Entrega de mobiliario y accesorios con características ergonómicas (2025)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Entrega de equipo de protección personal</vt:lpstr>
      <vt:lpstr>Presentación de PowerPoint</vt:lpstr>
      <vt:lpstr>Presentación de PowerPoint</vt:lpstr>
      <vt:lpstr>Presentación de PowerPoint</vt:lpstr>
      <vt:lpstr>Cantidad total de extintores a los que se les realizó mantenimiento  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LILLIANA SANCHEZ  ARIAS</cp:lastModifiedBy>
  <cp:revision>40</cp:revision>
  <dcterms:created xsi:type="dcterms:W3CDTF">2024-01-15T16:56:13Z</dcterms:created>
  <dcterms:modified xsi:type="dcterms:W3CDTF">2025-05-12T16:26:22Z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0x01010088E92CC503409D46839B35D006769B0A</vt:lpwstr>
  </property>
  <property fmtid="{D5CDD505-2E9C-101B-9397-08002B2CF9AE}" pid="3" name="MediaServiceImageTags">
    <vt:lpwstr/>
  </property>
</Properties>
</file>