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Ex1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2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3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76" r:id="rId5"/>
    <p:sldId id="259" r:id="rId6"/>
    <p:sldId id="288" r:id="rId7"/>
    <p:sldId id="289" r:id="rId8"/>
    <p:sldId id="291" r:id="rId9"/>
    <p:sldId id="283" r:id="rId10"/>
    <p:sldId id="292" r:id="rId11"/>
    <p:sldId id="269" r:id="rId12"/>
    <p:sldId id="295" r:id="rId13"/>
    <p:sldId id="297" r:id="rId14"/>
    <p:sldId id="287" r:id="rId15"/>
    <p:sldId id="298" r:id="rId16"/>
    <p:sldId id="299" r:id="rId17"/>
    <p:sldId id="300" r:id="rId18"/>
    <p:sldId id="264" r:id="rId19"/>
    <p:sldId id="265" r:id="rId20"/>
    <p:sldId id="266" r:id="rId21"/>
    <p:sldId id="267" r:id="rId22"/>
    <p:sldId id="277" r:id="rId23"/>
    <p:sldId id="286" r:id="rId24"/>
    <p:sldId id="278" r:id="rId25"/>
    <p:sldId id="279" r:id="rId26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51" d="100"/>
          <a:sy n="51" d="100"/>
        </p:scale>
        <p:origin x="11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 HIDALGO  VALERIO" userId="2f9bf1f0-968a-487a-a373-82d554633566" providerId="ADAL" clId="{AAC9C2D9-D590-4C4A-96CB-695B58467D10}"/>
    <pc:docChg chg="modSld">
      <pc:chgData name="CAROL HIDALGO  VALERIO" userId="2f9bf1f0-968a-487a-a373-82d554633566" providerId="ADAL" clId="{AAC9C2D9-D590-4C4A-96CB-695B58467D10}" dt="2024-11-07T16:52:03.001" v="6" actId="13926"/>
      <pc:docMkLst>
        <pc:docMk/>
      </pc:docMkLst>
      <pc:sldChg chg="modSp mod">
        <pc:chgData name="CAROL HIDALGO  VALERIO" userId="2f9bf1f0-968a-487a-a373-82d554633566" providerId="ADAL" clId="{AAC9C2D9-D590-4C4A-96CB-695B58467D10}" dt="2024-11-07T16:52:03.001" v="6" actId="13926"/>
        <pc:sldMkLst>
          <pc:docMk/>
          <pc:sldMk cId="1049027867" sldId="286"/>
        </pc:sldMkLst>
        <pc:spChg chg="mod">
          <ac:chgData name="CAROL HIDALGO  VALERIO" userId="2f9bf1f0-968a-487a-a373-82d554633566" providerId="ADAL" clId="{AAC9C2D9-D590-4C4A-96CB-695B58467D10}" dt="2024-11-07T16:52:03.001" v="6" actId="13926"/>
          <ac:spMkLst>
            <pc:docMk/>
            <pc:sldMk cId="1049027867" sldId="286"/>
            <ac:spMk id="5" creationId="{5F153FA3-B77E-8463-77E4-15C942AA0BB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.sharepoint.com/sites/SaludLaboral/Shared%20Documents/Ergonom&#237;a-Entrega%20de%20mobiliario%20y%20accesorios%20ergon&#243;micos/Entrega%20mobiliario%20ergon&#243;mico%202024%20ACTU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RICKSILVAPADILLA\Downloads\Accidentes%20de%2004%20de%20noviembre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RICKSILVAPADILLA\Downloads\Accidentes%20de%2004%20de%20noviembre.xls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o\Downloads\Accidentes%20de%2031%20octubre.xls" TargetMode="External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../embeddings/oleObject1.bin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-my.sharepoint.com/personal/lilliana_sanchez_arias_una_ac_cr/Documents/Documentos/DOCUMENTOS%202024/INFORMES%20DE%20LABORES%20DIARIOS/Informe%20final%20a%20octubre%202024/Estad&#237;sticas%20a%20enero-octubr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Hoja1!$D$65</c:f>
              <c:strCache>
                <c:ptCount val="1"/>
                <c:pt idx="0">
                  <c:v>Cantidad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Hoja1!$C$66:$C$86</c:f>
              <c:strCache>
                <c:ptCount val="21"/>
                <c:pt idx="0">
                  <c:v>Vicerrectoría de Administración</c:v>
                </c:pt>
                <c:pt idx="1">
                  <c:v>Rectoría</c:v>
                </c:pt>
                <c:pt idx="2">
                  <c:v>Facultad de Ciencias Sociales</c:v>
                </c:pt>
                <c:pt idx="3">
                  <c:v>Facultad de Ciencias Exactas y Naturales</c:v>
                </c:pt>
                <c:pt idx="4">
                  <c:v>Facultad de Ciencias de la Tierra y el Mar</c:v>
                </c:pt>
                <c:pt idx="5">
                  <c:v>Sede Regional Brunca</c:v>
                </c:pt>
                <c:pt idx="6">
                  <c:v>Vicerrectoría de Vida Estudiantil</c:v>
                </c:pt>
                <c:pt idx="7">
                  <c:v>Vicerrectoría de Docencia</c:v>
                </c:pt>
                <c:pt idx="8">
                  <c:v>CIDE</c:v>
                </c:pt>
                <c:pt idx="9">
                  <c:v>Facultad de Ciencias de Salud</c:v>
                </c:pt>
                <c:pt idx="10">
                  <c:v>Sede Regional Chorotega</c:v>
                </c:pt>
                <c:pt idx="11">
                  <c:v>Vicerrectoría de Investigación</c:v>
                </c:pt>
                <c:pt idx="12">
                  <c:v>Contraloría Universitaria</c:v>
                </c:pt>
                <c:pt idx="13">
                  <c:v>Campus Liberia</c:v>
                </c:pt>
                <c:pt idx="14">
                  <c:v>CIDEA</c:v>
                </c:pt>
                <c:pt idx="15">
                  <c:v>Facultad de Filosofía y Letras</c:v>
                </c:pt>
                <c:pt idx="16">
                  <c:v>Sede Interuniversitaria de Alajuela</c:v>
                </c:pt>
                <c:pt idx="17">
                  <c:v>Sede Regional Huetar Norte</c:v>
                </c:pt>
                <c:pt idx="18">
                  <c:v>Consejo Universitario</c:v>
                </c:pt>
                <c:pt idx="19">
                  <c:v>Vicerrectoría de Extensión</c:v>
                </c:pt>
                <c:pt idx="20">
                  <c:v>Centro de Estudios Generales</c:v>
                </c:pt>
              </c:strCache>
            </c:strRef>
          </c:cat>
          <c:val>
            <c:numRef>
              <c:f>Hoja1!$D$66:$D$86</c:f>
              <c:numCache>
                <c:formatCode>General</c:formatCode>
                <c:ptCount val="21"/>
                <c:pt idx="0">
                  <c:v>69</c:v>
                </c:pt>
                <c:pt idx="1">
                  <c:v>33</c:v>
                </c:pt>
                <c:pt idx="2">
                  <c:v>26</c:v>
                </c:pt>
                <c:pt idx="3">
                  <c:v>24</c:v>
                </c:pt>
                <c:pt idx="4">
                  <c:v>19</c:v>
                </c:pt>
                <c:pt idx="5">
                  <c:v>19</c:v>
                </c:pt>
                <c:pt idx="6">
                  <c:v>15</c:v>
                </c:pt>
                <c:pt idx="7">
                  <c:v>14</c:v>
                </c:pt>
                <c:pt idx="8">
                  <c:v>11</c:v>
                </c:pt>
                <c:pt idx="9">
                  <c:v>9</c:v>
                </c:pt>
                <c:pt idx="10">
                  <c:v>9</c:v>
                </c:pt>
                <c:pt idx="11">
                  <c:v>8</c:v>
                </c:pt>
                <c:pt idx="12">
                  <c:v>6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3</c:v>
                </c:pt>
                <c:pt idx="18">
                  <c:v>3</c:v>
                </c:pt>
                <c:pt idx="19">
                  <c:v>2</c:v>
                </c:pt>
                <c:pt idx="2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3F-4080-96CE-00D35C3D6F5D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</c:dLbls>
        <c:gapWidth val="100"/>
        <c:axId val="403098656"/>
        <c:axId val="403099136"/>
      </c:barChart>
      <c:catAx>
        <c:axId val="4030986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Vicerrectoría,</a:t>
                </a:r>
                <a:r>
                  <a:rPr lang="es-CR" baseline="0"/>
                  <a:t> Facultad o Sede</a:t>
                </a:r>
                <a:endParaRPr lang="es-CR"/>
              </a:p>
            </c:rich>
          </c:tx>
          <c:overlay val="0"/>
          <c:spPr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403099136"/>
        <c:crosses val="autoZero"/>
        <c:auto val="1"/>
        <c:lblAlgn val="ctr"/>
        <c:lblOffset val="100"/>
        <c:noMultiLvlLbl val="0"/>
      </c:catAx>
      <c:valAx>
        <c:axId val="40309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Cantidad de mobiliario y accesorios entregados</a:t>
                </a:r>
              </a:p>
            </c:rich>
          </c:tx>
          <c:overlay val="0"/>
          <c:spPr>
            <a:solidFill>
              <a:schemeClr val="bg1">
                <a:lumMod val="65000"/>
              </a:schemeClr>
            </a:solidFill>
            <a:ln w="19050">
              <a:solidFill>
                <a:schemeClr val="bg1"/>
              </a:solidFill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403098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[Entrega mobiliario ergonómico 2024 ACTUAL.xlsx]Indicadores 2024!TablaDinámica7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2"/>
        <c:spPr>
          <a:solidFill>
            <a:schemeClr val="accent2"/>
          </a:solidFill>
          <a:ln w="19050">
            <a:solidFill>
              <a:schemeClr val="lt1"/>
            </a:solidFill>
          </a:ln>
          <a:effectLst/>
        </c:spPr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9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'Indicadores 2024'!$B$346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FFFF00"/>
              </a:solidFill>
              <a:ln w="19050">
                <a:solidFill>
                  <a:schemeClr val="tx2">
                    <a:lumMod val="50000"/>
                    <a:lumOff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FE-A54E-AB0E-7C2BB7853181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FE-A54E-AB0E-7C2BB7853181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FE-A54E-AB0E-7C2BB7853181}"/>
              </c:ext>
            </c:extLst>
          </c:dPt>
          <c:dLbls>
            <c:dLbl>
              <c:idx val="0"/>
              <c:layout>
                <c:manualLayout>
                  <c:x val="-0.21404644354098107"/>
                  <c:y val="0.2392593790696099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FE-A54E-AB0E-7C2BB7853181}"/>
                </c:ext>
              </c:extLst>
            </c:dLbl>
            <c:dLbl>
              <c:idx val="1"/>
              <c:layout>
                <c:manualLayout>
                  <c:x val="0.19148099291766835"/>
                  <c:y val="-0.117470978773693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s-C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FE-A54E-AB0E-7C2BB78531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s-C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'Indicadores 2024'!$A$347:$A$350</c:f>
              <c:strCache>
                <c:ptCount val="3"/>
                <c:pt idx="0">
                  <c:v>Hombre</c:v>
                </c:pt>
                <c:pt idx="1">
                  <c:v>Mujer</c:v>
                </c:pt>
                <c:pt idx="2">
                  <c:v>(en blanco)</c:v>
                </c:pt>
              </c:strCache>
            </c:strRef>
          </c:cat>
          <c:val>
            <c:numRef>
              <c:f>'Indicadores 2024'!$B$347:$B$350</c:f>
              <c:numCache>
                <c:formatCode>General</c:formatCode>
                <c:ptCount val="3"/>
                <c:pt idx="0">
                  <c:v>92</c:v>
                </c:pt>
                <c:pt idx="1">
                  <c:v>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FE-A54E-AB0E-7C2BB785318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Cantidad entregada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Kit teclado y mouse</c:v>
                </c:pt>
                <c:pt idx="1">
                  <c:v>Silla con cabecera</c:v>
                </c:pt>
                <c:pt idx="2">
                  <c:v>Descansapies</c:v>
                </c:pt>
                <c:pt idx="3">
                  <c:v>Silla pequeña</c:v>
                </c:pt>
                <c:pt idx="4">
                  <c:v>Silla tipo cajero</c:v>
                </c:pt>
                <c:pt idx="5">
                  <c:v>Soporte para monitor</c:v>
                </c:pt>
                <c:pt idx="6">
                  <c:v>Estación de trabajo ajustable</c:v>
                </c:pt>
                <c:pt idx="7">
                  <c:v>Base con ventilador para portátil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116</c:v>
                </c:pt>
                <c:pt idx="1">
                  <c:v>83</c:v>
                </c:pt>
                <c:pt idx="2">
                  <c:v>35</c:v>
                </c:pt>
                <c:pt idx="3">
                  <c:v>33</c:v>
                </c:pt>
                <c:pt idx="4">
                  <c:v>21</c:v>
                </c:pt>
                <c:pt idx="5">
                  <c:v>10</c:v>
                </c:pt>
                <c:pt idx="6">
                  <c:v>4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C7-46EC-B19F-EE81E4C77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2057630704"/>
        <c:axId val="2057635984"/>
      </c:barChart>
      <c:catAx>
        <c:axId val="205763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Equipo y mobiliario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2057635984"/>
        <c:crosses val="autoZero"/>
        <c:auto val="1"/>
        <c:lblAlgn val="ctr"/>
        <c:lblOffset val="100"/>
        <c:noMultiLvlLbl val="0"/>
      </c:catAx>
      <c:valAx>
        <c:axId val="2057635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Cantidad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400" b="1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2057630704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Hoja2!$A$12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Hoja2!$B$11:$D$11</c:f>
              <c:strCache>
                <c:ptCount val="3"/>
                <c:pt idx="0">
                  <c:v>Accidentes laborales</c:v>
                </c:pt>
                <c:pt idx="1">
                  <c:v>Enfermedades laborales</c:v>
                </c:pt>
                <c:pt idx="2">
                  <c:v>Accidentes en trayecto</c:v>
                </c:pt>
              </c:strCache>
              <c:extLst/>
            </c:strRef>
          </c:cat>
          <c:val>
            <c:numRef>
              <c:f>Hoja2!$B$12:$D$12</c:f>
              <c:numCache>
                <c:formatCode>General</c:formatCode>
                <c:ptCount val="3"/>
                <c:pt idx="0">
                  <c:v>36</c:v>
                </c:pt>
                <c:pt idx="1">
                  <c:v>7</c:v>
                </c:pt>
                <c:pt idx="2">
                  <c:v>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C405-4C62-8CFA-96D3DD21DA14}"/>
            </c:ext>
          </c:extLst>
        </c:ser>
        <c:ser>
          <c:idx val="1"/>
          <c:order val="1"/>
          <c:tx>
            <c:strRef>
              <c:f>Hoja2!$A$13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rgbClr val="B9E5E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Hoja2!$B$11:$D$11</c:f>
              <c:strCache>
                <c:ptCount val="3"/>
                <c:pt idx="0">
                  <c:v>Accidentes laborales</c:v>
                </c:pt>
                <c:pt idx="1">
                  <c:v>Enfermedades laborales</c:v>
                </c:pt>
                <c:pt idx="2">
                  <c:v>Accidentes en trayecto</c:v>
                </c:pt>
              </c:strCache>
              <c:extLst/>
            </c:strRef>
          </c:cat>
          <c:val>
            <c:numRef>
              <c:f>Hoja2!$B$13:$D$13</c:f>
              <c:numCache>
                <c:formatCode>General</c:formatCode>
                <c:ptCount val="3"/>
                <c:pt idx="0">
                  <c:v>38</c:v>
                </c:pt>
                <c:pt idx="1">
                  <c:v>1</c:v>
                </c:pt>
                <c:pt idx="2">
                  <c:v>26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C405-4C62-8CFA-96D3DD21DA14}"/>
            </c:ext>
          </c:extLst>
        </c:ser>
        <c:ser>
          <c:idx val="2"/>
          <c:order val="2"/>
          <c:tx>
            <c:strRef>
              <c:f>Hoja2!$A$14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7AB2D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Hoja2!$B$11:$D$11</c:f>
              <c:strCache>
                <c:ptCount val="3"/>
                <c:pt idx="0">
                  <c:v>Accidentes laborales</c:v>
                </c:pt>
                <c:pt idx="1">
                  <c:v>Enfermedades laborales</c:v>
                </c:pt>
                <c:pt idx="2">
                  <c:v>Accidentes en trayecto</c:v>
                </c:pt>
              </c:strCache>
              <c:extLst/>
            </c:strRef>
          </c:cat>
          <c:val>
            <c:numRef>
              <c:f>Hoja2!$B$14:$D$14</c:f>
              <c:numCache>
                <c:formatCode>General</c:formatCode>
                <c:ptCount val="3"/>
                <c:pt idx="0">
                  <c:v>74</c:v>
                </c:pt>
                <c:pt idx="1">
                  <c:v>8</c:v>
                </c:pt>
                <c:pt idx="2">
                  <c:v>34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C405-4C62-8CFA-96D3DD21DA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412960128"/>
        <c:axId val="412967808"/>
      </c:barChart>
      <c:catAx>
        <c:axId val="4129601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/>
                  <a:t>Tipo de evento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412967808"/>
        <c:crosses val="autoZero"/>
        <c:auto val="1"/>
        <c:lblAlgn val="ctr"/>
        <c:lblOffset val="100"/>
        <c:noMultiLvlLbl val="0"/>
      </c:catAx>
      <c:valAx>
        <c:axId val="412967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/>
                  <a:t>Cantidad de eventos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412960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7AB2D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Hoja2!$B$6:$B$20</c:f>
              <c:strCache>
                <c:ptCount val="15"/>
                <c:pt idx="0">
                  <c:v>VICERRECTORÍA DE ADMINISTRACIÓN</c:v>
                </c:pt>
                <c:pt idx="1">
                  <c:v>FACULTAD DE CIENCIAS DE LA TIERRA Y EL MAR</c:v>
                </c:pt>
                <c:pt idx="2">
                  <c:v>FACULTAD DE CIENCIAS EXACTAS Y NATURALES</c:v>
                </c:pt>
                <c:pt idx="3">
                  <c:v>FACULTAD DE CIENCIES DE LA SALUD </c:v>
                </c:pt>
                <c:pt idx="4">
                  <c:v>SEDE REGIÓN CHOROTEGA</c:v>
                </c:pt>
                <c:pt idx="5">
                  <c:v>VICERRECTORÍA DE VIDA ESTUDIANTIL</c:v>
                </c:pt>
                <c:pt idx="6">
                  <c:v>CENTRO DE INVESTIGACIÓN, DOCENCIA Y EXTENSIÓN ARTÍSTICA</c:v>
                </c:pt>
                <c:pt idx="7">
                  <c:v>VICERRECTORÍA DE INVESTIGACIÓN</c:v>
                </c:pt>
                <c:pt idx="8">
                  <c:v>RECTORÍA</c:v>
                </c:pt>
                <c:pt idx="9">
                  <c:v>SEDE REGIÓN BRUNCA</c:v>
                </c:pt>
                <c:pt idx="10">
                  <c:v>FACULTAD DE CIENCIAS SOCIALES</c:v>
                </c:pt>
                <c:pt idx="11">
                  <c:v>CENTRO DE INVESTIGACIÓN, DOCENCIA Y EDUCACIÓN</c:v>
                </c:pt>
                <c:pt idx="12">
                  <c:v>FACULTAD DE FILOSOFÍA Y LETRAS</c:v>
                </c:pt>
                <c:pt idx="13">
                  <c:v>VICERRECTORÍA DE DOCENCIA</c:v>
                </c:pt>
                <c:pt idx="14">
                  <c:v>CENTRO DE ESTUDIOS GENERALES</c:v>
                </c:pt>
              </c:strCache>
            </c:strRef>
          </c:cat>
          <c:val>
            <c:numRef>
              <c:f>Hoja2!$C$6:$C$20</c:f>
              <c:numCache>
                <c:formatCode>General</c:formatCode>
                <c:ptCount val="15"/>
                <c:pt idx="0">
                  <c:v>24</c:v>
                </c:pt>
                <c:pt idx="1">
                  <c:v>21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7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5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5-4277-88BF-11F2BC2EB67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71015872"/>
        <c:axId val="1270997152"/>
      </c:barChart>
      <c:catAx>
        <c:axId val="12710158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UNIDAD EJECUTORA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270997152"/>
        <c:crosses val="autoZero"/>
        <c:auto val="1"/>
        <c:lblAlgn val="ctr"/>
        <c:lblOffset val="100"/>
        <c:noMultiLvlLbl val="0"/>
      </c:catAx>
      <c:valAx>
        <c:axId val="1270997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CANTIDAD</a:t>
                </a:r>
                <a:r>
                  <a:rPr lang="es-CR" baseline="0"/>
                  <a:t> DE EVENTO</a:t>
                </a:r>
                <a:endParaRPr lang="es-CR"/>
              </a:p>
            </c:rich>
          </c:tx>
          <c:layout>
            <c:manualLayout>
              <c:xMode val="edge"/>
              <c:yMode val="edge"/>
              <c:x val="0.58914691983606304"/>
              <c:y val="0.921153888092672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271015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624588815203554"/>
          <c:y val="4.1320676251170557E-2"/>
          <c:w val="0.46596958000046895"/>
          <c:h val="0.7921821398845387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7AB2D3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1.0368068048487791E-2"/>
                  <c:y val="-8.487556272013328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62-43C9-940D-1C681EB2E1E0}"/>
                </c:ext>
              </c:extLst>
            </c:dLbl>
            <c:spPr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Hoja2!$K$3:$K$12</c:f>
              <c:strCache>
                <c:ptCount val="10"/>
                <c:pt idx="0">
                  <c:v>TRABAJADORES OPERATIVOS ESPECIALIZADOS</c:v>
                </c:pt>
                <c:pt idx="1">
                  <c:v>TRABAJADORES OPERATIVOS MANUALES </c:v>
                </c:pt>
                <c:pt idx="2">
                  <c:v>ACADEMICO</c:v>
                </c:pt>
                <c:pt idx="3">
                  <c:v>CONSERJES</c:v>
                </c:pt>
                <c:pt idx="4">
                  <c:v>SECRETARIA</c:v>
                </c:pt>
                <c:pt idx="5">
                  <c:v>OFICIALES DE SEGURIDAD</c:v>
                </c:pt>
                <c:pt idx="6">
                  <c:v>ASISTENTES ADMINISTRATIVOS Y COORDINADORES (MANDO MEDIOS)</c:v>
                </c:pt>
                <c:pt idx="7">
                  <c:v>DIRECTORES</c:v>
                </c:pt>
                <c:pt idx="8">
                  <c:v>ASISTENTES DE LABORATORIO</c:v>
                </c:pt>
                <c:pt idx="9">
                  <c:v>CHOFERES Y MENSAJEROS</c:v>
                </c:pt>
              </c:strCache>
            </c:strRef>
          </c:cat>
          <c:val>
            <c:numRef>
              <c:f>Hoja2!$L$3:$L$12</c:f>
              <c:numCache>
                <c:formatCode>General</c:formatCode>
                <c:ptCount val="10"/>
                <c:pt idx="0">
                  <c:v>28</c:v>
                </c:pt>
                <c:pt idx="1">
                  <c:v>21</c:v>
                </c:pt>
                <c:pt idx="2">
                  <c:v>16</c:v>
                </c:pt>
                <c:pt idx="3">
                  <c:v>15</c:v>
                </c:pt>
                <c:pt idx="4">
                  <c:v>15</c:v>
                </c:pt>
                <c:pt idx="5">
                  <c:v>9</c:v>
                </c:pt>
                <c:pt idx="6">
                  <c:v>8</c:v>
                </c:pt>
                <c:pt idx="7">
                  <c:v>3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62-43C9-940D-1C681EB2E1E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2661904"/>
        <c:axId val="82662864"/>
      </c:barChart>
      <c:catAx>
        <c:axId val="826619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GRUPO OCUPACIONAL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82662864"/>
        <c:crosses val="autoZero"/>
        <c:auto val="1"/>
        <c:lblAlgn val="ctr"/>
        <c:lblOffset val="100"/>
        <c:noMultiLvlLbl val="0"/>
      </c:catAx>
      <c:valAx>
        <c:axId val="82662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CANTIDAD</a:t>
                </a:r>
                <a:r>
                  <a:rPr lang="es-CR" baseline="0"/>
                  <a:t> DE VENTOS</a:t>
                </a:r>
                <a:endParaRPr lang="es-C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82661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r>
              <a:rPr lang="es-CR"/>
              <a:t>Días perdidos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AB2D3"/>
            </a:solidFill>
            <a:ln w="25400"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4A628A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1-74A7-4D60-B18D-9064F8257F0D}"/>
              </c:ext>
            </c:extLst>
          </c:dPt>
          <c:dLbls>
            <c:spPr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'Resumen Jesús '!$P$20:$P$21</c:f>
              <c:strCache>
                <c:ptCount val="2"/>
                <c:pt idx="0">
                  <c:v>Días perdidos por accidente laboral</c:v>
                </c:pt>
                <c:pt idx="1">
                  <c:v>Días perdidos por accidente en trayecto</c:v>
                </c:pt>
              </c:strCache>
            </c:strRef>
          </c:cat>
          <c:val>
            <c:numRef>
              <c:f>'Resumen Jesús '!$Q$20:$Q$21</c:f>
              <c:numCache>
                <c:formatCode>_-* #\ ##0_-;\-* #\ ##0_-;_-* "-"??_-;_-@_-</c:formatCode>
                <c:ptCount val="2"/>
                <c:pt idx="0">
                  <c:v>1166</c:v>
                </c:pt>
                <c:pt idx="1">
                  <c:v>889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A7-4D60-B18D-9064F8257F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0918031"/>
        <c:axId val="1"/>
      </c:barChart>
      <c:catAx>
        <c:axId val="1260918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s-CR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\ ##0_-;\-* #\ ##0_-;_-* &quot;-&quot;??_-;_-@_-" sourceLinked="1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s-CR"/>
          </a:p>
        </c:txPr>
        <c:crossAx val="1260918031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>
          <a:lumMod val="6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CR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E68-4F81-8142-C0ED6A8D05D7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E68-4F81-8142-C0ED6A8D05D7}"/>
              </c:ext>
            </c:extLst>
          </c:dPt>
          <c:dLbls>
            <c:dLbl>
              <c:idx val="0"/>
              <c:layout>
                <c:manualLayout>
                  <c:x val="-0.25649540292967277"/>
                  <c:y val="-9.5683858214155815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453:59%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BE68-4F81-8142-C0ED6A8D05D7}"/>
                </c:ext>
              </c:extLst>
            </c:dLbl>
            <c:dLbl>
              <c:idx val="1"/>
              <c:layout>
                <c:manualLayout>
                  <c:x val="0.20104995915694507"/>
                  <c:y val="0.1750934262876307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318:41%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BE68-4F81-8142-C0ED6A8D05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'[Estadísticas a enero-octubre.xlsx]Sexo'!$A$149:$A$150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'[Estadísticas a enero-octubre.xlsx]Sexo'!$B$149:$B$150</c:f>
              <c:numCache>
                <c:formatCode>0</c:formatCode>
                <c:ptCount val="2"/>
                <c:pt idx="0">
                  <c:v>58.754863813229569</c:v>
                </c:pt>
                <c:pt idx="1">
                  <c:v>41.245136186770431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68-4F81-8142-C0ED6A8D05D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012076370405545"/>
          <c:y val="0.45463249621874846"/>
          <c:w val="0.10910786930345584"/>
          <c:h val="0.141814767890955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'[Estadísticas a enero-octubre.xlsx]% x estrato'!$A$254:$A$263</c:f>
              <c:strCache>
                <c:ptCount val="10"/>
                <c:pt idx="0">
                  <c:v>Directores</c:v>
                </c:pt>
                <c:pt idx="1">
                  <c:v>Asistentes Administrativos y coordinadores (mando medios)</c:v>
                </c:pt>
                <c:pt idx="2">
                  <c:v>Asistentes de Laboratorio</c:v>
                </c:pt>
                <c:pt idx="3">
                  <c:v>Secretaria</c:v>
                </c:pt>
                <c:pt idx="4">
                  <c:v>Choferes y mensajeros</c:v>
                </c:pt>
                <c:pt idx="5">
                  <c:v>Trabajadores operativos especializados</c:v>
                </c:pt>
                <c:pt idx="6">
                  <c:v>Oficiales de Seguridad</c:v>
                </c:pt>
                <c:pt idx="7">
                  <c:v>Académicos</c:v>
                </c:pt>
                <c:pt idx="8">
                  <c:v>Trabajadores operativos manuales</c:v>
                </c:pt>
                <c:pt idx="9">
                  <c:v>Conserjes</c:v>
                </c:pt>
              </c:strCache>
            </c:strRef>
          </c:cat>
          <c:val>
            <c:numRef>
              <c:f>'[Estadísticas a enero-octubre.xlsx]% x estrato'!$B$254:$B$263</c:f>
              <c:numCache>
                <c:formatCode>General</c:formatCode>
                <c:ptCount val="10"/>
                <c:pt idx="0">
                  <c:v>3</c:v>
                </c:pt>
                <c:pt idx="1">
                  <c:v>9</c:v>
                </c:pt>
                <c:pt idx="2">
                  <c:v>22</c:v>
                </c:pt>
                <c:pt idx="3">
                  <c:v>23</c:v>
                </c:pt>
                <c:pt idx="4">
                  <c:v>27</c:v>
                </c:pt>
                <c:pt idx="5">
                  <c:v>50</c:v>
                </c:pt>
                <c:pt idx="6">
                  <c:v>61</c:v>
                </c:pt>
                <c:pt idx="7">
                  <c:v>90</c:v>
                </c:pt>
                <c:pt idx="8">
                  <c:v>185</c:v>
                </c:pt>
                <c:pt idx="9">
                  <c:v>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47-4ED4-B87D-B99D8000B17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630287704"/>
        <c:axId val="630293464"/>
      </c:barChart>
      <c:catAx>
        <c:axId val="6302877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Grupos Ocupacionales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630293464"/>
        <c:crosses val="autoZero"/>
        <c:auto val="1"/>
        <c:lblAlgn val="ctr"/>
        <c:lblOffset val="100"/>
        <c:noMultiLvlLbl val="0"/>
      </c:catAx>
      <c:valAx>
        <c:axId val="630293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Cantidad de solicitudes</a:t>
                </a:r>
              </a:p>
            </c:rich>
          </c:tx>
          <c:layout>
            <c:manualLayout>
              <c:xMode val="edge"/>
              <c:yMode val="edge"/>
              <c:x val="0.67980797030699625"/>
              <c:y val="0.941568555144166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630287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Hoja1!$B$34:$B$43</cx:f>
        <cx:lvl ptCount="10">
          <cx:pt idx="0">Personal especializado</cx:pt>
          <cx:pt idx="1">Secretaria</cx:pt>
          <cx:pt idx="2">Académico</cx:pt>
          <cx:pt idx="3">Director/Vicerrector</cx:pt>
          <cx:pt idx="4">Jefatura/Coordinador</cx:pt>
          <cx:pt idx="5">Asistente administrativa</cx:pt>
          <cx:pt idx="6">Técnico de laboratorio</cx:pt>
          <cx:pt idx="7">Chofer/Mensajero</cx:pt>
          <cx:pt idx="8">Oficial de seguridad</cx:pt>
          <cx:pt idx="9">Personal operativo</cx:pt>
        </cx:lvl>
      </cx:strDim>
      <cx:numDim type="val">
        <cx:f>Hoja1!$C$34:$C$43</cx:f>
        <cx:lvl ptCount="10" formatCode="General">
          <cx:pt idx="0">133</cx:pt>
          <cx:pt idx="1">67</cx:pt>
          <cx:pt idx="2">36</cx:pt>
          <cx:pt idx="3">20</cx:pt>
          <cx:pt idx="4">15</cx:pt>
          <cx:pt idx="5">8</cx:pt>
          <cx:pt idx="6">3</cx:pt>
          <cx:pt idx="7">2</cx:pt>
          <cx:pt idx="8">2</cx:pt>
          <cx:pt idx="9">1</cx:pt>
        </cx:lvl>
      </cx:numDim>
    </cx:data>
  </cx:chartData>
  <cx:chart>
    <cx:plotArea>
      <cx:plotAreaRegion>
        <cx:series layoutId="funnel" uniqueId="{4F0ECE6B-A9A9-49AE-82B5-8517ED2660FD}">
          <cx:tx>
            <cx:txData>
              <cx:f>Hoja1!$C$33</cx:f>
              <cx:v>Cantidad</cx:v>
            </cx:txData>
          </cx:tx>
          <cx:dataLabels>
            <cx:visibility seriesName="0" categoryName="0" value="1"/>
          </cx:dataLabels>
          <cx:dataId val="0"/>
        </cx:series>
      </cx:plotAreaRegion>
      <cx:axis id="0">
        <cx:catScaling gapWidth="0.0599999987"/>
        <cx:title>
          <cx:tx>
            <cx:rich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b="1"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defRPr>
                </a:pPr>
                <a:r>
                  <a:rPr lang="es-ES" sz="1100" b="1" i="0" u="none" strike="noStrike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Century Gothic" panose="020B0502020202020204" pitchFamily="34" charset="0"/>
                  </a:rPr>
                  <a:t>Grupo ocupacional</a:t>
                </a:r>
                <a:endParaRPr lang="es-ES" sz="900" b="1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entury Gothic" panose="020B0502020202020204" pitchFamily="34" charset="0"/>
                </a:endParaRPr>
              </a:p>
            </cx:rich>
          </cx:tx>
        </cx:title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defRPr>
            </a:pPr>
            <a:endParaRPr lang="es-ES" sz="9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entury Gothic" panose="020B0502020202020204" pitchFamily="34" charset="0"/>
            </a:endParaRPr>
          </a:p>
        </cx:txPr>
      </cx:axis>
    </cx:plotArea>
    <cx:legend pos="t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4D90A-5E65-B742-AE07-7277E8061385}" type="datetimeFigureOut">
              <a:rPr lang="es-CR" smtClean="0"/>
              <a:t>7/11/2024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6EF5-D232-E64D-BBE9-09873319FD1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4868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F6EF5-D232-E64D-BBE9-09873319FD1E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26219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3764" y="233079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3763" y="421734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/>
              <a:t>Espacio para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1795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34778" y="-111211"/>
            <a:ext cx="6017741" cy="7006281"/>
            <a:chOff x="221082" y="-111211"/>
            <a:chExt cx="6970550" cy="700628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21082" y="-111211"/>
              <a:ext cx="6970550" cy="7006281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A4030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854" y="5501024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rgbClr val="A4030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A403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</a:blip>
          <a:srcRect l="21001" r="36992"/>
          <a:stretch/>
        </p:blipFill>
        <p:spPr>
          <a:xfrm rot="10800000">
            <a:off x="0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244" y="6462584"/>
            <a:ext cx="593122" cy="2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7/11/2024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681FAE-95AF-6859-0F87-02625A902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4792" y="3001484"/>
            <a:ext cx="8809802" cy="1655762"/>
          </a:xfrm>
        </p:spPr>
        <p:txBody>
          <a:bodyPr/>
          <a:lstStyle/>
          <a:p>
            <a:pPr algn="ctr"/>
            <a:r>
              <a:rPr lang="es-CR" sz="3600">
                <a:latin typeface="Century Gothic" panose="020B0502020202020204" pitchFamily="34" charset="0"/>
              </a:rPr>
              <a:t>Información estadística</a:t>
            </a:r>
            <a:br>
              <a:rPr lang="es-CR" sz="3600">
                <a:latin typeface="Century Gothic" panose="020B0502020202020204" pitchFamily="34" charset="0"/>
              </a:rPr>
            </a:br>
            <a:r>
              <a:rPr lang="es-CR" sz="2800" b="0">
                <a:latin typeface="Century Gothic" panose="020B0502020202020204" pitchFamily="34" charset="0"/>
              </a:rPr>
              <a:t>Área de Salud Laboral</a:t>
            </a:r>
            <a:br>
              <a:rPr lang="es-CR" sz="2800" b="0">
                <a:latin typeface="Century Gothic" panose="020B0502020202020204" pitchFamily="34" charset="0"/>
              </a:rPr>
            </a:br>
            <a:r>
              <a:rPr lang="es-CR" sz="2800" b="0">
                <a:latin typeface="Century Gothic" panose="020B0502020202020204" pitchFamily="34" charset="0"/>
              </a:rPr>
              <a:t>2024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C8864D-611D-BD92-AF9F-389E9364AE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6048" y="544993"/>
            <a:ext cx="5789670" cy="1655762"/>
          </a:xfrm>
        </p:spPr>
        <p:txBody>
          <a:bodyPr>
            <a:normAutofit/>
          </a:bodyPr>
          <a:lstStyle/>
          <a:p>
            <a:pPr algn="ctr"/>
            <a:r>
              <a:rPr lang="es-CR" sz="2000">
                <a:latin typeface="Century Gothic" panose="020B0502020202020204" pitchFamily="34" charset="0"/>
                <a:cs typeface="Times New Roman" panose="02020603050405020304" pitchFamily="18" charset="0"/>
              </a:rPr>
              <a:t>Vicerrectoría de Administración</a:t>
            </a:r>
          </a:p>
          <a:p>
            <a:pPr algn="ctr"/>
            <a:r>
              <a:rPr lang="es-CR" sz="2000">
                <a:latin typeface="Century Gothic" panose="020B0502020202020204" pitchFamily="34" charset="0"/>
                <a:cs typeface="Times New Roman" panose="02020603050405020304" pitchFamily="18" charset="0"/>
              </a:rPr>
              <a:t>Programa Desarrollo de Recursos Humanos</a:t>
            </a:r>
          </a:p>
          <a:p>
            <a:pPr algn="ctr"/>
            <a:r>
              <a:rPr lang="es-CR" sz="2000">
                <a:latin typeface="Century Gothic" panose="020B0502020202020204" pitchFamily="34" charset="0"/>
                <a:cs typeface="Times New Roman" panose="02020603050405020304" pitchFamily="18" charset="0"/>
              </a:rPr>
              <a:t>Área de Salud Laboral</a:t>
            </a:r>
          </a:p>
        </p:txBody>
      </p:sp>
      <p:pic>
        <p:nvPicPr>
          <p:cNvPr id="5" name="Imagen 4" descr="Forma&#10;&#10;Descripción generada automáticamente con confianza baja">
            <a:extLst>
              <a:ext uri="{FF2B5EF4-FFF2-40B4-BE49-F238E27FC236}">
                <a16:creationId xmlns:a16="http://schemas.microsoft.com/office/drawing/2014/main" id="{371C26DA-B819-17B2-B477-C1F66304C39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62288" y="4450611"/>
            <a:ext cx="2014728" cy="201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718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14FF925-15E4-9480-0BF9-D1873181263D}"/>
              </a:ext>
            </a:extLst>
          </p:cNvPr>
          <p:cNvGraphicFramePr>
            <a:graphicFrameLocks noGrp="1"/>
          </p:cNvGraphicFramePr>
          <p:nvPr/>
        </p:nvGraphicFramePr>
        <p:xfrm>
          <a:off x="8407398" y="1196975"/>
          <a:ext cx="2946400" cy="2599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9597">
                  <a:extLst>
                    <a:ext uri="{9D8B030D-6E8A-4147-A177-3AD203B41FA5}">
                      <a16:colId xmlns:a16="http://schemas.microsoft.com/office/drawing/2014/main" val="2132015528"/>
                    </a:ext>
                  </a:extLst>
                </a:gridCol>
                <a:gridCol w="636803">
                  <a:extLst>
                    <a:ext uri="{9D8B030D-6E8A-4147-A177-3AD203B41FA5}">
                      <a16:colId xmlns:a16="http://schemas.microsoft.com/office/drawing/2014/main" val="641847590"/>
                    </a:ext>
                  </a:extLst>
                </a:gridCol>
              </a:tblGrid>
              <a:tr h="46763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13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ENFERMEDAD LABORALES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u="none" strike="noStrike">
                          <a:effectLst/>
                        </a:rPr>
                        <a:t>TOTAL</a:t>
                      </a:r>
                      <a:endParaRPr lang="es-CR" sz="1100" b="1" i="0" u="none" strike="noStrike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6859453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RECTORIA</a:t>
                      </a:r>
                      <a:endParaRPr lang="es-CR" sz="10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2862423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FACULTAD DE CIENCIAS DE LA SALUD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0051163"/>
                  </a:ext>
                </a:extLst>
              </a:tr>
              <a:tr h="31493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FACULTAD DE CIENCIAS DE LA TIERRA Y EL MAR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8863743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FACULTAD DE CIENCIAS SOCIALES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01329628"/>
                  </a:ext>
                </a:extLst>
              </a:tr>
              <a:tr h="35731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FACULTAD DE CIENCIAS EXACTAS Y NATURALES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8676411"/>
                  </a:ext>
                </a:extLst>
              </a:tr>
              <a:tr h="3140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000" u="none" strike="noStrike">
                          <a:effectLst/>
                        </a:rPr>
                        <a:t>VICERRECTORÍA DE ADMINISTRACIÓN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251775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SEDE REGION BRUNCA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71369329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D576290F-C57F-01E7-99BE-FAB53D4D1171}"/>
              </a:ext>
            </a:extLst>
          </p:cNvPr>
          <p:cNvSpPr/>
          <p:nvPr/>
        </p:nvSpPr>
        <p:spPr>
          <a:xfrm>
            <a:off x="779582" y="6040247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74</a:t>
            </a:r>
            <a:endParaRPr lang="es-CR" sz="1600" kern="120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715AC4-AF50-86CC-09B3-A6C35F653E91}"/>
              </a:ext>
            </a:extLst>
          </p:cNvPr>
          <p:cNvSpPr/>
          <p:nvPr/>
        </p:nvSpPr>
        <p:spPr>
          <a:xfrm>
            <a:off x="4762030" y="5168900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34</a:t>
            </a:r>
            <a:endParaRPr lang="es-CR" sz="1600" kern="12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9EE4B24-E4B9-E35D-22E4-8925E6AADDCB}"/>
              </a:ext>
            </a:extLst>
          </p:cNvPr>
          <p:cNvSpPr/>
          <p:nvPr/>
        </p:nvSpPr>
        <p:spPr>
          <a:xfrm>
            <a:off x="8407398" y="3796414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08</a:t>
            </a:r>
            <a:endParaRPr lang="es-CR" sz="1600" kern="1200"/>
          </a:p>
        </p:txBody>
      </p:sp>
      <p:pic>
        <p:nvPicPr>
          <p:cNvPr id="12" name="Gráfico 11" descr="Ciudad con relleno sólido">
            <a:extLst>
              <a:ext uri="{FF2B5EF4-FFF2-40B4-BE49-F238E27FC236}">
                <a16:creationId xmlns:a16="http://schemas.microsoft.com/office/drawing/2014/main" id="{2083271C-F043-E755-6F34-BE05F822D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10900" y="5612125"/>
            <a:ext cx="914400" cy="914400"/>
          </a:xfrm>
          <a:prstGeom prst="rect">
            <a:avLst/>
          </a:prstGeom>
        </p:spPr>
      </p:pic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3494381F-83FB-FBCD-8108-D1BA523B80DF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>
                <a:latin typeface="Century Gothic"/>
              </a:rPr>
              <a:t>Detalle de accidentes y enfermedades reportados por unidad ejecutora.</a:t>
            </a:r>
            <a:endParaRPr lang="es-CR" sz="2500">
              <a:latin typeface="Century Gothic"/>
            </a:endParaRP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7ECFA6AA-C35A-ACC8-9050-996CF9E0A1E6}"/>
              </a:ext>
            </a:extLst>
          </p:cNvPr>
          <p:cNvGraphicFramePr>
            <a:graphicFrameLocks noGrp="1"/>
          </p:cNvGraphicFramePr>
          <p:nvPr/>
        </p:nvGraphicFramePr>
        <p:xfrm>
          <a:off x="4762030" y="1196975"/>
          <a:ext cx="3251200" cy="3971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0271">
                  <a:extLst>
                    <a:ext uri="{9D8B030D-6E8A-4147-A177-3AD203B41FA5}">
                      <a16:colId xmlns:a16="http://schemas.microsoft.com/office/drawing/2014/main" val="3143481010"/>
                    </a:ext>
                  </a:extLst>
                </a:gridCol>
                <a:gridCol w="640929">
                  <a:extLst>
                    <a:ext uri="{9D8B030D-6E8A-4147-A177-3AD203B41FA5}">
                      <a16:colId xmlns:a16="http://schemas.microsoft.com/office/drawing/2014/main" val="3519869865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4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ACCIDENTES EN TRAYECTO</a:t>
                      </a:r>
                    </a:p>
                    <a:p>
                      <a:pPr algn="ctr" fontAlgn="ctr"/>
                      <a:endParaRPr lang="es-CR" sz="1400" b="1" i="0" u="none" strike="noStrike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u="none" strike="noStrike">
                          <a:effectLst/>
                        </a:rPr>
                        <a:t>TOTAL</a:t>
                      </a:r>
                      <a:endParaRPr lang="es-CR" sz="1100" b="1" i="0" u="none" strike="noStrike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5664746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VICERRECTORÍA DE ADMINISTRACIÓN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8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658499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VICERRECTORÍA DE INVESTIGACIÓN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5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91292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FACULTAD DE CIENCIAS EXACTAS Y NATURALES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5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5016936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FACULTAD DE CIENCIAS DE LA TIERRA Y EL MAR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3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615910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VICERRECTORIA DE VIDA ESTUDIANTIL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3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1255100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SEDE REGIÓN CHOROTEGA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3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559414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CENTRO DE INVESTIGACIÓN, DOCENCIA Y EXTENSIÓN ARTÍSTICA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2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266995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VICERRECTORIA DE DOCENCIA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4162729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CENTRO DE INVESTIGACIÓN, DOCENCIA Y EDUCACIÓN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978739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FACULTAD DE CIENCIAS SOCIALES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0377926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FACULTAD DE CIENCIAS DE LA SALUD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4943862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FACULTAD DE FILOSOFÍA Y LETRAS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1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25094692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4A6B6925-006F-B484-6917-21C77C64E3A2}"/>
              </a:ext>
            </a:extLst>
          </p:cNvPr>
          <p:cNvGraphicFramePr>
            <a:graphicFrameLocks noGrp="1"/>
          </p:cNvGraphicFramePr>
          <p:nvPr/>
        </p:nvGraphicFramePr>
        <p:xfrm>
          <a:off x="779582" y="1179169"/>
          <a:ext cx="3588280" cy="48910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62943">
                  <a:extLst>
                    <a:ext uri="{9D8B030D-6E8A-4147-A177-3AD203B41FA5}">
                      <a16:colId xmlns:a16="http://schemas.microsoft.com/office/drawing/2014/main" val="222512594"/>
                    </a:ext>
                  </a:extLst>
                </a:gridCol>
                <a:gridCol w="725337">
                  <a:extLst>
                    <a:ext uri="{9D8B030D-6E8A-4147-A177-3AD203B41FA5}">
                      <a16:colId xmlns:a16="http://schemas.microsoft.com/office/drawing/2014/main" val="2602963833"/>
                    </a:ext>
                  </a:extLst>
                </a:gridCol>
              </a:tblGrid>
              <a:tr h="41889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4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ACCIDENTES LABORALES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TOTAL</a:t>
                      </a:r>
                      <a:endParaRPr lang="es-CR" sz="1000" b="1" i="0" u="none" strike="noStrike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8224888"/>
                  </a:ext>
                </a:extLst>
              </a:tr>
              <a:tr h="345206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FACULTAD DE CIENCIAS DE LA TIERRA Y EL MAR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17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66815973"/>
                  </a:ext>
                </a:extLst>
              </a:tr>
              <a:tr h="333828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VICERRECTORÍA DE ADMINISTRACIÓN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15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56312810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FACULTAD DE CIENCIAS DE LA SALUD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8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76534593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SEDE REGIÓN CHOROTEGA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0568512"/>
                  </a:ext>
                </a:extLst>
              </a:tr>
              <a:tr h="34341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FACULTAD DE CIENCIAS EXACTAS Y NATURALES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5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49685359"/>
                  </a:ext>
                </a:extLst>
              </a:tr>
              <a:tr h="34834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SEDE REGIÓN BRUNCA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4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36520519"/>
                  </a:ext>
                </a:extLst>
              </a:tr>
              <a:tr h="2895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CENTRO DE INVESTIGACIÓN, DOCENCIA Y EXTENSIÓN ARTÍSTICA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4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2778116"/>
                  </a:ext>
                </a:extLst>
              </a:tr>
              <a:tr h="273562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VICERRECTORÍA DE VIDA ESTUDIANTIL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4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63620808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RECTORÍA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4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4648323"/>
                  </a:ext>
                </a:extLst>
              </a:tr>
              <a:tr h="273562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CENTRO DE INVESTIGACIÓN, DOCENCIA Y EDUCACIÓN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2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49695406"/>
                  </a:ext>
                </a:extLst>
              </a:tr>
              <a:tr h="358312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FACULTAD DE CIENCIAS SOCIALES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03005214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VICERRECTORÍA DE DOCENCIA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5264305"/>
                  </a:ext>
                </a:extLst>
              </a:tr>
              <a:tr h="367651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CENTRO DE ESTUDIOS GENERALES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31499944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</a:rPr>
                        <a:t>VICERRECTORÍA DE INVESTIGACIÓN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3456512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FACULTAD DE FILOSOFÍA Y LETRAS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86704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413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C7FF1-A776-4EF0-EDD4-094A822FF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9C20561F-4320-9518-8CC5-2DD52539DBA7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>
                <a:latin typeface="Century Gothic"/>
              </a:rPr>
              <a:t>Cantidad total de eventos reportados por unidad ejecutora.</a:t>
            </a:r>
            <a:endParaRPr lang="es-CR" sz="2500">
              <a:latin typeface="Century Gothic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C58A5570-030D-5EB9-64C9-ABF6DC6E56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205693"/>
              </p:ext>
            </p:extLst>
          </p:nvPr>
        </p:nvGraphicFramePr>
        <p:xfrm>
          <a:off x="499727" y="1207303"/>
          <a:ext cx="10905162" cy="5026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7295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3BEBD-F378-BC41-F163-BD3DF0897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FD6B7DF9-5D30-DE28-32B6-4756EEB3FFF1}"/>
              </a:ext>
            </a:extLst>
          </p:cNvPr>
          <p:cNvSpPr/>
          <p:nvPr/>
        </p:nvSpPr>
        <p:spPr>
          <a:xfrm>
            <a:off x="1104900" y="5575309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74</a:t>
            </a:r>
            <a:endParaRPr lang="es-CR" sz="1600" kern="120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C123A8E-0B9D-6F3C-CC03-02B116695A03}"/>
              </a:ext>
            </a:extLst>
          </p:cNvPr>
          <p:cNvSpPr/>
          <p:nvPr/>
        </p:nvSpPr>
        <p:spPr>
          <a:xfrm>
            <a:off x="4589377" y="5575309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34</a:t>
            </a:r>
            <a:endParaRPr lang="es-CR" sz="1600" kern="12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E2B097A-4DE3-4EB6-9C09-2F5B7032884B}"/>
              </a:ext>
            </a:extLst>
          </p:cNvPr>
          <p:cNvSpPr/>
          <p:nvPr/>
        </p:nvSpPr>
        <p:spPr>
          <a:xfrm>
            <a:off x="8385526" y="5608496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08</a:t>
            </a:r>
            <a:endParaRPr lang="es-CR" sz="1600" kern="1200"/>
          </a:p>
        </p:txBody>
      </p:sp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FF0A186F-9EA2-F371-408E-454AAF273983}"/>
              </a:ext>
            </a:extLst>
          </p:cNvPr>
          <p:cNvGraphicFramePr>
            <a:graphicFrameLocks noGrp="1"/>
          </p:cNvGraphicFramePr>
          <p:nvPr/>
        </p:nvGraphicFramePr>
        <p:xfrm>
          <a:off x="1104900" y="1308588"/>
          <a:ext cx="2702351" cy="42560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48659">
                  <a:extLst>
                    <a:ext uri="{9D8B030D-6E8A-4147-A177-3AD203B41FA5}">
                      <a16:colId xmlns:a16="http://schemas.microsoft.com/office/drawing/2014/main" val="1214971238"/>
                    </a:ext>
                  </a:extLst>
                </a:gridCol>
                <a:gridCol w="553692">
                  <a:extLst>
                    <a:ext uri="{9D8B030D-6E8A-4147-A177-3AD203B41FA5}">
                      <a16:colId xmlns:a16="http://schemas.microsoft.com/office/drawing/2014/main" val="194529859"/>
                    </a:ext>
                  </a:extLst>
                </a:gridCol>
              </a:tblGrid>
              <a:tr h="2647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ACCIDENTES LABORALES</a:t>
                      </a:r>
                      <a:endParaRPr lang="es-CR" sz="14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559685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TRABAJADORES OPERATIVOS MANUALES 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17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110276667"/>
                  </a:ext>
                </a:extLst>
              </a:tr>
              <a:tr h="491661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TRABAJADORES OPERATIVOS ESPECIALIZADOS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15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581164976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ACADEMICO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13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92894742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CONSERJES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9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173378251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ASISTENTES ADMINISTRATIVOS Y COORDINADORES (MANDO MEDIOS)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606743531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OFICIALES DE SEGURIDAD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618164"/>
                  </a:ext>
                </a:extLst>
              </a:tr>
              <a:tr h="357735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SECRETARIA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022744582"/>
                  </a:ext>
                </a:extLst>
              </a:tr>
              <a:tr h="372979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DIRECTORES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029344775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ASISTENTES DE LABORATORIO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078747329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CHOFERES Y MENSAJEROS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799429915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A6CFDA8F-C931-3412-6171-4F4073A7FBEA}"/>
              </a:ext>
            </a:extLst>
          </p:cNvPr>
          <p:cNvGraphicFramePr>
            <a:graphicFrameLocks noGrp="1"/>
          </p:cNvGraphicFramePr>
          <p:nvPr/>
        </p:nvGraphicFramePr>
        <p:xfrm>
          <a:off x="4589377" y="1308588"/>
          <a:ext cx="2823681" cy="4256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0504">
                  <a:extLst>
                    <a:ext uri="{9D8B030D-6E8A-4147-A177-3AD203B41FA5}">
                      <a16:colId xmlns:a16="http://schemas.microsoft.com/office/drawing/2014/main" val="2345578178"/>
                    </a:ext>
                  </a:extLst>
                </a:gridCol>
                <a:gridCol w="553177">
                  <a:extLst>
                    <a:ext uri="{9D8B030D-6E8A-4147-A177-3AD203B41FA5}">
                      <a16:colId xmlns:a16="http://schemas.microsoft.com/office/drawing/2014/main" val="1716418140"/>
                    </a:ext>
                  </a:extLst>
                </a:gridCol>
              </a:tblGrid>
              <a:tr h="2694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ACCIDENTES EN TRAYECTO </a:t>
                      </a:r>
                      <a:endParaRPr lang="es-CR" sz="14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122298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SECRETARIA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720521990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ESPECIALIZADOS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341411796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CONSERJES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1171993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ACADEMICO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890688649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OFICIALES DE SEGURIDAD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226231670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MANUALES 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203354304"/>
                  </a:ext>
                </a:extLst>
              </a:tr>
              <a:tr h="3763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ADMINISTRATIVOS Y COORDINADORES (MANDO MEDIOS)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556527001"/>
                  </a:ext>
                </a:extLst>
              </a:tr>
              <a:tr h="342868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CHOFERES Y MENSAJEROS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205750554"/>
                  </a:ext>
                </a:extLst>
              </a:tr>
              <a:tr h="37960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DIRECTORES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121942841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DE LABORATORIO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953131023"/>
                  </a:ext>
                </a:extLst>
              </a:tr>
            </a:tbl>
          </a:graphicData>
        </a:graphic>
      </p:graphicFrame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6BB04AB1-A857-4813-0651-E1E2516B7D27}"/>
              </a:ext>
            </a:extLst>
          </p:cNvPr>
          <p:cNvGraphicFramePr>
            <a:graphicFrameLocks noGrp="1"/>
          </p:cNvGraphicFramePr>
          <p:nvPr/>
        </p:nvGraphicFramePr>
        <p:xfrm>
          <a:off x="8385526" y="1282691"/>
          <a:ext cx="2823681" cy="42926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3401">
                  <a:extLst>
                    <a:ext uri="{9D8B030D-6E8A-4147-A177-3AD203B41FA5}">
                      <a16:colId xmlns:a16="http://schemas.microsoft.com/office/drawing/2014/main" val="651908054"/>
                    </a:ext>
                  </a:extLst>
                </a:gridCol>
                <a:gridCol w="610280">
                  <a:extLst>
                    <a:ext uri="{9D8B030D-6E8A-4147-A177-3AD203B41FA5}">
                      <a16:colId xmlns:a16="http://schemas.microsoft.com/office/drawing/2014/main" val="1792643019"/>
                    </a:ext>
                  </a:extLst>
                </a:gridCol>
              </a:tblGrid>
              <a:tr h="27239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ENFERMEDADES LABORALES </a:t>
                      </a:r>
                      <a:endParaRPr lang="es-CR" sz="14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924059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ESPECIALIZADOS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918111730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DIRECTORES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940525027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MANUALES 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630936654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OFICIALES DE SEGURIDAD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093933834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SECRETARIA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822277404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ACADEMICO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022938965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CHOFERES Y MENSAJEROS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16122981"/>
                  </a:ext>
                </a:extLst>
              </a:tr>
              <a:tr h="33668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ADMINISTRATIVOS Y COORDINADORES (MANDO MEDIOS)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616570728"/>
                  </a:ext>
                </a:extLst>
              </a:tr>
              <a:tr h="346655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CONSERJES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008997458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DE LABORATORIO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022315780"/>
                  </a:ext>
                </a:extLst>
              </a:tr>
            </a:tbl>
          </a:graphicData>
        </a:graphic>
      </p:graphicFrame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D3909F8B-26A5-19CB-32DF-AA1C099BA067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>
                <a:latin typeface="Century Gothic"/>
              </a:rPr>
              <a:t>Detalle de accidentes y enfermedades reportadas por grupo ocupacional</a:t>
            </a:r>
            <a:endParaRPr lang="es-CR" sz="250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4671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A0CDB059-7BDF-355D-9ACA-7DB14695A5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1156217"/>
              </p:ext>
            </p:extLst>
          </p:nvPr>
        </p:nvGraphicFramePr>
        <p:xfrm>
          <a:off x="130758" y="1149181"/>
          <a:ext cx="11391876" cy="5137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Google Shape;350;p42">
            <a:extLst>
              <a:ext uri="{FF2B5EF4-FFF2-40B4-BE49-F238E27FC236}">
                <a16:creationId xmlns:a16="http://schemas.microsoft.com/office/drawing/2014/main" id="{B87ACFB0-9650-757C-94BE-EA45441D70F7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>
                <a:latin typeface="Century Gothic"/>
              </a:rPr>
              <a:t>Cantidad total de eventos reportados por grupo ocupacional.</a:t>
            </a:r>
            <a:endParaRPr lang="es-CR" sz="250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33639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FF7F5-3FD5-5547-3614-2094731E2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07A3A148-DFBD-9510-B10F-4715766349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4517268"/>
              </p:ext>
            </p:extLst>
          </p:nvPr>
        </p:nvGraphicFramePr>
        <p:xfrm>
          <a:off x="193777" y="1375283"/>
          <a:ext cx="7560972" cy="4302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E7B58B84-8E5A-15D3-88AB-38F8FFD0E5B5}"/>
              </a:ext>
            </a:extLst>
          </p:cNvPr>
          <p:cNvSpPr/>
          <p:nvPr/>
        </p:nvSpPr>
        <p:spPr>
          <a:xfrm>
            <a:off x="8042017" y="4083050"/>
            <a:ext cx="1602045" cy="28575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B8A7075-D31D-1B3D-5199-78CF76931F5E}"/>
              </a:ext>
            </a:extLst>
          </p:cNvPr>
          <p:cNvSpPr txBox="1"/>
          <p:nvPr/>
        </p:nvSpPr>
        <p:spPr>
          <a:xfrm>
            <a:off x="9783163" y="3902759"/>
            <a:ext cx="2238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/>
              <a:t>Equivalen a 5,6 años calendario</a:t>
            </a:r>
          </a:p>
        </p:txBody>
      </p:sp>
      <p:sp>
        <p:nvSpPr>
          <p:cNvPr id="7" name="Google Shape;350;p42">
            <a:extLst>
              <a:ext uri="{FF2B5EF4-FFF2-40B4-BE49-F238E27FC236}">
                <a16:creationId xmlns:a16="http://schemas.microsoft.com/office/drawing/2014/main" id="{A824BEDD-D84E-AABE-F0B2-8DF06953BC67}"/>
              </a:ext>
            </a:extLst>
          </p:cNvPr>
          <p:cNvSpPr txBox="1">
            <a:spLocks/>
          </p:cNvSpPr>
          <p:nvPr/>
        </p:nvSpPr>
        <p:spPr>
          <a:xfrm>
            <a:off x="198882" y="46372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>
                <a:latin typeface="Century Gothic"/>
              </a:rPr>
              <a:t>Cantidad de días perdidos por incapacidad (RT, enero-octubre)</a:t>
            </a:r>
            <a:endParaRPr lang="es-CR" sz="25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997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307EB-ACD1-9AE8-EFF1-437AD88A1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C254098-1D73-A6BE-8CC5-67560D586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989" y="2868484"/>
            <a:ext cx="9527231" cy="1121032"/>
          </a:xfrm>
        </p:spPr>
        <p:txBody>
          <a:bodyPr>
            <a:noAutofit/>
          </a:bodyPr>
          <a:lstStyle/>
          <a:p>
            <a:pPr algn="just"/>
            <a:r>
              <a:rPr lang="es-ES" sz="2800" b="1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Entrega de equipo de protección personal</a:t>
            </a:r>
            <a:endParaRPr lang="es-CR" sz="2800" i="1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E89E46-8591-F101-A86E-D0F988B8E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6446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87207-86FA-74DE-D5E5-BE654AF9D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80D5D951-17F4-B5D7-9114-642FB10C80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5624853"/>
              </p:ext>
            </p:extLst>
          </p:nvPr>
        </p:nvGraphicFramePr>
        <p:xfrm>
          <a:off x="158750" y="1379160"/>
          <a:ext cx="6751765" cy="42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654B2B17-1CCB-1401-01F8-C6C8D833A39E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 panose="020B0502020202020204" pitchFamily="34" charset="0"/>
              </a:rPr>
              <a:t>Solicitudes de equipo de protección personal según sexo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25B1B55-EDD3-B6CF-7819-0C89EFBF2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629" y="2525593"/>
            <a:ext cx="774259" cy="77425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1CA8E8A-4EFC-DCCD-1EB6-E1442D4E2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2563" y="2527509"/>
            <a:ext cx="774259" cy="774259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96BF5C0-8228-8527-5EF2-C263E6EF5627}"/>
              </a:ext>
            </a:extLst>
          </p:cNvPr>
          <p:cNvSpPr txBox="1"/>
          <p:nvPr/>
        </p:nvSpPr>
        <p:spPr>
          <a:xfrm>
            <a:off x="8407512" y="1944917"/>
            <a:ext cx="335057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MX" sz="1600">
                <a:latin typeface="Century Gothic"/>
              </a:rPr>
              <a:t>Se atendieron 771 solicitudes (318 mujeres y 453 hombres)</a:t>
            </a:r>
            <a:endParaRPr lang="es-CR" sz="1600">
              <a:latin typeface="Century Gothic"/>
            </a:endParaRPr>
          </a:p>
        </p:txBody>
      </p:sp>
      <p:sp>
        <p:nvSpPr>
          <p:cNvPr id="13" name="Flecha: hacia la izquierda 12">
            <a:extLst>
              <a:ext uri="{FF2B5EF4-FFF2-40B4-BE49-F238E27FC236}">
                <a16:creationId xmlns:a16="http://schemas.microsoft.com/office/drawing/2014/main" id="{90B7ACCF-D9DC-9D31-FE78-1C0EE87C74E0}"/>
              </a:ext>
            </a:extLst>
          </p:cNvPr>
          <p:cNvSpPr/>
          <p:nvPr/>
        </p:nvSpPr>
        <p:spPr>
          <a:xfrm rot="10800000">
            <a:off x="7142057" y="2118973"/>
            <a:ext cx="1148692" cy="359755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C027CDE-24F8-B5F0-B751-6F0EA6C68FA9}"/>
              </a:ext>
            </a:extLst>
          </p:cNvPr>
          <p:cNvSpPr txBox="1"/>
          <p:nvPr/>
        </p:nvSpPr>
        <p:spPr>
          <a:xfrm>
            <a:off x="8407512" y="3429000"/>
            <a:ext cx="2895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>
                <a:latin typeface="Century Gothic" panose="020B0502020202020204" pitchFamily="34" charset="0"/>
              </a:rPr>
              <a:t>La mayor parte se entregó a personal que se desempeña en tareas de mantenimiento y  seguridad</a:t>
            </a:r>
            <a:endParaRPr lang="es-CR" sz="1600">
              <a:latin typeface="Century Gothic" panose="020B0502020202020204" pitchFamily="34" charset="0"/>
            </a:endParaRPr>
          </a:p>
        </p:txBody>
      </p:sp>
      <p:sp>
        <p:nvSpPr>
          <p:cNvPr id="8" name="Flecha: hacia la izquierda 7">
            <a:extLst>
              <a:ext uri="{FF2B5EF4-FFF2-40B4-BE49-F238E27FC236}">
                <a16:creationId xmlns:a16="http://schemas.microsoft.com/office/drawing/2014/main" id="{755F2A0A-EFA5-9D2A-6362-82ED7A30AF9F}"/>
              </a:ext>
            </a:extLst>
          </p:cNvPr>
          <p:cNvSpPr/>
          <p:nvPr/>
        </p:nvSpPr>
        <p:spPr>
          <a:xfrm rot="10800000">
            <a:off x="7142057" y="4080698"/>
            <a:ext cx="1148692" cy="359755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33970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50;p42">
            <a:extLst>
              <a:ext uri="{FF2B5EF4-FFF2-40B4-BE49-F238E27FC236}">
                <a16:creationId xmlns:a16="http://schemas.microsoft.com/office/drawing/2014/main" id="{6E95FD64-6C7A-0D82-8793-D745BEA47675}"/>
              </a:ext>
            </a:extLst>
          </p:cNvPr>
          <p:cNvSpPr txBox="1">
            <a:spLocks/>
          </p:cNvSpPr>
          <p:nvPr/>
        </p:nvSpPr>
        <p:spPr>
          <a:xfrm>
            <a:off x="107767" y="453890"/>
            <a:ext cx="11402568" cy="968510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r>
              <a:rPr lang="es-CR" sz="2500">
                <a:latin typeface="Century Gothic" panose="020B0502020202020204" pitchFamily="34" charset="0"/>
              </a:rPr>
              <a:t>Cantidad de solicitudes de  equipo de protección personal según grupo ocupacional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F1533F93-B590-5AA8-786C-D9E2640DD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6174438"/>
              </p:ext>
            </p:extLst>
          </p:nvPr>
        </p:nvGraphicFramePr>
        <p:xfrm>
          <a:off x="302105" y="1418878"/>
          <a:ext cx="6665384" cy="489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E1A141DE-B523-1F93-FEA5-ED427618CAE5}"/>
              </a:ext>
            </a:extLst>
          </p:cNvPr>
          <p:cNvSpPr txBox="1"/>
          <p:nvPr/>
        </p:nvSpPr>
        <p:spPr>
          <a:xfrm>
            <a:off x="7447578" y="1682641"/>
            <a:ext cx="36963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180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Georgia" panose="02040502050405020303" pitchFamily="18" charset="0"/>
              </a:rPr>
              <a:t>Los conserjes ocupan el grupo ocupacional con el mayor número de solicitudes (301) lo que equivale al 39% del total (771). Esta alta proporción puede ser indicativa de la exposición a condiciones que requieren EPP, particularmente en las tareas de limpieza para la protección de las manos, ojos y sistema respiratorio.</a:t>
            </a:r>
            <a:endParaRPr lang="es-CR" sz="180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algn="just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18135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D1C3ACF6-9024-8E72-56AA-D63E431FFB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649876"/>
              </p:ext>
            </p:extLst>
          </p:nvPr>
        </p:nvGraphicFramePr>
        <p:xfrm>
          <a:off x="7635239" y="1690688"/>
          <a:ext cx="5928361" cy="4969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00725" imgH="4632797" progId="Word.Document.12">
                  <p:embed/>
                </p:oleObj>
              </mc:Choice>
              <mc:Fallback>
                <p:oleObj name="Document" r:id="rId2" imgW="5700725" imgH="4632797" progId="Word.Document.12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D1C3ACF6-9024-8E72-56AA-D63E431FFB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35239" y="1690688"/>
                        <a:ext cx="5928361" cy="4969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761E5CB-A05B-BDD3-1291-66B61F663471}"/>
              </a:ext>
            </a:extLst>
          </p:cNvPr>
          <p:cNvSpPr txBox="1"/>
          <p:nvPr/>
        </p:nvSpPr>
        <p:spPr>
          <a:xfrm>
            <a:off x="1233539" y="2807888"/>
            <a:ext cx="472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 entregó equipo en 94 centros de trabajo.  De estos, la mayor cantidad  de solicitudes corresponden a centros de trabajo adscritos a la Vicerrectoría de Administración.</a:t>
            </a:r>
          </a:p>
        </p:txBody>
      </p:sp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321C9A56-328C-D401-8C39-FC7C5877EEBD}"/>
              </a:ext>
            </a:extLst>
          </p:cNvPr>
          <p:cNvSpPr txBox="1">
            <a:spLocks/>
          </p:cNvSpPr>
          <p:nvPr/>
        </p:nvSpPr>
        <p:spPr>
          <a:xfrm>
            <a:off x="409577" y="493611"/>
            <a:ext cx="11402568" cy="968510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r>
              <a:rPr lang="es-CR" sz="2500">
                <a:latin typeface="Century Gothic" panose="020B0502020202020204" pitchFamily="34" charset="0"/>
              </a:rPr>
              <a:t>Cantidad de entregas de  equipo de protección personal por unidad ejecutora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F75E2DA8-0F41-9AC1-F10E-C911DDCF3264}"/>
              </a:ext>
            </a:extLst>
          </p:cNvPr>
          <p:cNvCxnSpPr/>
          <p:nvPr/>
        </p:nvCxnSpPr>
        <p:spPr>
          <a:xfrm>
            <a:off x="6110861" y="3429000"/>
            <a:ext cx="1364595" cy="67166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08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932BB-42CD-80FC-EC14-EC2E9A631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D48E29B-DDA2-4D34-3218-41C2126DF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327" y="2623420"/>
            <a:ext cx="8009969" cy="805580"/>
          </a:xfrm>
        </p:spPr>
        <p:txBody>
          <a:bodyPr>
            <a:noAutofit/>
          </a:bodyPr>
          <a:lstStyle/>
          <a:p>
            <a:pPr algn="just"/>
            <a:r>
              <a:rPr lang="es-ES" sz="3200" b="1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Cantidad total de extintores a los que se les realizó mantenimiento</a:t>
            </a:r>
            <a:br>
              <a:rPr lang="es-ES" sz="3200" i="1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br>
              <a:rPr lang="es-ES" sz="3200" i="1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endParaRPr lang="es-CR" sz="3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66480BD-5A33-161F-F586-F5CE6BAE7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7587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870200"/>
            <a:ext cx="9527231" cy="1121032"/>
          </a:xfrm>
        </p:spPr>
        <p:txBody>
          <a:bodyPr>
            <a:noAutofit/>
          </a:bodyPr>
          <a:lstStyle/>
          <a:p>
            <a:pPr algn="just"/>
            <a:r>
              <a:rPr lang="es-ES" sz="2800" b="1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Entrega de mobiliario y accesorios con características ergonómicas (2024)</a:t>
            </a:r>
            <a:endParaRPr lang="es-CR" sz="2800" b="1">
              <a:ln>
                <a:solidFill>
                  <a:schemeClr val="bg1"/>
                </a:solidFill>
              </a:ln>
              <a:solidFill>
                <a:srgbClr val="0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A043C24-C468-E19F-FC57-31AE62667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F153FA3-B77E-8463-77E4-15C942AA0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854" y="1493477"/>
            <a:ext cx="10960100" cy="478525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buFont typeface="Arial" panose="05000000000000000000" pitchFamily="2" charset="2"/>
              <a:buChar char="•"/>
            </a:pPr>
            <a:r>
              <a:rPr lang="es-CR" sz="2000" dirty="0">
                <a:latin typeface="Century Gothic"/>
                <a:cs typeface="Times New Roman"/>
              </a:rPr>
              <a:t> El contrato venció en mayo 2024.</a:t>
            </a:r>
            <a:endParaRPr lang="es-ES" sz="2000" dirty="0">
              <a:latin typeface="Century Gothic"/>
              <a:cs typeface="Times New Roman"/>
            </a:endParaRPr>
          </a:p>
          <a:p>
            <a:pPr algn="just">
              <a:buFont typeface="Arial" panose="05000000000000000000" pitchFamily="2" charset="2"/>
              <a:buChar char="•"/>
            </a:pPr>
            <a:r>
              <a:rPr lang="es-CR" sz="2000" dirty="0">
                <a:latin typeface="Century Gothic"/>
                <a:cs typeface="Times New Roman"/>
              </a:rPr>
              <a:t> Se inició con la nueva contratación en julio 2023.</a:t>
            </a:r>
          </a:p>
          <a:p>
            <a:pPr algn="just">
              <a:buFont typeface="Arial" panose="05000000000000000000" pitchFamily="2" charset="2"/>
              <a:buChar char="•"/>
            </a:pPr>
            <a:r>
              <a:rPr lang="es-CR" sz="2000" dirty="0">
                <a:latin typeface="Century Gothic"/>
                <a:cs typeface="Times New Roman"/>
              </a:rPr>
              <a:t>Para minimizar el impacto se coordinaron las recargas a partir del 15 de enero, avanzando un 70% del total de centros de trabajo (86)</a:t>
            </a:r>
          </a:p>
          <a:p>
            <a:pPr algn="just">
              <a:buFont typeface="Arial" panose="05000000000000000000" pitchFamily="2" charset="2"/>
              <a:buChar char="•"/>
            </a:pPr>
            <a:r>
              <a:rPr lang="es-CR" sz="2000" dirty="0">
                <a:latin typeface="Century Gothic"/>
                <a:cs typeface="Times New Roman"/>
              </a:rPr>
              <a:t>Por temas administrativos, se suspendió dicho servicio la semana del 12 de abril para procesar los datos y dar seguimiento al trámite de facturación. Este último punto, con el apoyo de las compañeras de la Dirección. </a:t>
            </a:r>
          </a:p>
          <a:p>
            <a:pPr algn="just">
              <a:buFont typeface="Arial" panose="05000000000000000000" pitchFamily="2" charset="2"/>
              <a:buChar char="•"/>
            </a:pPr>
            <a:r>
              <a:rPr lang="es-MX" sz="2000" dirty="0">
                <a:latin typeface="Century Gothic"/>
                <a:cs typeface="Times New Roman"/>
              </a:rPr>
              <a:t>El 4 de noviembre de 2024 se procesa en SIGESA la orden de inicio y se remite oficio correspondiente a la Proveeduría Institucional.</a:t>
            </a:r>
            <a:endParaRPr lang="es-CR" sz="2000" dirty="0">
              <a:latin typeface="Century Gothic"/>
              <a:cs typeface="Times New Roman"/>
            </a:endParaRPr>
          </a:p>
          <a:p>
            <a:pPr algn="just">
              <a:buFont typeface="Arial" panose="05000000000000000000" pitchFamily="2" charset="2"/>
              <a:buChar char="•"/>
            </a:pPr>
            <a:endParaRPr lang="es-CR" sz="24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s-CR" sz="2400" dirty="0">
              <a:latin typeface="Century Gothic" panose="020B0502020202020204" pitchFamily="34" charset="0"/>
            </a:endParaRPr>
          </a:p>
        </p:txBody>
      </p:sp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AC0B5269-F8F0-BBE2-9970-A2EBB8824864}"/>
              </a:ext>
            </a:extLst>
          </p:cNvPr>
          <p:cNvSpPr txBox="1">
            <a:spLocks/>
          </p:cNvSpPr>
          <p:nvPr/>
        </p:nvSpPr>
        <p:spPr>
          <a:xfrm>
            <a:off x="205370" y="187488"/>
            <a:ext cx="11402568" cy="968510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400" b="1">
              <a:latin typeface="Century Gothic"/>
            </a:endParaRPr>
          </a:p>
          <a:p>
            <a:pPr algn="ctr"/>
            <a:endParaRPr lang="es-CR" sz="2400" b="1">
              <a:latin typeface="Century Gothic"/>
            </a:endParaRPr>
          </a:p>
          <a:p>
            <a:pPr algn="ctr"/>
            <a:endParaRPr lang="es-CR" sz="2400" b="1">
              <a:latin typeface="Century Gothic"/>
            </a:endParaRPr>
          </a:p>
          <a:p>
            <a:pPr algn="ctr"/>
            <a:r>
              <a:rPr lang="es-CR" sz="2400" b="1">
                <a:latin typeface="Century Gothic"/>
              </a:rPr>
              <a:t>Antecedentes de la contratación del mantenimiento y recarga de extintores</a:t>
            </a:r>
          </a:p>
        </p:txBody>
      </p:sp>
    </p:spTree>
    <p:extLst>
      <p:ext uri="{BB962C8B-B14F-4D97-AF65-F5344CB8AC3E}">
        <p14:creationId xmlns:p14="http://schemas.microsoft.com/office/powerpoint/2010/main" val="10490278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8B1DD-21E9-8545-B424-828DBECB5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F91FEA2-51A9-0238-E0C8-A57535713AF6}"/>
              </a:ext>
            </a:extLst>
          </p:cNvPr>
          <p:cNvSpPr txBox="1"/>
          <p:nvPr/>
        </p:nvSpPr>
        <p:spPr>
          <a:xfrm>
            <a:off x="1525417" y="2613392"/>
            <a:ext cx="4724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CR" sz="2500">
                <a:latin typeface="Century Gothic" panose="020B0502020202020204" pitchFamily="34" charset="0"/>
                <a:ea typeface="+mj-ea"/>
                <a:cs typeface="+mj-cs"/>
              </a:rPr>
              <a:t>Se logró abarcar 60 centros de trabajo (un 70%),  incluyendo sedes regionales</a:t>
            </a:r>
          </a:p>
          <a:p>
            <a:pPr lvl="0" algn="just"/>
            <a:endParaRPr lang="es-CR" sz="250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E5574782-5630-99E7-6A6B-231242BF2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0" y="2258548"/>
            <a:ext cx="4241800" cy="276603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CE27AB9-DF30-175C-E645-51C766CB1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96" y="4844298"/>
            <a:ext cx="762143" cy="1354922"/>
          </a:xfrm>
          <a:prstGeom prst="rect">
            <a:avLst/>
          </a:prstGeom>
        </p:spPr>
      </p:pic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AC56FBDE-F0AD-4109-2BBA-8037408888C9}"/>
              </a:ext>
            </a:extLst>
          </p:cNvPr>
          <p:cNvSpPr txBox="1">
            <a:spLocks/>
          </p:cNvSpPr>
          <p:nvPr/>
        </p:nvSpPr>
        <p:spPr>
          <a:xfrm>
            <a:off x="246934" y="324901"/>
            <a:ext cx="11402568" cy="968510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r>
              <a:rPr lang="es-CR" sz="2500">
                <a:latin typeface="Century Gothic" panose="020B0502020202020204" pitchFamily="34" charset="0"/>
              </a:rPr>
              <a:t>Cantidad de extintores que recibieron mantenimiento (revisión o recarga)</a:t>
            </a:r>
          </a:p>
        </p:txBody>
      </p:sp>
    </p:spTree>
    <p:extLst>
      <p:ext uri="{BB962C8B-B14F-4D97-AF65-F5344CB8AC3E}">
        <p14:creationId xmlns:p14="http://schemas.microsoft.com/office/powerpoint/2010/main" val="3142956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BAD3F-79B9-AC28-9A9C-9D7177F5C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DBAEB0B7-C7D9-2B83-2E0B-626D6CBB4911}"/>
              </a:ext>
            </a:extLst>
          </p:cNvPr>
          <p:cNvGrpSpPr/>
          <p:nvPr/>
        </p:nvGrpSpPr>
        <p:grpSpPr>
          <a:xfrm>
            <a:off x="1200439" y="1714811"/>
            <a:ext cx="8762192" cy="3843338"/>
            <a:chOff x="0" y="1676731"/>
            <a:chExt cx="13207765" cy="4890757"/>
          </a:xfrm>
        </p:grpSpPr>
        <p:pic>
          <p:nvPicPr>
            <p:cNvPr id="1026" name="Picture 2" descr="Icono casa, extintor">
              <a:extLst>
                <a:ext uri="{FF2B5EF4-FFF2-40B4-BE49-F238E27FC236}">
                  <a16:creationId xmlns:a16="http://schemas.microsoft.com/office/drawing/2014/main" id="{7621BED3-97F5-E3BC-EAA6-506A94DB83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90688"/>
              <a:ext cx="4876800" cy="4876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Icono casa, extintor">
              <a:extLst>
                <a:ext uri="{FF2B5EF4-FFF2-40B4-BE49-F238E27FC236}">
                  <a16:creationId xmlns:a16="http://schemas.microsoft.com/office/drawing/2014/main" id="{64E68494-CE1D-5949-2089-F9AB3B1B7E2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4355"/>
            <a:stretch/>
          </p:blipFill>
          <p:spPr bwMode="auto">
            <a:xfrm>
              <a:off x="0" y="1676731"/>
              <a:ext cx="4876800" cy="173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BD35D609-AF24-6661-2E4B-EE9AD786B824}"/>
                </a:ext>
              </a:extLst>
            </p:cNvPr>
            <p:cNvCxnSpPr/>
            <p:nvPr/>
          </p:nvCxnSpPr>
          <p:spPr>
            <a:xfrm>
              <a:off x="3629025" y="5105400"/>
              <a:ext cx="15430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577BC064-3D0B-3FD1-88C1-C25BC0E3FB84}"/>
                </a:ext>
              </a:extLst>
            </p:cNvPr>
            <p:cNvSpPr txBox="1"/>
            <p:nvPr/>
          </p:nvSpPr>
          <p:spPr>
            <a:xfrm>
              <a:off x="5301146" y="4920734"/>
              <a:ext cx="6198293" cy="469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>
                  <a:latin typeface="Century Gothic" panose="020B0502020202020204" pitchFamily="34" charset="0"/>
                  <a:cs typeface="Times New Roman" panose="02020603050405020304" pitchFamily="18" charset="0"/>
                </a:rPr>
                <a:t>1143 extintores con mantenimiento</a:t>
              </a:r>
            </a:p>
          </p:txBody>
        </p: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40494130-AF79-FA68-96BD-089B29E53858}"/>
                </a:ext>
              </a:extLst>
            </p:cNvPr>
            <p:cNvCxnSpPr/>
            <p:nvPr/>
          </p:nvCxnSpPr>
          <p:spPr>
            <a:xfrm>
              <a:off x="3629025" y="3213378"/>
              <a:ext cx="15430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B4D87BE4-43A2-9DA7-3046-CF7AAE81FA1F}"/>
                </a:ext>
              </a:extLst>
            </p:cNvPr>
            <p:cNvSpPr txBox="1"/>
            <p:nvPr/>
          </p:nvSpPr>
          <p:spPr>
            <a:xfrm>
              <a:off x="5301146" y="3028712"/>
              <a:ext cx="7906619" cy="469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>
                  <a:latin typeface="Century Gothic" panose="020B0502020202020204" pitchFamily="34" charset="0"/>
                  <a:cs typeface="Times New Roman" panose="02020603050405020304" pitchFamily="18" charset="0"/>
                </a:rPr>
                <a:t>290  extintores pendientes de mantenimiento</a:t>
              </a:r>
            </a:p>
          </p:txBody>
        </p:sp>
      </p:grpSp>
      <p:sp>
        <p:nvSpPr>
          <p:cNvPr id="14" name="Google Shape;350;p42">
            <a:extLst>
              <a:ext uri="{FF2B5EF4-FFF2-40B4-BE49-F238E27FC236}">
                <a16:creationId xmlns:a16="http://schemas.microsoft.com/office/drawing/2014/main" id="{864E38E0-4DAC-9F62-FB77-3F6D70C74D15}"/>
              </a:ext>
            </a:extLst>
          </p:cNvPr>
          <p:cNvSpPr txBox="1">
            <a:spLocks/>
          </p:cNvSpPr>
          <p:nvPr/>
        </p:nvSpPr>
        <p:spPr>
          <a:xfrm>
            <a:off x="637868" y="588994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3200">
                <a:latin typeface="Century Gothic" panose="020B0502020202020204" pitchFamily="34" charset="0"/>
              </a:rPr>
              <a:t>Mantenimiento de extintores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8543C4E-479B-9BDD-6DC5-157407BA67B5}"/>
              </a:ext>
            </a:extLst>
          </p:cNvPr>
          <p:cNvSpPr txBox="1"/>
          <p:nvPr/>
        </p:nvSpPr>
        <p:spPr>
          <a:xfrm>
            <a:off x="7143750" y="5408082"/>
            <a:ext cx="490008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ES" dirty="0">
                <a:latin typeface="Century Gothic" panose="020B0502020202020204" pitchFamily="34" charset="0"/>
                <a:cs typeface="Times New Roman" panose="02020603050405020304" pitchFamily="18" charset="0"/>
              </a:rPr>
              <a:t>80% del total de extintores recibieron mantenimiento a pesar del vencimiento del contrato</a:t>
            </a:r>
          </a:p>
        </p:txBody>
      </p:sp>
    </p:spTree>
    <p:extLst>
      <p:ext uri="{BB962C8B-B14F-4D97-AF65-F5344CB8AC3E}">
        <p14:creationId xmlns:p14="http://schemas.microsoft.com/office/powerpoint/2010/main" val="373382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97711B60-B739-B7C8-5D19-F62FE0E7B49D}"/>
              </a:ext>
            </a:extLst>
          </p:cNvPr>
          <p:cNvSpPr txBox="1">
            <a:spLocks/>
          </p:cNvSpPr>
          <p:nvPr/>
        </p:nvSpPr>
        <p:spPr>
          <a:xfrm>
            <a:off x="248528" y="243544"/>
            <a:ext cx="11754261" cy="655227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>
                <a:latin typeface="Century Gothic"/>
              </a:rPr>
              <a:t>Distribución de mobiliario y accesorios con características ergonómicas</a:t>
            </a:r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0BE44A8E-EFAE-E444-4455-38D1E4E76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55" y="4132903"/>
            <a:ext cx="2438400" cy="2438400"/>
          </a:xfrm>
          <a:prstGeom prst="rect">
            <a:avLst/>
          </a:prstGeom>
        </p:spPr>
      </p:pic>
      <p:sp>
        <p:nvSpPr>
          <p:cNvPr id="85" name="Marcador de contenido 2">
            <a:extLst>
              <a:ext uri="{FF2B5EF4-FFF2-40B4-BE49-F238E27FC236}">
                <a16:creationId xmlns:a16="http://schemas.microsoft.com/office/drawing/2014/main" id="{F37E6BCC-223E-DC89-C6F4-3826FB876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0477" y="2431994"/>
            <a:ext cx="9085182" cy="35772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s-CR" sz="2400">
                <a:latin typeface="Century Gothic"/>
                <a:ea typeface="+mj-ea"/>
                <a:cs typeface="+mj-cs"/>
              </a:rPr>
              <a:t>Se realizó entrega de </a:t>
            </a:r>
            <a:r>
              <a:rPr lang="es-ES" sz="2400">
                <a:latin typeface="Century Gothic"/>
                <a:ea typeface="+mj-ea"/>
                <a:cs typeface="+mj-cs"/>
              </a:rPr>
              <a:t>mobiliario y accesorios con características ergonómicas en </a:t>
            </a:r>
            <a:r>
              <a:rPr lang="es-ES" sz="2400" b="1">
                <a:latin typeface="Century Gothic"/>
                <a:ea typeface="+mj-ea"/>
                <a:cs typeface="+mj-cs"/>
              </a:rPr>
              <a:t>68 centros </a:t>
            </a:r>
            <a:r>
              <a:rPr lang="es-ES" sz="2400">
                <a:latin typeface="Century Gothic"/>
                <a:ea typeface="+mj-ea"/>
                <a:cs typeface="+mj-cs"/>
              </a:rPr>
              <a:t>de trabajo.</a:t>
            </a:r>
          </a:p>
          <a:p>
            <a:pPr marL="0" indent="0" algn="just">
              <a:buNone/>
            </a:pPr>
            <a:endParaRPr lang="es-ES" sz="2400">
              <a:solidFill>
                <a:srgbClr val="000000"/>
              </a:solidFill>
              <a:latin typeface="Century Gothic"/>
              <a:cs typeface="Times New Roman"/>
            </a:endParaRPr>
          </a:p>
          <a:p>
            <a:pPr algn="just"/>
            <a:r>
              <a:rPr lang="es-CR" sz="2400">
                <a:solidFill>
                  <a:srgbClr val="000000"/>
                </a:solidFill>
                <a:latin typeface="Century Gothic"/>
                <a:cs typeface="Times New Roman"/>
              </a:rPr>
              <a:t>Se </a:t>
            </a:r>
            <a:r>
              <a:rPr lang="es-ES" sz="2400">
                <a:solidFill>
                  <a:srgbClr val="000000"/>
                </a:solidFill>
                <a:latin typeface="Century Gothic"/>
                <a:cs typeface="Times New Roman"/>
              </a:rPr>
              <a:t>logró la mejora de </a:t>
            </a:r>
            <a:r>
              <a:rPr lang="es-ES" sz="2400" b="1">
                <a:solidFill>
                  <a:srgbClr val="000000"/>
                </a:solidFill>
                <a:latin typeface="Century Gothic"/>
                <a:cs typeface="Times New Roman"/>
              </a:rPr>
              <a:t>287 puestos </a:t>
            </a:r>
            <a:r>
              <a:rPr lang="es-ES" sz="2400">
                <a:solidFill>
                  <a:srgbClr val="000000"/>
                </a:solidFill>
                <a:latin typeface="Century Gothic"/>
                <a:cs typeface="Times New Roman"/>
              </a:rPr>
              <a:t>de trabajo.</a:t>
            </a:r>
          </a:p>
          <a:p>
            <a:pPr marL="0" indent="0" algn="just">
              <a:buNone/>
            </a:pPr>
            <a:endParaRPr lang="es-ES" sz="2400">
              <a:solidFill>
                <a:srgbClr val="000000"/>
              </a:solidFill>
              <a:latin typeface="Century Gothic"/>
              <a:cs typeface="Times New Roman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Century Gothic"/>
                <a:cs typeface="Times New Roman"/>
              </a:rPr>
              <a:t>Inversión de </a:t>
            </a:r>
            <a:r>
              <a:rPr lang="es-CR" sz="2400">
                <a:solidFill>
                  <a:srgbClr val="000000"/>
                </a:solidFill>
                <a:latin typeface="Century Gothic"/>
                <a:cs typeface="Times New Roman"/>
              </a:rPr>
              <a:t>₡</a:t>
            </a:r>
            <a:r>
              <a:rPr lang="es-ES" sz="2400" b="1">
                <a:solidFill>
                  <a:srgbClr val="000000"/>
                </a:solidFill>
                <a:latin typeface="Century Gothic"/>
                <a:cs typeface="Times New Roman"/>
              </a:rPr>
              <a:t>32 320 252,8.</a:t>
            </a:r>
          </a:p>
          <a:p>
            <a:pPr marL="0" indent="0" algn="just">
              <a:buNone/>
            </a:pPr>
            <a:endParaRPr lang="es-C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17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50;p42">
            <a:extLst>
              <a:ext uri="{FF2B5EF4-FFF2-40B4-BE49-F238E27FC236}">
                <a16:creationId xmlns:a16="http://schemas.microsoft.com/office/drawing/2014/main" id="{A06E1F12-785A-BD67-79CC-D2CCFDABAB31}"/>
              </a:ext>
            </a:extLst>
          </p:cNvPr>
          <p:cNvSpPr txBox="1">
            <a:spLocks/>
          </p:cNvSpPr>
          <p:nvPr/>
        </p:nvSpPr>
        <p:spPr>
          <a:xfrm>
            <a:off x="394716" y="23619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500" b="1">
                <a:latin typeface="Century Gothic"/>
              </a:rPr>
              <a:t>Cantidad de mobiliario y accesorios con características ergonómicas entregados por unidad ejecutora</a:t>
            </a:r>
            <a:endParaRPr lang="es-CR" sz="2500" b="1">
              <a:latin typeface="Century Gothic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BD489DF4-970D-371D-8172-9226FD747C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863218"/>
              </p:ext>
            </p:extLst>
          </p:nvPr>
        </p:nvGraphicFramePr>
        <p:xfrm>
          <a:off x="0" y="1127221"/>
          <a:ext cx="11945449" cy="5212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31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350;p42">
            <a:extLst>
              <a:ext uri="{FF2B5EF4-FFF2-40B4-BE49-F238E27FC236}">
                <a16:creationId xmlns:a16="http://schemas.microsoft.com/office/drawing/2014/main" id="{741816CF-17F5-BDD9-A4D2-C17FA927E63B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 panose="020B0502020202020204" pitchFamily="34" charset="0"/>
              </a:rPr>
              <a:t>Distribución de mobiliario y accesorios con características ergonómicas según sexo</a:t>
            </a:r>
          </a:p>
        </p:txBody>
      </p:sp>
      <p:graphicFrame>
        <p:nvGraphicFramePr>
          <p:cNvPr id="81" name="Gráfico 80">
            <a:extLst>
              <a:ext uri="{FF2B5EF4-FFF2-40B4-BE49-F238E27FC236}">
                <a16:creationId xmlns:a16="http://schemas.microsoft.com/office/drawing/2014/main" id="{4AE03622-10D8-9732-5A4B-E1FE29A36F7A}"/>
              </a:ext>
            </a:extLst>
          </p:cNvPr>
          <p:cNvGraphicFramePr>
            <a:graphicFrameLocks/>
          </p:cNvGraphicFramePr>
          <p:nvPr/>
        </p:nvGraphicFramePr>
        <p:xfrm>
          <a:off x="355936" y="1435607"/>
          <a:ext cx="4700853" cy="4014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9D4723AB-5498-C419-9D5A-75FD42CB5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6789" y="2783374"/>
            <a:ext cx="6940139" cy="64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s-MX" sz="2000">
                <a:solidFill>
                  <a:srgbClr val="000000"/>
                </a:solidFill>
                <a:latin typeface="Century Gothic"/>
                <a:cs typeface="Times New Roman"/>
              </a:rPr>
              <a:t>Intervención de 193 puestos ocupados por mujeres y 94 ocupados por hombres.</a:t>
            </a:r>
          </a:p>
          <a:p>
            <a:pPr lvl="1" algn="just"/>
            <a:r>
              <a:rPr lang="es-MX" sz="160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67% de los puestos eran ocupados por mujeres</a:t>
            </a:r>
          </a:p>
          <a:p>
            <a:pPr lvl="1" algn="just"/>
            <a:r>
              <a:rPr lang="es-MX" sz="160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33% de los puestos eran ocupados por hombres</a:t>
            </a:r>
            <a:endParaRPr lang="es-ES" sz="1600">
              <a:solidFill>
                <a:srgbClr val="0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s-C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27413CB0-2123-203C-EE64-C0C02FA5E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2706" y="2530066"/>
            <a:ext cx="774000" cy="774000"/>
          </a:xfrm>
          <a:prstGeom prst="rect">
            <a:avLst/>
          </a:prstGeom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894211E8-F6F9-A912-605B-E9E4B2BC10B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</a:blip>
          <a:stretch>
            <a:fillRect/>
          </a:stretch>
        </p:blipFill>
        <p:spPr>
          <a:xfrm>
            <a:off x="1496207" y="3035808"/>
            <a:ext cx="773228" cy="77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68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27526B14-3951-FD21-DF3F-A0814C962724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 panose="020B0502020202020204" pitchFamily="34" charset="0"/>
              </a:rPr>
              <a:t>Detalle de equipos y accesorios con características ergonómicas entregados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CC076A36-5CD6-1944-9E69-39DEC8F7A8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9086806"/>
              </p:ext>
            </p:extLst>
          </p:nvPr>
        </p:nvGraphicFramePr>
        <p:xfrm>
          <a:off x="365760" y="1261872"/>
          <a:ext cx="11274552" cy="5065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3189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02C3F714-1433-2019-FF41-5902BA8641AF}"/>
              </a:ext>
            </a:extLst>
          </p:cNvPr>
          <p:cNvSpPr txBox="1">
            <a:spLocks/>
          </p:cNvSpPr>
          <p:nvPr/>
        </p:nvSpPr>
        <p:spPr>
          <a:xfrm>
            <a:off x="207010" y="253313"/>
            <a:ext cx="11783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 panose="020B0502020202020204" pitchFamily="34" charset="0"/>
              </a:rPr>
              <a:t>Detalle de equipos y accesorios con características ergonómicas entregado por grupo ocupacional</a:t>
            </a:r>
          </a:p>
        </p:txBody>
      </p: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5" name="Gráfico 4">
                <a:extLst>
                  <a:ext uri="{FF2B5EF4-FFF2-40B4-BE49-F238E27FC236}">
                    <a16:creationId xmlns:a16="http://schemas.microsoft.com/office/drawing/2014/main" id="{3D54CF9F-5586-7B58-F7F2-D82C9CC4897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14907611"/>
                  </p:ext>
                </p:extLst>
              </p:nvPr>
            </p:nvGraphicFramePr>
            <p:xfrm>
              <a:off x="469836" y="1139643"/>
              <a:ext cx="7904693" cy="519588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5" name="Gráfico 4">
                <a:extLst>
                  <a:ext uri="{FF2B5EF4-FFF2-40B4-BE49-F238E27FC236}">
                    <a16:creationId xmlns:a16="http://schemas.microsoft.com/office/drawing/2014/main" id="{3D54CF9F-5586-7B58-F7F2-D82C9CC4897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9836" y="1139643"/>
                <a:ext cx="7904693" cy="5195889"/>
              </a:xfrm>
              <a:prstGeom prst="rect">
                <a:avLst/>
              </a:prstGeom>
            </p:spPr>
          </p:pic>
        </mc:Fallback>
      </mc:AlternateContent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7AD701A7-50C9-3AF5-C167-D7F3D8FB6FF7}"/>
              </a:ext>
            </a:extLst>
          </p:cNvPr>
          <p:cNvCxnSpPr/>
          <p:nvPr/>
        </p:nvCxnSpPr>
        <p:spPr>
          <a:xfrm>
            <a:off x="5304536" y="6059509"/>
            <a:ext cx="363016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BDAAD66C-186E-0615-FA57-824CA097DF2C}"/>
              </a:ext>
            </a:extLst>
          </p:cNvPr>
          <p:cNvSpPr txBox="1"/>
          <p:nvPr/>
        </p:nvSpPr>
        <p:spPr>
          <a:xfrm>
            <a:off x="9038167" y="5680450"/>
            <a:ext cx="2852063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s-CR">
                <a:latin typeface="Times New Roman" panose="02020603050405020304" pitchFamily="18" charset="0"/>
                <a:cs typeface="Times New Roman" panose="02020603050405020304" pitchFamily="18" charset="0"/>
              </a:rPr>
              <a:t>Silla tipo cajero para el </a:t>
            </a:r>
            <a:endParaRPr lang="es-ES"/>
          </a:p>
          <a:p>
            <a:r>
              <a:rPr lang="es-CR">
                <a:latin typeface="Times New Roman" panose="02020603050405020304" pitchFamily="18" charset="0"/>
                <a:cs typeface="Times New Roman" panose="02020603050405020304" pitchFamily="18" charset="0"/>
              </a:rPr>
              <a:t>Control de ingreso en BJGM</a:t>
            </a:r>
          </a:p>
        </p:txBody>
      </p:sp>
    </p:spTree>
    <p:extLst>
      <p:ext uri="{BB962C8B-B14F-4D97-AF65-F5344CB8AC3E}">
        <p14:creationId xmlns:p14="http://schemas.microsoft.com/office/powerpoint/2010/main" val="3696172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7E322-D96B-08C1-E399-A56978C0C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652A058-2CA4-D688-6484-72C0491EA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870200"/>
            <a:ext cx="9527231" cy="1121032"/>
          </a:xfrm>
        </p:spPr>
        <p:txBody>
          <a:bodyPr>
            <a:noAutofit/>
          </a:bodyPr>
          <a:lstStyle/>
          <a:p>
            <a:pPr algn="just"/>
            <a:r>
              <a:rPr lang="es-ES" sz="2800" b="1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Riesgos del trabajo de enero a octubre 2024</a:t>
            </a:r>
            <a:endParaRPr lang="es-CR" sz="2800" b="1">
              <a:ln>
                <a:solidFill>
                  <a:schemeClr val="bg1"/>
                </a:solidFill>
              </a:ln>
              <a:solidFill>
                <a:srgbClr val="000000"/>
              </a:solidFill>
              <a:latin typeface="Century Gothic" panose="020B0502020202020204" pitchFamily="34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B659B6-1A58-978D-FD6E-9B7FD47C7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7769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43AECC1-942F-DB84-7773-43A7ADE6C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5943" y="2612572"/>
            <a:ext cx="2682385" cy="177074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1800">
                <a:latin typeface="Century Gothic" panose="020B0502020202020204" pitchFamily="34" charset="0"/>
                <a:ea typeface="+mj-ea"/>
                <a:cs typeface="+mj-cs"/>
              </a:rPr>
              <a:t>En el año 2024 se reportaron en total 116 eventos al INS. </a:t>
            </a:r>
          </a:p>
          <a:p>
            <a:pPr marL="0" indent="0" algn="ctr">
              <a:buNone/>
            </a:pPr>
            <a:endParaRPr lang="es-MX" sz="1800">
              <a:latin typeface="Century Gothic" panose="020B0502020202020204" pitchFamily="34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s-MX" sz="1600">
                <a:latin typeface="Century Gothic" panose="020B0502020202020204" pitchFamily="34" charset="0"/>
                <a:ea typeface="+mj-ea"/>
                <a:cs typeface="+mj-cs"/>
              </a:rPr>
              <a:t>(corte al 31 de octubre)</a:t>
            </a:r>
          </a:p>
        </p:txBody>
      </p:sp>
      <p:sp>
        <p:nvSpPr>
          <p:cNvPr id="8" name="Google Shape;350;p42">
            <a:extLst>
              <a:ext uri="{FF2B5EF4-FFF2-40B4-BE49-F238E27FC236}">
                <a16:creationId xmlns:a16="http://schemas.microsoft.com/office/drawing/2014/main" id="{15D535A5-FB9C-6FA8-8C0D-E38E2321C65A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/>
              </a:rPr>
              <a:t>Detalle de casos de accidentes y enfermedades (enero-octubre)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6351CF78-61C5-B919-6CA9-EBDD85DAF6AD}"/>
              </a:ext>
            </a:extLst>
          </p:cNvPr>
          <p:cNvGraphicFramePr>
            <a:graphicFrameLocks/>
          </p:cNvGraphicFramePr>
          <p:nvPr/>
        </p:nvGraphicFramePr>
        <p:xfrm>
          <a:off x="423672" y="1647303"/>
          <a:ext cx="7730426" cy="386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3588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0563C1"/>
    </a:folHlink>
  </a:clrScheme>
  <a:fontScheme name="Sheets">
    <a:majorFont>
      <a:latin typeface="Calibri"/>
      <a:ea typeface="Calibri"/>
      <a:cs typeface="Calibri"/>
    </a:majorFont>
    <a:minorFont>
      <a:latin typeface="Calibri"/>
      <a:ea typeface="Calibri"/>
      <a:cs typeface="Calibri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49b8fdb-6554-4111-b772-929b0c30aa61" xsi:nil="true"/>
    <lcf76f155ced4ddcb4097134ff3c332f xmlns="02e4e482-f23c-457b-8fb6-5af6e7f85889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8E92CC503409D46839B35D006769B0A" ma:contentTypeVersion="11" ma:contentTypeDescription="Crear nuevo documento." ma:contentTypeScope="" ma:versionID="c4cc0c6f96bc54cc60eef061bd2ea09a">
  <xsd:schema xmlns:xsd="http://www.w3.org/2001/XMLSchema" xmlns:xs="http://www.w3.org/2001/XMLSchema" xmlns:p="http://schemas.microsoft.com/office/2006/metadata/properties" xmlns:ns2="02e4e482-f23c-457b-8fb6-5af6e7f85889" xmlns:ns3="049b8fdb-6554-4111-b772-929b0c30aa61" targetNamespace="http://schemas.microsoft.com/office/2006/metadata/properties" ma:root="true" ma:fieldsID="c412f739ac83a3f1e628728fed455c1c" ns2:_="" ns3:_="">
    <xsd:import namespace="02e4e482-f23c-457b-8fb6-5af6e7f85889"/>
    <xsd:import namespace="049b8fdb-6554-4111-b772-929b0c30aa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4e482-f23c-457b-8fb6-5af6e7f858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n" ma:readOnly="false" ma:fieldId="{5cf76f15-5ced-4ddc-b409-7134ff3c332f}" ma:taxonomyMulti="true" ma:sspId="4b6f29e5-583e-4ec3-9caa-eb674acb60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9b8fdb-6554-4111-b772-929b0c30aa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d3b3fde-0a41-445e-b835-53cee5e80c4a}" ma:internalName="TaxCatchAll" ma:showField="CatchAllData" ma:web="049b8fdb-6554-4111-b772-929b0c30aa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C0CE5A-17E0-4831-B4E0-BFC84169C6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3BCE6A-E70C-4422-B968-B44DACA72426}">
  <ds:schemaRefs>
    <ds:schemaRef ds:uri="02e4e482-f23c-457b-8fb6-5af6e7f85889"/>
    <ds:schemaRef ds:uri="049b8fdb-6554-4111-b772-929b0c30aa6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A46208B-5686-464F-8D18-ACD4D7AAEA08}">
  <ds:schemaRefs>
    <ds:schemaRef ds:uri="02e4e482-f23c-457b-8fb6-5af6e7f85889"/>
    <ds:schemaRef ds:uri="049b8fdb-6554-4111-b772-929b0c30aa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968</Words>
  <Application>Microsoft Office PowerPoint</Application>
  <PresentationFormat>Panorámica</PresentationFormat>
  <Paragraphs>227</Paragraphs>
  <Slides>22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1" baseType="lpstr">
      <vt:lpstr>Aptos</vt:lpstr>
      <vt:lpstr>Aptos Display</vt:lpstr>
      <vt:lpstr>Arial</vt:lpstr>
      <vt:lpstr>Arial Nova</vt:lpstr>
      <vt:lpstr>Century Gothic</vt:lpstr>
      <vt:lpstr>Georgia</vt:lpstr>
      <vt:lpstr>Times New Roman</vt:lpstr>
      <vt:lpstr>Tema de Office</vt:lpstr>
      <vt:lpstr>Document</vt:lpstr>
      <vt:lpstr>Información estadística Área de Salud Laboral 2024</vt:lpstr>
      <vt:lpstr>Entrega de mobiliario y accesorios con características ergonómicas (2024)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Riesgos del trabajo de enero a octubre 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Entrega de equipo de protección personal</vt:lpstr>
      <vt:lpstr>Presentación de PowerPoint</vt:lpstr>
      <vt:lpstr>Presentación de PowerPoint</vt:lpstr>
      <vt:lpstr>Presentación de PowerPoint</vt:lpstr>
      <vt:lpstr>Cantidad total de extintores a los que se les realizó mantenimiento 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ASL</dc:creator>
  <cp:lastModifiedBy>CAROL HIDALGO  VALERIO</cp:lastModifiedBy>
  <cp:revision>34</cp:revision>
  <dcterms:created xsi:type="dcterms:W3CDTF">2024-01-15T16:56:13Z</dcterms:created>
  <dcterms:modified xsi:type="dcterms:W3CDTF">2024-11-07T16:52:05Z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0x01010088E92CC503409D46839B35D006769B0A</vt:lpwstr>
  </property>
  <property fmtid="{D5CDD505-2E9C-101B-9397-08002B2CF9AE}" pid="3" name="MediaServiceImageTags">
    <vt:lpwstr/>
  </property>
</Properties>
</file>