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1.xml" ContentType="application/vnd.openxmlformats-officedocument.themeOverr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Ex1.xml" ContentType="application/vnd.ms-office.chartex+xml"/>
  <Override PartName="/ppt/charts/style8.xml" ContentType="application/vnd.ms-office.chartstyle+xml"/>
  <Override PartName="/ppt/charts/colors8.xml" ContentType="application/vnd.ms-office.chartcolorstyle+xml"/>
  <Override PartName="/ppt/charts/chartEx2.xml" ContentType="application/vnd.ms-office.chartex+xml"/>
  <Override PartName="/ppt/charts/style9.xml" ContentType="application/vnd.ms-office.chartstyle+xml"/>
  <Override PartName="/ppt/charts/colors9.xml" ContentType="application/vnd.ms-office.chartcolorstyle+xml"/>
  <Override PartName="/ppt/comments/modernComment_109_F071812F.xml" ContentType="application/vnd.ms-powerpoint.comments+xml"/>
  <Override PartName="/ppt/charts/chart8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omments/modernComment_10A_24D7FF5A.xml" ContentType="application/vnd.ms-powerpoint.comments+xml"/>
  <Override PartName="/ppt/charts/chart9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theme/themeOverride2.xml" ContentType="application/vnd.openxmlformats-officedocument.themeOverride+xml"/>
  <Override PartName="/ppt/notesSlides/notesSlide3.xml" ContentType="application/vnd.openxmlformats-officedocument.presentationml.notesSlide+xml"/>
  <Override PartName="/ppt/comments/modernComment_10B_5AD9934B.xml" ContentType="application/vnd.ms-powerpoint.comments+xml"/>
  <Override PartName="/ppt/notesSlides/notesSlide4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5"/>
  </p:notesMasterIdLst>
  <p:sldIdLst>
    <p:sldId id="276" r:id="rId5"/>
    <p:sldId id="269" r:id="rId6"/>
    <p:sldId id="263" r:id="rId7"/>
    <p:sldId id="288" r:id="rId8"/>
    <p:sldId id="309" r:id="rId9"/>
    <p:sldId id="307" r:id="rId10"/>
    <p:sldId id="310" r:id="rId11"/>
    <p:sldId id="272" r:id="rId12"/>
    <p:sldId id="259" r:id="rId13"/>
    <p:sldId id="301" r:id="rId14"/>
    <p:sldId id="302" r:id="rId15"/>
    <p:sldId id="291" r:id="rId16"/>
    <p:sldId id="283" r:id="rId17"/>
    <p:sldId id="292" r:id="rId18"/>
    <p:sldId id="264" r:id="rId19"/>
    <p:sldId id="265" r:id="rId20"/>
    <p:sldId id="266" r:id="rId21"/>
    <p:sldId id="267" r:id="rId22"/>
    <p:sldId id="277" r:id="rId23"/>
    <p:sldId id="279" r:id="rId24"/>
  </p:sldIdLst>
  <p:sldSz cx="12192000" cy="6858000"/>
  <p:notesSz cx="6858000" cy="9144000"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2D1F0104-B905-9CEB-6B2C-5EED49AC068F}" name="NATALIA RODRIGUEZ  GONZALEZ" initials="NR" userId="S::natalia.rodriguez.gonzalez@una.ac.cr::96c1a478-6e5a-4d0c-8a78-40bbffbd6898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F2F2"/>
    <a:srgbClr val="C1E5F5"/>
    <a:srgbClr val="7AB2D3"/>
    <a:srgbClr val="B9E5E8"/>
    <a:srgbClr val="A403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6182" autoAdjust="0"/>
  </p:normalViewPr>
  <p:slideViewPr>
    <p:cSldViewPr snapToGrid="0">
      <p:cViewPr>
        <p:scale>
          <a:sx n="66" d="100"/>
          <a:sy n="66" d="100"/>
        </p:scale>
        <p:origin x="1837" y="47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Relationship Id="rId30" Type="http://schemas.microsoft.com/office/2018/10/relationships/authors" Target="author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unaaccr-my.sharepoint.com/personal/erick_silva_padilla_una_ac_cr/Documents/Escritorio/Octubre%20ACCIDENTES/31%20Octubre%20POA%205.5.1%20ACCIDENTABILIDAD.xlsm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Libro1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Libro1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Libro1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https://unaaccr-my.sharepoint.com/personal/erick_silva_padilla_una_ac_cr/Documents/Escritorio/Octubre%20ACCIDENTES/31%20Octubre%20POA%205.5.1%20ACCIDENTABILIDAD.xlsm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https://unaaccr.sharepoint.com/sites/SaludLaboral/Shared%20Documents/Datos%20POA%20y%20estad&#237;sticas%20para%20Informe%202025/Matriz%20para%20informe%202025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https://unaaccr-my.sharepoint.com/personal/lilliana_sanchez_arias_una_ac_cr/Documents/Documentos/Documentos%202025/POA%202025/COMPLETO-25%20-Estad&#237;sticas%20%20POA%20-10%20con%20gr&#225;ficos%20.xlsx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https://unaaccr-my.sharepoint.com/personal/lilliana_sanchez_arias_una_ac_cr/Documents/Documentos/Documentos%202025/POA%202025/COMPLETO-25%20-Estad&#237;sticas%20%20POA%20-10%20con%20gr&#225;ficos%20.xlsx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Ex1.xml.rels><?xml version="1.0" encoding="UTF-8" standalone="yes"?>
<Relationships xmlns="http://schemas.openxmlformats.org/package/2006/relationships"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Ex2.xml.rels><?xml version="1.0" encoding="UTF-8" standalone="yes"?>
<Relationships xmlns="http://schemas.openxmlformats.org/package/2006/relationships"><Relationship Id="rId3" Type="http://schemas.microsoft.com/office/2011/relationships/chartColorStyle" Target="colors9.xml"/><Relationship Id="rId2" Type="http://schemas.microsoft.com/office/2011/relationships/chartStyle" Target="style9.xml"/><Relationship Id="rId1" Type="http://schemas.openxmlformats.org/officeDocument/2006/relationships/oleObject" Target="https://unaaccr.sharepoint.com/sites/SaludLaboral/Shared%20Documents/Datos%20POA%20y%20estad&#237;sticas%20para%20Informe%202025/Matriz%20para%20informe%202025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rgbClr val="7AB2D3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FFC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F70D-4E68-9812-36C380803A26}"/>
              </c:ext>
            </c:extLst>
          </c:dPt>
          <c:dPt>
            <c:idx val="1"/>
            <c:invertIfNegative val="0"/>
            <c:bubble3D val="0"/>
            <c:spPr>
              <a:solidFill>
                <a:srgbClr val="FFC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F70D-4E68-9812-36C380803A26}"/>
              </c:ext>
            </c:extLst>
          </c:dPt>
          <c:dPt>
            <c:idx val="2"/>
            <c:invertIfNegative val="0"/>
            <c:bubble3D val="0"/>
            <c:spPr>
              <a:solidFill>
                <a:srgbClr val="FFC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F70D-4E68-9812-36C380803A26}"/>
              </c:ext>
            </c:extLst>
          </c:dPt>
          <c:dPt>
            <c:idx val="3"/>
            <c:invertIfNegative val="0"/>
            <c:bubble3D val="0"/>
            <c:spPr>
              <a:solidFill>
                <a:srgbClr val="FFC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F70D-4E68-9812-36C380803A26}"/>
              </c:ext>
            </c:extLst>
          </c:dPt>
          <c:dPt>
            <c:idx val="4"/>
            <c:invertIfNegative val="0"/>
            <c:bubble3D val="0"/>
            <c:spPr>
              <a:solidFill>
                <a:srgbClr val="FFC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0-F70D-4E68-9812-36C380803A26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'POA 5.5.1'!$E$45:$E$54</c:f>
              <c:strCache>
                <c:ptCount val="10"/>
                <c:pt idx="0">
                  <c:v>TRABAJADORES OPERATIVOS ESPECIALIZADOS</c:v>
                </c:pt>
                <c:pt idx="1">
                  <c:v>ACADÉMICOS</c:v>
                </c:pt>
                <c:pt idx="2">
                  <c:v>CONSERJES</c:v>
                </c:pt>
                <c:pt idx="3">
                  <c:v>TRABAJADORES OPERATIVOS MANUALES </c:v>
                </c:pt>
                <c:pt idx="4">
                  <c:v>OFICIALES DE SEGURIDAD</c:v>
                </c:pt>
                <c:pt idx="5">
                  <c:v>SECRETARIA</c:v>
                </c:pt>
                <c:pt idx="6">
                  <c:v>CHOFERES Y MENSAJEROS</c:v>
                </c:pt>
                <c:pt idx="7">
                  <c:v>DIRECTORES</c:v>
                </c:pt>
                <c:pt idx="8">
                  <c:v>ASISTENTES ADMINISTRATIVOS Y COORDINADORES (MANDO MEDIOS)</c:v>
                </c:pt>
                <c:pt idx="9">
                  <c:v>ASISTENTES DE LABORATORIO</c:v>
                </c:pt>
              </c:strCache>
            </c:strRef>
          </c:cat>
          <c:val>
            <c:numRef>
              <c:f>'POA 5.5.1'!$F$45:$F$54</c:f>
              <c:numCache>
                <c:formatCode>General</c:formatCode>
                <c:ptCount val="10"/>
                <c:pt idx="0">
                  <c:v>29</c:v>
                </c:pt>
                <c:pt idx="1">
                  <c:v>21</c:v>
                </c:pt>
                <c:pt idx="2">
                  <c:v>20</c:v>
                </c:pt>
                <c:pt idx="3">
                  <c:v>19</c:v>
                </c:pt>
                <c:pt idx="4">
                  <c:v>15</c:v>
                </c:pt>
                <c:pt idx="5">
                  <c:v>14</c:v>
                </c:pt>
                <c:pt idx="6">
                  <c:v>3</c:v>
                </c:pt>
                <c:pt idx="7">
                  <c:v>2</c:v>
                </c:pt>
                <c:pt idx="8">
                  <c:v>2</c:v>
                </c:pt>
                <c:pt idx="9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383-4FB4-8940-56CC791D1BE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945003759"/>
        <c:axId val="945004239"/>
      </c:barChart>
      <c:catAx>
        <c:axId val="945003759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defRPr>
            </a:pPr>
            <a:endParaRPr lang="es-CR"/>
          </a:p>
        </c:txPr>
        <c:crossAx val="945004239"/>
        <c:crosses val="autoZero"/>
        <c:auto val="1"/>
        <c:lblAlgn val="ctr"/>
        <c:lblOffset val="100"/>
        <c:noMultiLvlLbl val="0"/>
      </c:catAx>
      <c:valAx>
        <c:axId val="945004239"/>
        <c:scaling>
          <c:orientation val="minMax"/>
          <c:max val="3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 Nova Cond" panose="020B0506020202020204" pitchFamily="34" charset="0"/>
                    <a:ea typeface="+mn-ea"/>
                    <a:cs typeface="+mn-cs"/>
                  </a:defRPr>
                </a:pPr>
                <a:r>
                  <a:rPr lang="es-CR" sz="1100" b="1">
                    <a:latin typeface="Arial Nova Cond" panose="020B0506020202020204" pitchFamily="34" charset="0"/>
                  </a:rPr>
                  <a:t>Cantidad</a:t>
                </a:r>
                <a:r>
                  <a:rPr lang="es-CR" sz="1100" b="1" baseline="0">
                    <a:latin typeface="Arial Nova Cond" panose="020B0506020202020204" pitchFamily="34" charset="0"/>
                  </a:rPr>
                  <a:t> de eventos reportados al INS</a:t>
                </a:r>
                <a:endParaRPr lang="es-CR" sz="1100" b="1">
                  <a:latin typeface="Arial Nova Cond" panose="020B0506020202020204" pitchFamily="34" charset="0"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 Nova Cond" panose="020B0506020202020204" pitchFamily="34" charset="0"/>
                  <a:ea typeface="+mn-ea"/>
                  <a:cs typeface="+mn-cs"/>
                </a:defRPr>
              </a:pPr>
              <a:endParaRPr lang="es-C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R"/>
          </a:p>
        </c:txPr>
        <c:crossAx val="945003759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bg1"/>
    </a:solidFill>
    <a:ln w="9525" cap="flat" cmpd="sng" algn="ctr">
      <a:solidFill>
        <a:schemeClr val="bg1">
          <a:lumMod val="65000"/>
        </a:schemeClr>
      </a:solidFill>
      <a:round/>
    </a:ln>
    <a:effectLst/>
  </c:spPr>
  <c:txPr>
    <a:bodyPr/>
    <a:lstStyle/>
    <a:p>
      <a:pPr>
        <a:defRPr/>
      </a:pPr>
      <a:endParaRPr lang="es-C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5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 Nova Cond" panose="020B0506020202020204" pitchFamily="34" charset="0"/>
                <a:ea typeface="+mn-ea"/>
                <a:cs typeface="+mn-cs"/>
              </a:defRPr>
            </a:pPr>
            <a:r>
              <a:rPr lang="es-CR" sz="1500" b="1" noProof="0" dirty="0">
                <a:latin typeface="Arial Nova Cond" panose="020B0506020202020204" pitchFamily="34" charset="0"/>
              </a:rPr>
              <a:t>Cantidad</a:t>
            </a:r>
            <a:r>
              <a:rPr lang="es-CR" sz="1500" b="1" baseline="0" noProof="0" dirty="0">
                <a:latin typeface="Arial Nova Cond" panose="020B0506020202020204" pitchFamily="34" charset="0"/>
              </a:rPr>
              <a:t> de casos de accidentes laborales</a:t>
            </a:r>
            <a:endParaRPr lang="es-CR" sz="1500" b="1" noProof="0" dirty="0">
              <a:latin typeface="Arial Nova Cond" panose="020B0506020202020204" pitchFamily="34" charset="0"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5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Arial Nova Cond" panose="020B0506020202020204" pitchFamily="34" charset="0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Hoja1!$B$5</c:f>
              <c:strCache>
                <c:ptCount val="1"/>
                <c:pt idx="0">
                  <c:v>Accidentes laborales</c:v>
                </c:pt>
              </c:strCache>
            </c:strRef>
          </c:tx>
          <c:dPt>
            <c:idx val="0"/>
            <c:bubble3D val="0"/>
            <c:spPr>
              <a:solidFill>
                <a:schemeClr val="accent1">
                  <a:lumMod val="20000"/>
                  <a:lumOff val="8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E18B-47E0-8AC0-76ABD2D5B02D}"/>
              </c:ext>
            </c:extLst>
          </c:dPt>
          <c:dPt>
            <c:idx val="1"/>
            <c:bubble3D val="0"/>
            <c:spPr>
              <a:solidFill>
                <a:srgbClr val="D9D9D9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E18B-47E0-8AC0-76ABD2D5B02D}"/>
              </c:ext>
            </c:extLst>
          </c:dPt>
          <c:dLbls>
            <c:dLbl>
              <c:idx val="0"/>
              <c:layout>
                <c:manualLayout>
                  <c:x val="-0.25794603851180647"/>
                  <c:y val="-0.2603109507144941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50</a:t>
                    </a:r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E18B-47E0-8AC0-76ABD2D5B02D}"/>
                </c:ext>
              </c:extLst>
            </c:dLbl>
            <c:dLbl>
              <c:idx val="1"/>
              <c:layout>
                <c:manualLayout>
                  <c:x val="0.13497019971411647"/>
                  <c:y val="0.1279385389326333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37</a:t>
                    </a:r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E18B-47E0-8AC0-76ABD2D5B02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R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Hoja1!$C$5:$D$5</c:f>
              <c:numCache>
                <c:formatCode>General</c:formatCode>
                <c:ptCount val="2"/>
                <c:pt idx="0">
                  <c:v>25</c:v>
                </c:pt>
                <c:pt idx="1">
                  <c:v>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18B-47E0-8AC0-76ABD2D5B02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solidFill>
        <a:schemeClr val="bg1">
          <a:lumMod val="65000"/>
        </a:schemeClr>
      </a:solidFill>
    </a:ln>
    <a:effectLst/>
  </c:spPr>
  <c:txPr>
    <a:bodyPr/>
    <a:lstStyle/>
    <a:p>
      <a:pPr>
        <a:defRPr/>
      </a:pPr>
      <a:endParaRPr lang="es-CR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 Nova Cond" panose="020B0506020202020204" pitchFamily="34" charset="0"/>
                <a:ea typeface="+mn-ea"/>
                <a:cs typeface="+mn-cs"/>
              </a:defRPr>
            </a:pPr>
            <a:r>
              <a:rPr lang="en-US" b="1" dirty="0">
                <a:latin typeface="Arial Nova Cond" panose="020B0506020202020204" pitchFamily="34" charset="0"/>
              </a:rPr>
              <a:t>CANTIDAD</a:t>
            </a:r>
            <a:r>
              <a:rPr lang="en-US" b="1" baseline="0" dirty="0">
                <a:latin typeface="Arial Nova Cond" panose="020B0506020202020204" pitchFamily="34" charset="0"/>
              </a:rPr>
              <a:t> DE CASOS DE ENFERMEDADES LABORALES</a:t>
            </a:r>
            <a:endParaRPr lang="en-US" b="1" dirty="0">
              <a:latin typeface="Arial Nova Cond" panose="020B0506020202020204" pitchFamily="34" charset="0"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Arial Nova Cond" panose="020B0506020202020204" pitchFamily="34" charset="0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4.0614555432294502E-2"/>
          <c:y val="0.11357546921294977"/>
          <c:w val="0.95035998780497333"/>
          <c:h val="0.8346895766967299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Hoja1!$B$7</c:f>
              <c:strCache>
                <c:ptCount val="1"/>
                <c:pt idx="0">
                  <c:v>Enfermedades laborales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 w="19050">
              <a:solidFill>
                <a:schemeClr val="lt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1">
                  <a:lumMod val="8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DF0-40A4-BC39-B1B0C033986D}"/>
              </c:ext>
            </c:extLst>
          </c:dPt>
          <c:dPt>
            <c:idx val="1"/>
            <c:invertIfNegative val="0"/>
            <c:bubble3D val="0"/>
            <c:spPr>
              <a:solidFill>
                <a:schemeClr val="bg1">
                  <a:lumMod val="8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DF0-40A4-BC39-B1B0C033986D}"/>
              </c:ext>
            </c:extLst>
          </c:dPt>
          <c:dLbls>
            <c:dLbl>
              <c:idx val="1"/>
              <c:tx>
                <c:rich>
                  <a:bodyPr/>
                  <a:lstStyle/>
                  <a:p>
                    <a:r>
                      <a:rPr lang="en-US"/>
                      <a:t>3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9DF0-40A4-BC39-B1B0C033986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 Nova Cond" panose="020B0506020202020204" pitchFamily="34" charset="0"/>
                    <a:ea typeface="+mn-ea"/>
                    <a:cs typeface="+mn-cs"/>
                  </a:defRPr>
                </a:pPr>
                <a:endParaRPr lang="es-C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Hoja1!$C$7:$D$7</c:f>
              <c:numCache>
                <c:formatCode>General</c:formatCode>
                <c:ptCount val="2"/>
                <c:pt idx="0">
                  <c:v>0</c:v>
                </c:pt>
                <c:pt idx="1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DF0-40A4-BC39-B1B0C033986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983975711"/>
        <c:axId val="1983974271"/>
      </c:barChart>
      <c:catAx>
        <c:axId val="1983975711"/>
        <c:scaling>
          <c:orientation val="minMax"/>
        </c:scaling>
        <c:delete val="1"/>
        <c:axPos val="b"/>
        <c:majorTickMark val="out"/>
        <c:minorTickMark val="none"/>
        <c:tickLblPos val="nextTo"/>
        <c:crossAx val="1983974271"/>
        <c:auto val="1"/>
        <c:lblAlgn val="ctr"/>
        <c:lblOffset val="100"/>
        <c:noMultiLvlLbl val="0"/>
      </c:catAx>
      <c:valAx>
        <c:axId val="1983974271"/>
        <c:scaling>
          <c:orientation val="minMax"/>
          <c:max val="3"/>
        </c:scaling>
        <c:delete val="1"/>
        <c:axPos val="l"/>
        <c:numFmt formatCode="General" sourceLinked="1"/>
        <c:majorTickMark val="out"/>
        <c:minorTickMark val="none"/>
        <c:tickLblPos val="nextTo"/>
        <c:crossAx val="1983975711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s-CR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5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 Nova Cond" panose="020B0506020202020204" pitchFamily="34" charset="0"/>
                <a:ea typeface="+mn-ea"/>
                <a:cs typeface="+mn-cs"/>
              </a:defRPr>
            </a:pPr>
            <a:r>
              <a:rPr lang="es-CR" sz="1500" b="1" dirty="0">
                <a:latin typeface="Arial Nova Cond" panose="020B0506020202020204" pitchFamily="34" charset="0"/>
              </a:rPr>
              <a:t>Cantidad de casos</a:t>
            </a:r>
            <a:r>
              <a:rPr lang="es-CR" sz="1500" b="1" baseline="0" dirty="0">
                <a:latin typeface="Arial Nova Cond" panose="020B0506020202020204" pitchFamily="34" charset="0"/>
              </a:rPr>
              <a:t> de</a:t>
            </a:r>
            <a:r>
              <a:rPr lang="es-CR" sz="1500" b="1" dirty="0">
                <a:latin typeface="Arial Nova Cond" panose="020B0506020202020204" pitchFamily="34" charset="0"/>
              </a:rPr>
              <a:t> accidentes en trayecto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5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Arial Nova Cond" panose="020B0506020202020204" pitchFamily="34" charset="0"/>
              <a:ea typeface="+mn-ea"/>
              <a:cs typeface="+mn-cs"/>
            </a:defRPr>
          </a:pPr>
          <a:endParaRPr lang="es-CR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Hoja1!$B$6</c:f>
              <c:strCache>
                <c:ptCount val="1"/>
                <c:pt idx="0">
                  <c:v>Accidentes en trayecto</c:v>
                </c:pt>
              </c:strCache>
            </c:strRef>
          </c:tx>
          <c:dPt>
            <c:idx val="0"/>
            <c:bubble3D val="0"/>
            <c:spPr>
              <a:solidFill>
                <a:srgbClr val="C1E5F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ACED-42FD-81BB-0C29054CA7F5}"/>
              </c:ext>
            </c:extLst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ACED-42FD-81BB-0C29054CA7F5}"/>
              </c:ext>
            </c:extLst>
          </c:dPt>
          <c:dLbls>
            <c:dLbl>
              <c:idx val="0"/>
              <c:layout>
                <c:manualLayout>
                  <c:x val="-0.24691977877693744"/>
                  <c:y val="0.15000473899095937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17</a:t>
                    </a:r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ACED-42FD-81BB-0C29054CA7F5}"/>
                </c:ext>
              </c:extLst>
            </c:dLbl>
            <c:dLbl>
              <c:idx val="1"/>
              <c:layout>
                <c:manualLayout>
                  <c:x val="0.23250986387265538"/>
                  <c:y val="3.110600758238545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20</a:t>
                    </a:r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ACED-42FD-81BB-0C29054CA7F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R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Hoja1!$C$6:$D$6</c:f>
              <c:numCache>
                <c:formatCode>General</c:formatCode>
                <c:ptCount val="2"/>
                <c:pt idx="0">
                  <c:v>6</c:v>
                </c:pt>
                <c:pt idx="1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CED-42FD-81BB-0C29054CA7F5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solidFill>
        <a:schemeClr val="bg1">
          <a:lumMod val="65000"/>
        </a:schemeClr>
      </a:solidFill>
    </a:ln>
    <a:effectLst/>
  </c:spPr>
  <c:txPr>
    <a:bodyPr/>
    <a:lstStyle/>
    <a:p>
      <a:pPr>
        <a:defRPr/>
      </a:pPr>
      <a:endParaRPr lang="es-CR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606900188791494"/>
          <c:y val="0.16461253298581868"/>
          <c:w val="0.86944017263023088"/>
          <c:h val="0.66602135619365077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rgbClr val="03499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solidFill>
                  <a:schemeClr val="bg1">
                    <a:lumMod val="65000"/>
                  </a:schemeClr>
                </a:solidFill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'Resumen JRR'!$G$35:$G$36</c:f>
              <c:strCache>
                <c:ptCount val="2"/>
                <c:pt idx="0">
                  <c:v>Dias perdidos por accidente laboral</c:v>
                </c:pt>
                <c:pt idx="1">
                  <c:v>Dias perdidos por accidente en trayecto</c:v>
                </c:pt>
              </c:strCache>
            </c:strRef>
          </c:cat>
          <c:val>
            <c:numRef>
              <c:f>'Resumen JRR'!$H$35:$H$36</c:f>
              <c:numCache>
                <c:formatCode>General</c:formatCode>
                <c:ptCount val="2"/>
                <c:pt idx="0">
                  <c:v>1055</c:v>
                </c:pt>
                <c:pt idx="1">
                  <c:v>371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142-4A0F-A6E8-2FA614160DB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944937999"/>
        <c:axId val="944939919"/>
      </c:barChart>
      <c:catAx>
        <c:axId val="94493799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 Nova Cond" panose="020B0506020202020204" pitchFamily="34" charset="0"/>
                <a:ea typeface="+mn-ea"/>
                <a:cs typeface="+mn-cs"/>
              </a:defRPr>
            </a:pPr>
            <a:endParaRPr lang="es-CR"/>
          </a:p>
        </c:txPr>
        <c:crossAx val="944939919"/>
        <c:crosses val="autoZero"/>
        <c:auto val="1"/>
        <c:lblAlgn val="ctr"/>
        <c:lblOffset val="100"/>
        <c:noMultiLvlLbl val="0"/>
      </c:catAx>
      <c:valAx>
        <c:axId val="944939919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94493799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s-CR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7103778949595243"/>
          <c:y val="8.4565731395684782E-2"/>
          <c:w val="0.52896218528239525"/>
          <c:h val="0.89912883998165982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es-C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'Mobiliario por Vicerrectoria..'!$A$6:$A$24</c:f>
              <c:strCache>
                <c:ptCount val="19"/>
                <c:pt idx="0">
                  <c:v>Centro de Estudios Generaes</c:v>
                </c:pt>
                <c:pt idx="1">
                  <c:v>Rectoría Adjunta</c:v>
                </c:pt>
                <c:pt idx="2">
                  <c:v>Vicerrectoría de Extensión</c:v>
                </c:pt>
                <c:pt idx="3">
                  <c:v>Facultad de Ciencias de la Salud</c:v>
                </c:pt>
                <c:pt idx="4">
                  <c:v>Sede Regional Huetar Norte</c:v>
                </c:pt>
                <c:pt idx="5">
                  <c:v>Centro de Investigación, Docencia y Extensión</c:v>
                </c:pt>
                <c:pt idx="6">
                  <c:v>Centro de Inveatigación, Docencia y Extensión Artística</c:v>
                </c:pt>
                <c:pt idx="7">
                  <c:v>Vicerrectoría de Vida Estudiantil</c:v>
                </c:pt>
                <c:pt idx="8">
                  <c:v>Vicerrectoría de Investigación</c:v>
                </c:pt>
                <c:pt idx="9">
                  <c:v>Facultad de Filosofía y Letras</c:v>
                </c:pt>
                <c:pt idx="10">
                  <c:v>Sede Regional Brunca</c:v>
                </c:pt>
                <c:pt idx="11">
                  <c:v>Consejo Universitario</c:v>
                </c:pt>
                <c:pt idx="12">
                  <c:v>Sede Regional Chorotega</c:v>
                </c:pt>
                <c:pt idx="13">
                  <c:v>Vicerrectoría de Docencia</c:v>
                </c:pt>
                <c:pt idx="14">
                  <c:v>Facultad de Ciencias de la Tierra y el Mar</c:v>
                </c:pt>
                <c:pt idx="15">
                  <c:v>Facultad de Ciencias Sociales</c:v>
                </c:pt>
                <c:pt idx="16">
                  <c:v>Facultad de Ciencias Exactas y Naturales</c:v>
                </c:pt>
                <c:pt idx="17">
                  <c:v>Rectoría</c:v>
                </c:pt>
                <c:pt idx="18">
                  <c:v>Vicerrectoría de Administración</c:v>
                </c:pt>
              </c:strCache>
            </c:strRef>
          </c:cat>
          <c:val>
            <c:numRef>
              <c:f>'Mobiliario por Vicerrectoria..'!$N$6:$N$24</c:f>
              <c:numCache>
                <c:formatCode>General</c:formatCode>
                <c:ptCount val="19"/>
                <c:pt idx="0">
                  <c:v>2</c:v>
                </c:pt>
                <c:pt idx="1">
                  <c:v>2</c:v>
                </c:pt>
                <c:pt idx="2">
                  <c:v>2</c:v>
                </c:pt>
                <c:pt idx="3">
                  <c:v>6</c:v>
                </c:pt>
                <c:pt idx="4">
                  <c:v>6</c:v>
                </c:pt>
                <c:pt idx="5">
                  <c:v>12</c:v>
                </c:pt>
                <c:pt idx="6">
                  <c:v>16</c:v>
                </c:pt>
                <c:pt idx="7">
                  <c:v>16</c:v>
                </c:pt>
                <c:pt idx="8">
                  <c:v>18</c:v>
                </c:pt>
                <c:pt idx="9">
                  <c:v>20</c:v>
                </c:pt>
                <c:pt idx="10">
                  <c:v>21</c:v>
                </c:pt>
                <c:pt idx="11">
                  <c:v>22</c:v>
                </c:pt>
                <c:pt idx="12">
                  <c:v>25</c:v>
                </c:pt>
                <c:pt idx="13">
                  <c:v>31</c:v>
                </c:pt>
                <c:pt idx="14">
                  <c:v>47</c:v>
                </c:pt>
                <c:pt idx="15">
                  <c:v>47</c:v>
                </c:pt>
                <c:pt idx="16">
                  <c:v>77</c:v>
                </c:pt>
                <c:pt idx="17">
                  <c:v>87</c:v>
                </c:pt>
                <c:pt idx="18">
                  <c:v>188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C07-493C-831C-0B128DBD20C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596416256"/>
        <c:axId val="596417216"/>
      </c:barChart>
      <c:catAx>
        <c:axId val="59641625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1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 Nova Cond" panose="020B0506020202020204" pitchFamily="34" charset="0"/>
                <a:ea typeface="+mn-ea"/>
                <a:cs typeface="+mn-cs"/>
              </a:defRPr>
            </a:pPr>
            <a:endParaRPr lang="es-CR"/>
          </a:p>
        </c:txPr>
        <c:crossAx val="596417216"/>
        <c:crosses val="autoZero"/>
        <c:auto val="1"/>
        <c:lblAlgn val="ctr"/>
        <c:lblOffset val="100"/>
        <c:noMultiLvlLbl val="0"/>
      </c:catAx>
      <c:valAx>
        <c:axId val="59641721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5964162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Century Gothic" panose="020B0502020202020204" pitchFamily="34" charset="0"/>
        </a:defRPr>
      </a:pPr>
      <a:endParaRPr lang="es-CR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Ventas</c:v>
                </c:pt>
              </c:strCache>
            </c:strRef>
          </c:tx>
          <c:spPr>
            <a:solidFill>
              <a:srgbClr val="C1E5F5"/>
            </a:solidFill>
          </c:spPr>
          <c:dPt>
            <c:idx val="0"/>
            <c:bubble3D val="0"/>
            <c:spPr>
              <a:solidFill>
                <a:schemeClr val="bg1">
                  <a:lumMod val="75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2-B751-4069-A900-D22427C67623}"/>
              </c:ext>
            </c:extLst>
          </c:dPt>
          <c:dPt>
            <c:idx val="1"/>
            <c:bubble3D val="0"/>
            <c:spPr>
              <a:solidFill>
                <a:srgbClr val="C1E5F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B751-4069-A900-D22427C67623}"/>
              </c:ext>
            </c:extLst>
          </c:dPt>
          <c:dLbls>
            <c:dLbl>
              <c:idx val="0"/>
              <c:layout>
                <c:manualLayout>
                  <c:x val="-0.27526549187178784"/>
                  <c:y val="-8.1935652536955339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8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Arial Nova Cond" panose="020B0506020202020204" pitchFamily="34" charset="0"/>
                      <a:ea typeface="+mn-ea"/>
                      <a:cs typeface="+mn-cs"/>
                    </a:defRPr>
                  </a:pPr>
                  <a:endParaRPr lang="es-C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B751-4069-A900-D22427C67623}"/>
                </c:ext>
              </c:extLst>
            </c:dLbl>
            <c:dLbl>
              <c:idx val="1"/>
              <c:layout>
                <c:manualLayout>
                  <c:x val="0.13074228050331826"/>
                  <c:y val="0.15416375517589181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8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C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751-4069-A900-D22427C6762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Hoja1!$A$2:$A$3</c:f>
              <c:strCache>
                <c:ptCount val="2"/>
                <c:pt idx="0">
                  <c:v>Mujeres</c:v>
                </c:pt>
                <c:pt idx="1">
                  <c:v>Hombres</c:v>
                </c:pt>
              </c:strCache>
            </c:strRef>
          </c:cat>
          <c:val>
            <c:numRef>
              <c:f>Hoja1!$B$2:$B$3</c:f>
              <c:numCache>
                <c:formatCode>0%</c:formatCode>
                <c:ptCount val="2"/>
                <c:pt idx="0">
                  <c:v>0.68</c:v>
                </c:pt>
                <c:pt idx="1">
                  <c:v>0.32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751-4069-A900-D22427C6762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s-CR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8.9157042165637718E-2"/>
          <c:y val="0.11380570136716081"/>
          <c:w val="0.91084295783436231"/>
          <c:h val="0.69227144947388597"/>
        </c:manualLayout>
      </c:layout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4">
                  <a:lumMod val="20000"/>
                  <a:lumOff val="8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12DE-4EB3-9C6C-0C41B32EDDA7}"/>
              </c:ext>
            </c:extLst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12DE-4EB3-9C6C-0C41B32EDDA7}"/>
              </c:ext>
            </c:extLst>
          </c:dPt>
          <c:dLbls>
            <c:dLbl>
              <c:idx val="0"/>
              <c:layout>
                <c:manualLayout>
                  <c:x val="-0.24399924463068121"/>
                  <c:y val="-3.9151354704957349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2000" b="1" i="0" u="none" strike="noStrike" kern="1200" baseline="0">
                        <a:solidFill>
                          <a:schemeClr val="tx1"/>
                        </a:solidFill>
                        <a:latin typeface="Arial Nova Cond" panose="020B0506020202020204" pitchFamily="34" charset="0"/>
                        <a:ea typeface="+mn-ea"/>
                        <a:cs typeface="+mn-cs"/>
                      </a:defRPr>
                    </a:pPr>
                    <a:fld id="{BFB7CD22-B2D9-4087-AE3F-A61B1C14E673}" type="VALUE">
                      <a:rPr lang="en-US" sz="2000" b="1">
                        <a:solidFill>
                          <a:schemeClr val="tx1"/>
                        </a:solidFill>
                        <a:latin typeface="Arial Nova Cond" panose="020B0506020202020204" pitchFamily="34" charset="0"/>
                      </a:rPr>
                      <a:pPr>
                        <a:defRPr sz="2000" b="1">
                          <a:solidFill>
                            <a:schemeClr val="tx1"/>
                          </a:solidFill>
                          <a:latin typeface="Arial Nova Cond" panose="020B0506020202020204" pitchFamily="34" charset="0"/>
                        </a:defRPr>
                      </a:pPr>
                      <a:t>[VALOR]</a:t>
                    </a:fld>
                    <a:r>
                      <a:rPr lang="en-US" sz="2000" b="1">
                        <a:solidFill>
                          <a:schemeClr val="tx1"/>
                        </a:solidFill>
                        <a:latin typeface="Arial Nova Cond" panose="020B0506020202020204" pitchFamily="34" charset="0"/>
                      </a:rPr>
                      <a:t>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2000" b="1" i="0" u="none" strike="noStrike" kern="1200" baseline="0">
                      <a:solidFill>
                        <a:schemeClr val="tx1"/>
                      </a:solidFill>
                      <a:latin typeface="Arial Nova Cond" panose="020B0506020202020204" pitchFamily="34" charset="0"/>
                      <a:ea typeface="+mn-ea"/>
                      <a:cs typeface="+mn-cs"/>
                    </a:defRPr>
                  </a:pPr>
                  <a:endParaRPr lang="es-CR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3357661252928568"/>
                      <c:h val="0.17053325349749157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12DE-4EB3-9C6C-0C41B32EDDA7}"/>
                </c:ext>
              </c:extLst>
            </c:dLbl>
            <c:dLbl>
              <c:idx val="1"/>
              <c:layout>
                <c:manualLayout>
                  <c:x val="0.19294766380606251"/>
                  <c:y val="0.13442158361757778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2000" b="1" i="0" u="none" strike="noStrike" kern="1200" baseline="0">
                        <a:solidFill>
                          <a:schemeClr val="tx1"/>
                        </a:solidFill>
                        <a:latin typeface="Arial Nova Cond" panose="020B0506020202020204" pitchFamily="34" charset="0"/>
                        <a:ea typeface="+mn-ea"/>
                        <a:cs typeface="+mn-cs"/>
                      </a:defRPr>
                    </a:pPr>
                    <a:fld id="{F0FD2E1C-CE9F-486A-ABC2-2D210559DAFE}" type="VALUE">
                      <a:rPr lang="en-US" sz="2000" b="1">
                        <a:solidFill>
                          <a:schemeClr val="tx1"/>
                        </a:solidFill>
                        <a:latin typeface="Arial Nova Cond" panose="020B0506020202020204" pitchFamily="34" charset="0"/>
                      </a:rPr>
                      <a:pPr>
                        <a:defRPr sz="2000" b="1">
                          <a:solidFill>
                            <a:schemeClr val="tx1"/>
                          </a:solidFill>
                          <a:latin typeface="Arial Nova Cond" panose="020B0506020202020204" pitchFamily="34" charset="0"/>
                        </a:defRPr>
                      </a:pPr>
                      <a:t>[VALOR]</a:t>
                    </a:fld>
                    <a:r>
                      <a:rPr lang="en-US" sz="2000" b="1">
                        <a:solidFill>
                          <a:schemeClr val="tx1"/>
                        </a:solidFill>
                        <a:latin typeface="Arial Nova Cond" panose="020B0506020202020204" pitchFamily="34" charset="0"/>
                      </a:rPr>
                      <a:t>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2000" b="1" i="0" u="none" strike="noStrike" kern="1200" baseline="0">
                      <a:solidFill>
                        <a:schemeClr val="tx1"/>
                      </a:solidFill>
                      <a:latin typeface="Arial Nova Cond" panose="020B0506020202020204" pitchFamily="34" charset="0"/>
                      <a:ea typeface="+mn-ea"/>
                      <a:cs typeface="+mn-cs"/>
                    </a:defRPr>
                  </a:pPr>
                  <a:endParaRPr lang="es-CR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1661296434886115"/>
                      <c:h val="0.13641384160063025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12DE-4EB3-9C6C-0C41B32EDDA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tx1"/>
                    </a:solidFill>
                    <a:latin typeface="Arial Nova Cond" panose="020B0506020202020204" pitchFamily="34" charset="0"/>
                    <a:ea typeface="+mn-ea"/>
                    <a:cs typeface="+mn-cs"/>
                  </a:defRPr>
                </a:pPr>
                <a:endParaRPr lang="es-CR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Sexo!$B$4:$B$5</c:f>
              <c:strCache>
                <c:ptCount val="2"/>
                <c:pt idx="0">
                  <c:v>Hombre</c:v>
                </c:pt>
                <c:pt idx="1">
                  <c:v>Mujer</c:v>
                </c:pt>
              </c:strCache>
            </c:strRef>
          </c:cat>
          <c:val>
            <c:numRef>
              <c:f>Sexo!$C$4:$C$5</c:f>
              <c:numCache>
                <c:formatCode>General</c:formatCode>
                <c:ptCount val="2"/>
                <c:pt idx="0">
                  <c:v>59</c:v>
                </c:pt>
                <c:pt idx="1">
                  <c:v>41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2DE-4EB3-9C6C-0C41B32EDDA7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s-CR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'Grupo ocupacional'!$A$112:$A$121</c:f>
              <c:strCache>
                <c:ptCount val="10"/>
                <c:pt idx="0">
                  <c:v>Directores</c:v>
                </c:pt>
                <c:pt idx="1">
                  <c:v>Asistentes Administrativos y coordinadores (mando medios)</c:v>
                </c:pt>
                <c:pt idx="2">
                  <c:v>Asistentes de Laboratorio</c:v>
                </c:pt>
                <c:pt idx="3">
                  <c:v>Secretaria</c:v>
                </c:pt>
                <c:pt idx="4">
                  <c:v>Choferes y mensajeros</c:v>
                </c:pt>
                <c:pt idx="5">
                  <c:v>Trabajadores operativos especializados</c:v>
                </c:pt>
                <c:pt idx="6">
                  <c:v>Oficiales de Seguridad</c:v>
                </c:pt>
                <c:pt idx="7">
                  <c:v>Académicos</c:v>
                </c:pt>
                <c:pt idx="8">
                  <c:v>Trabajadores operativos manuales</c:v>
                </c:pt>
                <c:pt idx="9">
                  <c:v>Conserjes</c:v>
                </c:pt>
              </c:strCache>
            </c:strRef>
          </c:cat>
          <c:val>
            <c:numRef>
              <c:f>'Grupo ocupacional'!$B$112:$B$121</c:f>
              <c:numCache>
                <c:formatCode>0</c:formatCode>
                <c:ptCount val="10"/>
                <c:pt idx="0">
                  <c:v>10</c:v>
                </c:pt>
                <c:pt idx="1">
                  <c:v>13</c:v>
                </c:pt>
                <c:pt idx="2">
                  <c:v>17</c:v>
                </c:pt>
                <c:pt idx="3">
                  <c:v>18</c:v>
                </c:pt>
                <c:pt idx="4">
                  <c:v>30</c:v>
                </c:pt>
                <c:pt idx="5">
                  <c:v>79</c:v>
                </c:pt>
                <c:pt idx="6">
                  <c:v>103</c:v>
                </c:pt>
                <c:pt idx="7">
                  <c:v>165</c:v>
                </c:pt>
                <c:pt idx="8">
                  <c:v>209</c:v>
                </c:pt>
                <c:pt idx="9">
                  <c:v>347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73B-4A0D-8C8E-6080A2D74BA4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82"/>
        <c:axId val="742334848"/>
        <c:axId val="742338688"/>
      </c:barChart>
      <c:catAx>
        <c:axId val="74233484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1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 Nova Cond" panose="020B0506020202020204" pitchFamily="34" charset="0"/>
                <a:ea typeface="+mn-ea"/>
                <a:cs typeface="+mn-cs"/>
              </a:defRPr>
            </a:pPr>
            <a:endParaRPr lang="es-CR"/>
          </a:p>
        </c:txPr>
        <c:crossAx val="742338688"/>
        <c:crosses val="autoZero"/>
        <c:auto val="1"/>
        <c:lblAlgn val="ctr"/>
        <c:lblOffset val="100"/>
        <c:noMultiLvlLbl val="0"/>
      </c:catAx>
      <c:valAx>
        <c:axId val="74233868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 Nova Cond" panose="020B0506020202020204" pitchFamily="34" charset="0"/>
                    <a:ea typeface="+mn-ea"/>
                    <a:cs typeface="+mn-cs"/>
                  </a:defRPr>
                </a:pPr>
                <a:r>
                  <a:rPr lang="es-CR" sz="1100" b="1">
                    <a:latin typeface="Arial Nova Cond" panose="020B0506020202020204" pitchFamily="34" charset="0"/>
                  </a:rPr>
                  <a:t>Cantidad</a:t>
                </a:r>
                <a:r>
                  <a:rPr lang="es-CR" sz="1100" b="1" baseline="0">
                    <a:latin typeface="Arial Nova Cond" panose="020B0506020202020204" pitchFamily="34" charset="0"/>
                  </a:rPr>
                  <a:t> de solicitudes</a:t>
                </a:r>
                <a:endParaRPr lang="es-CR" sz="1100" b="1">
                  <a:latin typeface="Arial Nova Cond" panose="020B0506020202020204" pitchFamily="34" charset="0"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 Nova Cond" panose="020B0506020202020204" pitchFamily="34" charset="0"/>
                  <a:ea typeface="+mn-ea"/>
                  <a:cs typeface="+mn-cs"/>
                </a:defRPr>
              </a:pPr>
              <a:endParaRPr lang="es-CR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R"/>
          </a:p>
        </c:txPr>
        <c:crossAx val="74233484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R"/>
    </a:p>
  </c:txPr>
  <c:externalData r:id="rId3">
    <c:autoUpdate val="0"/>
  </c:externalData>
</c:chartSpace>
</file>

<file path=ppt/charts/chartEx1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>
    <cx:plotArea>
      <cx:plotAreaRegion/>
    </cx:plotArea>
  </cx:chart>
</cx:chartSpace>
</file>

<file path=ppt/charts/chartEx2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>'Mobiliario por grupo ocupaciona'!$Q$7:$Q$15</cx:f>
        <cx:lvl ptCount="9">
          <cx:pt idx="0">Personal especializado</cx:pt>
          <cx:pt idx="1">Secretaria</cx:pt>
          <cx:pt idx="2">Académico</cx:pt>
          <cx:pt idx="3">Director/Vicerrector</cx:pt>
          <cx:pt idx="4">Asistente administrativa</cx:pt>
          <cx:pt idx="5">Personal operativo</cx:pt>
          <cx:pt idx="6">Técnico de laboratorio</cx:pt>
          <cx:pt idx="7">Jefatura/Coordinador</cx:pt>
          <cx:pt idx="8">Oficial de seguridad</cx:pt>
        </cx:lvl>
      </cx:strDim>
      <cx:numDim type="val">
        <cx:f>'Mobiliario por grupo ocupaciona'!$R$7:$R$15</cx:f>
        <cx:lvl ptCount="9" formatCode="General">
          <cx:pt idx="0">324</cx:pt>
          <cx:pt idx="1">142</cx:pt>
          <cx:pt idx="2">67</cx:pt>
          <cx:pt idx="3">32</cx:pt>
          <cx:pt idx="4">29</cx:pt>
          <cx:pt idx="5">24</cx:pt>
          <cx:pt idx="6">16</cx:pt>
          <cx:pt idx="7">13</cx:pt>
          <cx:pt idx="8">2</cx:pt>
        </cx:lvl>
      </cx:numDim>
    </cx:data>
  </cx:chartData>
  <cx:chart>
    <cx:plotArea>
      <cx:plotAreaRegion>
        <cx:series layoutId="funnel" uniqueId="{EA3779EA-1F8B-478B-B400-2FD248693A8F}">
          <cx:dataLabels>
            <cx:txPr>
              <a:bodyPr spcFirstLastPara="1" vertOverflow="ellipsis" horzOverflow="overflow" wrap="square" lIns="0" tIns="0" rIns="0" bIns="0" anchor="ctr" anchorCtr="1"/>
              <a:lstStyle/>
              <a:p>
                <a:pPr algn="ctr" rtl="0">
                  <a:defRPr sz="1800" b="1">
                    <a:solidFill>
                      <a:schemeClr val="bg1"/>
                    </a:solidFill>
                    <a:latin typeface="Arial Nova Cond" panose="020B0506020202020204" pitchFamily="34" charset="0"/>
                    <a:ea typeface="Arial Nova Cond" panose="020B0506020202020204" pitchFamily="34" charset="0"/>
                    <a:cs typeface="Arial Nova Cond" panose="020B0506020202020204" pitchFamily="34" charset="0"/>
                  </a:defRPr>
                </a:pPr>
                <a:endParaRPr lang="es-ES" sz="1800" b="1" i="0" u="none" strike="noStrike" baseline="0">
                  <a:solidFill>
                    <a:schemeClr val="bg1"/>
                  </a:solidFill>
                  <a:latin typeface="Arial Nova Cond" panose="020B0506020202020204" pitchFamily="34" charset="0"/>
                </a:endParaRPr>
              </a:p>
            </cx:txPr>
            <cx:visibility seriesName="0" categoryName="0" value="1"/>
          </cx:dataLabels>
          <cx:dataId val="0"/>
        </cx:series>
      </cx:plotAreaRegion>
      <cx:axis id="0">
        <cx:catScaling gapWidth="0.0599999987"/>
        <cx:tickLabels/>
        <cx:txPr>
          <a:bodyPr spcFirstLastPara="1" vertOverflow="ellipsis" horzOverflow="overflow" wrap="square" lIns="0" tIns="0" rIns="0" bIns="0" anchor="ctr" anchorCtr="1"/>
          <a:lstStyle/>
          <a:p>
            <a:pPr algn="ctr" rtl="0">
              <a:defRPr sz="1600" b="0" i="1">
                <a:latin typeface="Arial Nova Cond" panose="020B0506020202020204" pitchFamily="34" charset="0"/>
                <a:ea typeface="Arial Nova Cond" panose="020B0506020202020204" pitchFamily="34" charset="0"/>
                <a:cs typeface="Arial Nova Cond" panose="020B0506020202020204" pitchFamily="34" charset="0"/>
              </a:defRPr>
            </a:pPr>
            <a:endParaRPr lang="es-ES" sz="1600" b="0" i="1" u="none" strike="noStrike" baseline="0">
              <a:solidFill>
                <a:sysClr val="windowText" lastClr="000000">
                  <a:lumMod val="65000"/>
                  <a:lumOff val="35000"/>
                </a:sysClr>
              </a:solidFill>
              <a:latin typeface="Arial Nova Cond" panose="020B0506020202020204" pitchFamily="34" charset="0"/>
            </a:endParaRPr>
          </a:p>
        </cx:txPr>
      </cx:axis>
    </cx:plotArea>
  </cx:chart>
  <cx:spPr>
    <a:ln>
      <a:noFill/>
    </a:ln>
  </cx:spPr>
</cx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41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/>
  </cs:valueAxis>
  <cs:wall>
    <cs:lnRef idx="0"/>
    <cs:fillRef idx="0"/>
    <cs:effectRef idx="0"/>
    <cs:fontRef idx="minor">
      <a:schemeClr val="tx1"/>
    </cs:fontRef>
  </cs:wall>
</cs:chartStyle>
</file>

<file path=ppt/charts/style9.xml><?xml version="1.0" encoding="utf-8"?>
<cs:chartStyle xmlns:cs="http://schemas.microsoft.com/office/drawing/2012/chartStyle" xmlns:a="http://schemas.openxmlformats.org/drawingml/2006/main" id="41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/>
  </cs:valueAxis>
  <cs:wall>
    <cs:lnRef idx="0"/>
    <cs:fillRef idx="0"/>
    <cs:effectRef idx="0"/>
    <cs:fontRef idx="minor">
      <a:schemeClr val="tx1"/>
    </cs:fontRef>
  </cs:wall>
</cs:chartStyle>
</file>

<file path=ppt/comments/modernComment_109_F071812F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E776F364-FCC6-482E-9590-DD3A916F7D8A}" authorId="{2D1F0104-B905-9CEB-6B2C-5EED49AC068F}" created="2025-11-06T19:42:13.552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4033970479" sldId="265"/>
      <ac:spMk id="12" creationId="{B96BF5C0-8228-8527-5EF2-C263E6EF5627}"/>
    </ac:deMkLst>
    <p188:txBody>
      <a:bodyPr/>
      <a:lstStyle/>
      <a:p>
        <a:r>
          <a:rPr lang="es-CR"/>
          <a:t>)</a:t>
        </a:r>
      </a:p>
    </p188:txBody>
  </p188:cm>
</p188:cmLst>
</file>

<file path=ppt/comments/modernComment_10A_24D7FF5A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3F5CDEF3-2648-4BB0-96C6-41D5C66183F2}" authorId="{2D1F0104-B905-9CEB-6B2C-5EED49AC068F}" created="2025-11-06T19:45:40.999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618135386" sldId="266"/>
      <ac:graphicFrameMk id="4" creationId="{F5231D79-2C18-32FE-6B86-37039F7708EC}"/>
    </ac:deMkLst>
    <p188:replyLst>
      <p188:reply id="{E76B161A-17A1-4E35-809E-8B2D5F0F71D5}" authorId="{2D1F0104-B905-9CEB-6B2C-5EED49AC068F}" created="2025-11-06T19:45:55.082">
        <p188:txBody>
          <a:bodyPr/>
          <a:lstStyle/>
          <a:p>
            <a:r>
              <a:rPr lang="es-CR"/>
              <a:t>Y también las líneas verticales</a:t>
            </a:r>
          </a:p>
        </p188:txBody>
      </p188:reply>
    </p188:replyLst>
    <p188:txBody>
      <a:bodyPr/>
      <a:lstStyle/>
      <a:p>
        <a:r>
          <a:rPr lang="es-CR"/>
          <a:t>Eliminar las líneas y los datos en el ejes X
</a:t>
        </a:r>
      </a:p>
    </p188:txBody>
  </p188:cm>
</p188:cmLst>
</file>

<file path=ppt/comments/modernComment_10B_5AD9934B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26D2A003-1062-47BB-91C9-3B7F360D1BD2}" authorId="{2D1F0104-B905-9CEB-6B2C-5EED49AC068F}" created="2025-11-06T19:46:57.652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1524208459" sldId="267"/>
      <ac:picMk id="7" creationId="{69E9FD89-486A-C308-8D85-23B433818DC1}"/>
    </ac:deMkLst>
    <p188:txBody>
      <a:bodyPr/>
      <a:lstStyle/>
      <a:p>
        <a:r>
          <a:rPr lang="es-CR"/>
          <a:t>Cambiar la letra a Century Gotic</a:t>
        </a:r>
      </a:p>
    </p188:txBody>
  </p188:cm>
</p188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R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94D90A-5E65-B742-AE07-7277E8061385}" type="datetimeFigureOut">
              <a:rPr lang="es-CR" smtClean="0"/>
              <a:t>7/11/2025</a:t>
            </a:fld>
            <a:endParaRPr lang="es-CR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R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R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2F6EF5-D232-E64D-BBE9-09873319FD1E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9348685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2F6EF5-D232-E64D-BBE9-09873319FD1E}" type="slidenum">
              <a:rPr lang="es-CR" smtClean="0"/>
              <a:t>1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8262199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2F6EF5-D232-E64D-BBE9-09873319FD1E}" type="slidenum">
              <a:rPr lang="es-CR" smtClean="0"/>
              <a:t>5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0943765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2F6EF5-D232-E64D-BBE9-09873319FD1E}" type="slidenum">
              <a:rPr lang="es-CR" smtClean="0"/>
              <a:t>18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8080804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2F6EF5-D232-E64D-BBE9-09873319FD1E}" type="slidenum">
              <a:rPr lang="es-CR" smtClean="0"/>
              <a:t>20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6116861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C332D7F-D6B9-9839-8856-C8264D357C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53764" y="2330791"/>
            <a:ext cx="5799438" cy="1655762"/>
          </a:xfrm>
        </p:spPr>
        <p:txBody>
          <a:bodyPr anchor="t">
            <a:noAutofit/>
          </a:bodyPr>
          <a:lstStyle>
            <a:lvl1pPr algn="l">
              <a:defRPr sz="4000" b="1"/>
            </a:lvl1pPr>
          </a:lstStyle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125BB02-B81A-7C60-531F-440051A482B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53763" y="4217341"/>
            <a:ext cx="5799439" cy="1655762"/>
          </a:xfrm>
        </p:spPr>
        <p:txBody>
          <a:bodyPr>
            <a:normAutofit/>
          </a:bodyPr>
          <a:lstStyle>
            <a:lvl1pPr marL="0" indent="0" algn="l">
              <a:buNone/>
              <a:defRPr sz="18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/>
              <a:t>Haz clic para editar el estilo de subtítulo del patrón</a:t>
            </a:r>
            <a:endParaRPr lang="es-CR"/>
          </a:p>
        </p:txBody>
      </p:sp>
      <p:sp>
        <p:nvSpPr>
          <p:cNvPr id="8" name="Marcador de posición de imagen 7">
            <a:extLst>
              <a:ext uri="{FF2B5EF4-FFF2-40B4-BE49-F238E27FC236}">
                <a16:creationId xmlns:a16="http://schemas.microsoft.com/office/drawing/2014/main" id="{AC9AD981-3459-997A-7BFF-780D589E842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8556162" y="768512"/>
            <a:ext cx="2697040" cy="960438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/>
            </a:lvl1pPr>
          </a:lstStyle>
          <a:p>
            <a:r>
              <a:rPr lang="es-CR"/>
              <a:t>Espacio para logotipo de la declaratoria del año acordaba por CONARE</a:t>
            </a:r>
          </a:p>
        </p:txBody>
      </p:sp>
      <p:sp>
        <p:nvSpPr>
          <p:cNvPr id="9" name="Marcador de posición de imagen 7">
            <a:extLst>
              <a:ext uri="{FF2B5EF4-FFF2-40B4-BE49-F238E27FC236}">
                <a16:creationId xmlns:a16="http://schemas.microsoft.com/office/drawing/2014/main" id="{593D5BE0-1E4E-799C-76A0-F29A30D06E1A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684741" y="756056"/>
            <a:ext cx="2697040" cy="960438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/>
            </a:lvl1pPr>
          </a:lstStyle>
          <a:p>
            <a:r>
              <a:rPr lang="es-CR"/>
              <a:t>Espacio para logotipo de la instancia universitaria</a:t>
            </a:r>
          </a:p>
        </p:txBody>
      </p:sp>
    </p:spTree>
    <p:extLst>
      <p:ext uri="{BB962C8B-B14F-4D97-AF65-F5344CB8AC3E}">
        <p14:creationId xmlns:p14="http://schemas.microsoft.com/office/powerpoint/2010/main" val="1795472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88776B2-B33D-37D3-5B0D-D75AE20566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8AD8281-FEC8-0EA5-2D5E-978ACCCDC9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C52C7E7C-02D2-8462-814D-01FD6346351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3232" b="92613"/>
          <a:stretch/>
        </p:blipFill>
        <p:spPr>
          <a:xfrm>
            <a:off x="1" y="6492875"/>
            <a:ext cx="12192000" cy="359548"/>
          </a:xfrm>
          <a:prstGeom prst="rect">
            <a:avLst/>
          </a:prstGeom>
        </p:spPr>
      </p:pic>
      <p:sp>
        <p:nvSpPr>
          <p:cNvPr id="9" name="Forma libre 8">
            <a:extLst>
              <a:ext uri="{FF2B5EF4-FFF2-40B4-BE49-F238E27FC236}">
                <a16:creationId xmlns:a16="http://schemas.microsoft.com/office/drawing/2014/main" id="{ACF42552-CAA4-39A9-CE91-828913D3505E}"/>
              </a:ext>
            </a:extLst>
          </p:cNvPr>
          <p:cNvSpPr/>
          <p:nvPr userDrawn="1"/>
        </p:nvSpPr>
        <p:spPr>
          <a:xfrm>
            <a:off x="8266670" y="6487297"/>
            <a:ext cx="3929449" cy="359548"/>
          </a:xfrm>
          <a:custGeom>
            <a:avLst/>
            <a:gdLst>
              <a:gd name="connsiteX0" fmla="*/ 3756454 w 3768811"/>
              <a:gd name="connsiteY0" fmla="*/ 0 h 383060"/>
              <a:gd name="connsiteX1" fmla="*/ 0 w 3768811"/>
              <a:gd name="connsiteY1" fmla="*/ 0 h 383060"/>
              <a:gd name="connsiteX2" fmla="*/ 469557 w 3768811"/>
              <a:gd name="connsiteY2" fmla="*/ 383060 h 383060"/>
              <a:gd name="connsiteX3" fmla="*/ 3768811 w 3768811"/>
              <a:gd name="connsiteY3" fmla="*/ 383060 h 383060"/>
              <a:gd name="connsiteX4" fmla="*/ 3756454 w 3768811"/>
              <a:gd name="connsiteY4" fmla="*/ 0 h 383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68811" h="383060">
                <a:moveTo>
                  <a:pt x="3756454" y="0"/>
                </a:moveTo>
                <a:lnTo>
                  <a:pt x="0" y="0"/>
                </a:lnTo>
                <a:lnTo>
                  <a:pt x="469557" y="383060"/>
                </a:lnTo>
                <a:lnTo>
                  <a:pt x="3768811" y="383060"/>
                </a:lnTo>
                <a:lnTo>
                  <a:pt x="3756454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FB4F297C-AA2B-2E61-24E2-6E1E6F2EADC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353800" y="6515098"/>
            <a:ext cx="586946" cy="293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57779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D5E50EC-840C-470F-E742-1835DD7111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838652" y="4663325"/>
            <a:ext cx="4839901" cy="1500187"/>
          </a:xfrm>
        </p:spPr>
        <p:txBody>
          <a:bodyPr anchor="t"/>
          <a:lstStyle>
            <a:lvl1pPr marL="0" indent="0" algn="l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grpSp>
        <p:nvGrpSpPr>
          <p:cNvPr id="10" name="Grupo 9">
            <a:extLst>
              <a:ext uri="{FF2B5EF4-FFF2-40B4-BE49-F238E27FC236}">
                <a16:creationId xmlns:a16="http://schemas.microsoft.com/office/drawing/2014/main" id="{FDD1670C-BF91-3E6D-70BF-1D05C84EBD05}"/>
              </a:ext>
            </a:extLst>
          </p:cNvPr>
          <p:cNvGrpSpPr/>
          <p:nvPr userDrawn="1"/>
        </p:nvGrpSpPr>
        <p:grpSpPr>
          <a:xfrm>
            <a:off x="234778" y="-111211"/>
            <a:ext cx="6017741" cy="7006281"/>
            <a:chOff x="221082" y="-111211"/>
            <a:chExt cx="6970550" cy="7006281"/>
          </a:xfrm>
        </p:grpSpPr>
        <p:pic>
          <p:nvPicPr>
            <p:cNvPr id="8" name="Imagen 7">
              <a:extLst>
                <a:ext uri="{FF2B5EF4-FFF2-40B4-BE49-F238E27FC236}">
                  <a16:creationId xmlns:a16="http://schemas.microsoft.com/office/drawing/2014/main" id="{78DB04EF-8708-4D28-0383-D353DCB1502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321276" y="0"/>
              <a:ext cx="6858000" cy="6858000"/>
            </a:xfrm>
            <a:prstGeom prst="parallelogram">
              <a:avLst/>
            </a:prstGeom>
          </p:spPr>
        </p:pic>
        <p:sp>
          <p:nvSpPr>
            <p:cNvPr id="9" name="Forma libre 8">
              <a:extLst>
                <a:ext uri="{FF2B5EF4-FFF2-40B4-BE49-F238E27FC236}">
                  <a16:creationId xmlns:a16="http://schemas.microsoft.com/office/drawing/2014/main" id="{4B3EEA46-7363-E9E3-6758-32305BE56EAB}"/>
                </a:ext>
              </a:extLst>
            </p:cNvPr>
            <p:cNvSpPr/>
            <p:nvPr userDrawn="1"/>
          </p:nvSpPr>
          <p:spPr>
            <a:xfrm>
              <a:off x="221082" y="-111211"/>
              <a:ext cx="6970550" cy="7006281"/>
            </a:xfrm>
            <a:custGeom>
              <a:avLst/>
              <a:gdLst>
                <a:gd name="connsiteX0" fmla="*/ 1742302 w 6870356"/>
                <a:gd name="connsiteY0" fmla="*/ 37071 h 6919784"/>
                <a:gd name="connsiteX1" fmla="*/ 0 w 6870356"/>
                <a:gd name="connsiteY1" fmla="*/ 6919784 h 6919784"/>
                <a:gd name="connsiteX2" fmla="*/ 5152767 w 6870356"/>
                <a:gd name="connsiteY2" fmla="*/ 6870357 h 6919784"/>
                <a:gd name="connsiteX3" fmla="*/ 6870356 w 6870356"/>
                <a:gd name="connsiteY3" fmla="*/ 0 h 6919784"/>
                <a:gd name="connsiteX4" fmla="*/ 1742302 w 6870356"/>
                <a:gd name="connsiteY4" fmla="*/ 37071 h 6919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70356" h="6919784">
                  <a:moveTo>
                    <a:pt x="1742302" y="37071"/>
                  </a:moveTo>
                  <a:lnTo>
                    <a:pt x="0" y="6919784"/>
                  </a:lnTo>
                  <a:lnTo>
                    <a:pt x="5152767" y="6870357"/>
                  </a:lnTo>
                  <a:lnTo>
                    <a:pt x="6870356" y="0"/>
                  </a:lnTo>
                  <a:lnTo>
                    <a:pt x="1742302" y="37071"/>
                  </a:lnTo>
                  <a:close/>
                </a:path>
              </a:pathLst>
            </a:custGeom>
            <a:gradFill>
              <a:gsLst>
                <a:gs pos="100000">
                  <a:schemeClr val="accent2">
                    <a:lumMod val="5000"/>
                    <a:lumOff val="95000"/>
                    <a:alpha val="0"/>
                  </a:schemeClr>
                </a:gs>
                <a:gs pos="27000">
                  <a:srgbClr val="A40304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R"/>
            </a:p>
          </p:txBody>
        </p:sp>
      </p:grpSp>
      <p:pic>
        <p:nvPicPr>
          <p:cNvPr id="15" name="Imagen 14">
            <a:extLst>
              <a:ext uri="{FF2B5EF4-FFF2-40B4-BE49-F238E27FC236}">
                <a16:creationId xmlns:a16="http://schemas.microsoft.com/office/drawing/2014/main" id="{F85FC874-40E1-755B-98F5-8C23F3C57EE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08854" y="5501024"/>
            <a:ext cx="1316508" cy="1055501"/>
          </a:xfrm>
          <a:prstGeom prst="rect">
            <a:avLst/>
          </a:prstGeom>
        </p:spPr>
      </p:pic>
      <p:sp>
        <p:nvSpPr>
          <p:cNvPr id="16" name="Rectángulo 15">
            <a:extLst>
              <a:ext uri="{FF2B5EF4-FFF2-40B4-BE49-F238E27FC236}">
                <a16:creationId xmlns:a16="http://schemas.microsoft.com/office/drawing/2014/main" id="{A4BD8AAC-9B16-187A-F505-E0AB5DB3E24B}"/>
              </a:ext>
            </a:extLst>
          </p:cNvPr>
          <p:cNvSpPr/>
          <p:nvPr userDrawn="1"/>
        </p:nvSpPr>
        <p:spPr>
          <a:xfrm>
            <a:off x="0" y="1977081"/>
            <a:ext cx="12192000" cy="2471351"/>
          </a:xfrm>
          <a:prstGeom prst="rect">
            <a:avLst/>
          </a:prstGeom>
          <a:gradFill>
            <a:gsLst>
              <a:gs pos="100000">
                <a:schemeClr val="accent2">
                  <a:lumMod val="5000"/>
                  <a:lumOff val="95000"/>
                  <a:alpha val="0"/>
                </a:schemeClr>
              </a:gs>
              <a:gs pos="27000">
                <a:srgbClr val="A40304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846732B0-E0C8-84DF-CDFD-202396AE84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037" y="2382559"/>
            <a:ext cx="9527231" cy="1608673"/>
          </a:xfrm>
        </p:spPr>
        <p:txBody>
          <a:bodyPr anchor="t">
            <a:normAutofit/>
          </a:bodyPr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es-MX"/>
              <a:t>Haz clic para modificar el estilo de título del patrón</a:t>
            </a:r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1644689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>
            <a:extLst>
              <a:ext uri="{FF2B5EF4-FFF2-40B4-BE49-F238E27FC236}">
                <a16:creationId xmlns:a16="http://schemas.microsoft.com/office/drawing/2014/main" id="{CAE09797-A85B-E7FF-3E21-26E959C5B623}"/>
              </a:ext>
            </a:extLst>
          </p:cNvPr>
          <p:cNvSpPr/>
          <p:nvPr userDrawn="1"/>
        </p:nvSpPr>
        <p:spPr>
          <a:xfrm>
            <a:off x="0" y="0"/>
            <a:ext cx="5041557" cy="6858000"/>
          </a:xfrm>
          <a:prstGeom prst="rect">
            <a:avLst/>
          </a:prstGeom>
          <a:solidFill>
            <a:srgbClr val="A4030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6F8C683A-1FE5-B980-17C0-A5473452435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33000"/>
          </a:blip>
          <a:srcRect l="21001" r="36992"/>
          <a:stretch/>
        </p:blipFill>
        <p:spPr>
          <a:xfrm rot="10800000">
            <a:off x="0" y="0"/>
            <a:ext cx="5041557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2F2C6669-A516-5960-D147-42B57E52E7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CBA3B88B-6520-FAE3-61DF-11ACF42D90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11" name="Marcador de contenido 2">
            <a:extLst>
              <a:ext uri="{FF2B5EF4-FFF2-40B4-BE49-F238E27FC236}">
                <a16:creationId xmlns:a16="http://schemas.microsoft.com/office/drawing/2014/main" id="{5F5440CC-47CD-4F63-60A3-0A08542D29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92107" y="79765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BA710FB7-7C81-3745-9267-45984BD952F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54244" y="6462584"/>
            <a:ext cx="593122" cy="296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9581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FD0BFF34-2A0D-2585-10CB-B9F6E0A0E3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A91CF98-0B1F-600B-6284-3C6236A577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3BA9443-639E-249A-F2E9-191C8410DAF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8AE6046-7B07-6945-8BCA-E1589435F370}" type="datetimeFigureOut">
              <a:rPr lang="es-CR" smtClean="0"/>
              <a:t>7/11/2025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EF687C6-0BB4-E15C-9BD8-A299EABC36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BD98073-5A37-D46A-95C0-77EFCB8D6E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928E02D-B634-6841-9C3B-50D6ED4B59E8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858396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7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0.png"/><Relationship Id="rId2" Type="http://schemas.microsoft.com/office/2014/relationships/chartEx" Target="../charts/chartEx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microsoft.com/office/2014/relationships/chartEx" Target="../charts/chartEx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microsoft.com/office/2018/10/relationships/comments" Target="../comments/modernComment_109_F071812F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chart" Target="../charts/char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microsoft.com/office/2018/10/relationships/comments" Target="../comments/modernComment_10A_24D7FF5A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Relationship Id="rId5" Type="http://schemas.openxmlformats.org/officeDocument/2006/relationships/image" Target="../media/image15.emf"/><Relationship Id="rId4" Type="http://schemas.microsoft.com/office/2018/10/relationships/comments" Target="../comments/modernComment_10B_5AD9934B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7" Type="http://schemas.openxmlformats.org/officeDocument/2006/relationships/chart" Target="../charts/chart4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3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D681FAE-95AF-6859-0F87-02625A902B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5287" y="3001484"/>
            <a:ext cx="11754679" cy="1655762"/>
          </a:xfrm>
        </p:spPr>
        <p:txBody>
          <a:bodyPr/>
          <a:lstStyle/>
          <a:p>
            <a:pPr algn="ctr"/>
            <a:r>
              <a:rPr lang="es-CR" sz="3600" dirty="0">
                <a:latin typeface="Century Gothic" panose="020B0502020202020204" pitchFamily="34" charset="0"/>
              </a:rPr>
              <a:t>Información estadística</a:t>
            </a:r>
            <a:br>
              <a:rPr lang="es-CR" sz="3600" dirty="0">
                <a:latin typeface="Century Gothic" panose="020B0502020202020204" pitchFamily="34" charset="0"/>
              </a:rPr>
            </a:br>
            <a:br>
              <a:rPr lang="es-CR" sz="3600" dirty="0">
                <a:latin typeface="Century Gothic" panose="020B0502020202020204" pitchFamily="34" charset="0"/>
              </a:rPr>
            </a:br>
            <a:r>
              <a:rPr lang="es-CR" sz="2800" b="0" dirty="0">
                <a:latin typeface="Century Gothic" panose="020B0502020202020204" pitchFamily="34" charset="0"/>
              </a:rPr>
              <a:t>Área de Salud Laboral</a:t>
            </a:r>
            <a:br>
              <a:rPr lang="es-CR" sz="2800" b="0" dirty="0">
                <a:latin typeface="Century Gothic" panose="020B0502020202020204" pitchFamily="34" charset="0"/>
              </a:rPr>
            </a:br>
            <a:r>
              <a:rPr lang="es-CR" sz="2800" b="0" dirty="0">
                <a:latin typeface="Century Gothic" panose="020B0502020202020204" pitchFamily="34" charset="0"/>
              </a:rPr>
              <a:t>2025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BC8864D-611D-BD92-AF9F-389E9364AEC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288696" y="200436"/>
            <a:ext cx="4691270" cy="1124781"/>
          </a:xfrm>
        </p:spPr>
        <p:txBody>
          <a:bodyPr>
            <a:normAutofit/>
          </a:bodyPr>
          <a:lstStyle/>
          <a:p>
            <a:pPr algn="r"/>
            <a:r>
              <a:rPr lang="es-CR" dirty="0">
                <a:latin typeface="Arial Nova Cond" panose="020B0506020202020204" pitchFamily="34" charset="0"/>
                <a:cs typeface="Times New Roman" panose="02020603050405020304" pitchFamily="18" charset="0"/>
              </a:rPr>
              <a:t>Vicerrectoría de Administración</a:t>
            </a:r>
          </a:p>
          <a:p>
            <a:pPr algn="r"/>
            <a:r>
              <a:rPr lang="es-CR" dirty="0">
                <a:latin typeface="Arial Nova Cond" panose="020B0506020202020204" pitchFamily="34" charset="0"/>
                <a:cs typeface="Times New Roman" panose="02020603050405020304" pitchFamily="18" charset="0"/>
              </a:rPr>
              <a:t>Programa Desarrollo de Recursos Humanos</a:t>
            </a:r>
          </a:p>
          <a:p>
            <a:pPr algn="r"/>
            <a:r>
              <a:rPr lang="es-CR" dirty="0">
                <a:latin typeface="Arial Nova Cond" panose="020B0506020202020204" pitchFamily="34" charset="0"/>
                <a:cs typeface="Times New Roman" panose="02020603050405020304" pitchFamily="18" charset="0"/>
              </a:rPr>
              <a:t>Área de Salud Laboral</a:t>
            </a:r>
          </a:p>
        </p:txBody>
      </p:sp>
    </p:spTree>
    <p:extLst>
      <p:ext uri="{BB962C8B-B14F-4D97-AF65-F5344CB8AC3E}">
        <p14:creationId xmlns:p14="http://schemas.microsoft.com/office/powerpoint/2010/main" val="12707184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Marcador de contenido 2">
            <a:extLst>
              <a:ext uri="{FF2B5EF4-FFF2-40B4-BE49-F238E27FC236}">
                <a16:creationId xmlns:a16="http://schemas.microsoft.com/office/drawing/2014/main" id="{F37E6BCC-223E-DC89-C6F4-3826FB8764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8245" y="1322788"/>
            <a:ext cx="11684544" cy="3577252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just"/>
            <a:r>
              <a:rPr lang="es-CR" sz="2400" dirty="0">
                <a:latin typeface="Arial Nova Cond" panose="020B0506020202020204" pitchFamily="34" charset="0"/>
                <a:ea typeface="+mj-ea"/>
                <a:cs typeface="+mj-cs"/>
              </a:rPr>
              <a:t>Centros de trabajo: Se realizó entrega de </a:t>
            </a:r>
            <a:r>
              <a:rPr lang="es-ES" sz="2400" dirty="0">
                <a:latin typeface="Arial Nova Cond" panose="020B0506020202020204" pitchFamily="34" charset="0"/>
                <a:ea typeface="+mj-ea"/>
                <a:cs typeface="+mj-cs"/>
              </a:rPr>
              <a:t>mobiliario y accesorios con características ergonómicas en </a:t>
            </a:r>
            <a:r>
              <a:rPr lang="es-ES" sz="2400" b="1" dirty="0">
                <a:latin typeface="Arial Nova Cond" panose="020B0506020202020204" pitchFamily="34" charset="0"/>
                <a:ea typeface="+mj-ea"/>
                <a:cs typeface="+mj-cs"/>
              </a:rPr>
              <a:t>83 centros </a:t>
            </a:r>
            <a:r>
              <a:rPr lang="es-ES" sz="2400" dirty="0">
                <a:latin typeface="Arial Nova Cond" panose="020B0506020202020204" pitchFamily="34" charset="0"/>
                <a:ea typeface="+mj-ea"/>
                <a:cs typeface="+mj-cs"/>
              </a:rPr>
              <a:t>de trabajo.</a:t>
            </a:r>
          </a:p>
          <a:p>
            <a:pPr marL="0" indent="0" algn="just">
              <a:buNone/>
            </a:pPr>
            <a:endParaRPr lang="es-ES" sz="2400" dirty="0">
              <a:solidFill>
                <a:srgbClr val="000000"/>
              </a:solidFill>
              <a:latin typeface="Arial Nova Cond" panose="020B0506020202020204" pitchFamily="34" charset="0"/>
              <a:cs typeface="Times New Roman"/>
            </a:endParaRPr>
          </a:p>
          <a:p>
            <a:pPr algn="just"/>
            <a:r>
              <a:rPr lang="es-CR" sz="2400" dirty="0">
                <a:solidFill>
                  <a:srgbClr val="000000"/>
                </a:solidFill>
                <a:latin typeface="Arial Nova Cond" panose="020B0506020202020204" pitchFamily="34" charset="0"/>
                <a:cs typeface="Times New Roman"/>
              </a:rPr>
              <a:t>Se </a:t>
            </a:r>
            <a:r>
              <a:rPr lang="es-ES" sz="2400" dirty="0">
                <a:solidFill>
                  <a:srgbClr val="000000"/>
                </a:solidFill>
                <a:latin typeface="Arial Nova Cond" panose="020B0506020202020204" pitchFamily="34" charset="0"/>
                <a:cs typeface="Times New Roman"/>
              </a:rPr>
              <a:t>logró la mejora de </a:t>
            </a:r>
            <a:r>
              <a:rPr lang="es-ES" sz="2400" b="1" dirty="0">
                <a:solidFill>
                  <a:srgbClr val="000000"/>
                </a:solidFill>
                <a:latin typeface="Arial Nova Cond" panose="020B0506020202020204" pitchFamily="34" charset="0"/>
                <a:cs typeface="Times New Roman"/>
              </a:rPr>
              <a:t>390 </a:t>
            </a:r>
            <a:r>
              <a:rPr lang="es-ES" sz="2400" dirty="0">
                <a:solidFill>
                  <a:srgbClr val="000000"/>
                </a:solidFill>
                <a:latin typeface="Arial Nova Cond" panose="020B0506020202020204" pitchFamily="34" charset="0"/>
                <a:cs typeface="Times New Roman"/>
              </a:rPr>
              <a:t>puestos de trabajo.</a:t>
            </a:r>
          </a:p>
          <a:p>
            <a:pPr algn="just"/>
            <a:endParaRPr lang="es-ES" sz="2400" dirty="0">
              <a:solidFill>
                <a:srgbClr val="000000"/>
              </a:solidFill>
              <a:latin typeface="Arial Nova Cond" panose="020B0506020202020204" pitchFamily="34" charset="0"/>
              <a:cs typeface="Times New Roman"/>
            </a:endParaRPr>
          </a:p>
          <a:p>
            <a:pPr algn="just"/>
            <a:r>
              <a:rPr lang="es-ES" sz="2400" dirty="0">
                <a:solidFill>
                  <a:srgbClr val="000000"/>
                </a:solidFill>
                <a:latin typeface="Arial Nova Cond" panose="020B0506020202020204" pitchFamily="34" charset="0"/>
                <a:cs typeface="Times New Roman"/>
              </a:rPr>
              <a:t>Inversión de </a:t>
            </a:r>
            <a:r>
              <a:rPr lang="es-CR" b="1" dirty="0">
                <a:latin typeface="Arial Nova Cond" panose="020B0506020202020204" pitchFamily="34" charset="0"/>
              </a:rPr>
              <a:t>¢26 334 490,13</a:t>
            </a:r>
            <a:r>
              <a:rPr lang="es-ES" sz="2400" b="1" dirty="0">
                <a:solidFill>
                  <a:srgbClr val="000000"/>
                </a:solidFill>
                <a:latin typeface="Arial Nova Cond" panose="020B0506020202020204" pitchFamily="34" charset="0"/>
                <a:cs typeface="Times New Roman"/>
              </a:rPr>
              <a:t>.</a:t>
            </a:r>
          </a:p>
          <a:p>
            <a:pPr marL="0" indent="0" algn="just">
              <a:buNone/>
            </a:pPr>
            <a:endParaRPr lang="es-C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Google Shape;350;p42">
            <a:extLst>
              <a:ext uri="{FF2B5EF4-FFF2-40B4-BE49-F238E27FC236}">
                <a16:creationId xmlns:a16="http://schemas.microsoft.com/office/drawing/2014/main" id="{1E8F72BF-E8AB-E3B0-7202-C6698E4AE0F4}"/>
              </a:ext>
            </a:extLst>
          </p:cNvPr>
          <p:cNvSpPr txBox="1">
            <a:spLocks/>
          </p:cNvSpPr>
          <p:nvPr/>
        </p:nvSpPr>
        <p:spPr>
          <a:xfrm>
            <a:off x="244955" y="189983"/>
            <a:ext cx="11757834" cy="670338"/>
          </a:xfrm>
          <a:prstGeom prst="roundRect">
            <a:avLst/>
          </a:prstGeom>
          <a:solidFill>
            <a:schemeClr val="tx2">
              <a:lumMod val="25000"/>
              <a:lumOff val="75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1" vert="horz" wrap="square" lIns="121900" tIns="121900" rIns="121900" bIns="12190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R" sz="2500" b="1" dirty="0"/>
              <a:t>Distribución de mobiliario y accesorios con características ergonómicas</a:t>
            </a:r>
          </a:p>
        </p:txBody>
      </p:sp>
    </p:spTree>
    <p:extLst>
      <p:ext uri="{BB962C8B-B14F-4D97-AF65-F5344CB8AC3E}">
        <p14:creationId xmlns:p14="http://schemas.microsoft.com/office/powerpoint/2010/main" val="18281713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áfico 2">
            <a:extLst>
              <a:ext uri="{FF2B5EF4-FFF2-40B4-BE49-F238E27FC236}">
                <a16:creationId xmlns:a16="http://schemas.microsoft.com/office/drawing/2014/main" id="{FE0B2015-CABF-072D-1E13-2A01EA80DAE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16454643"/>
              </p:ext>
            </p:extLst>
          </p:nvPr>
        </p:nvGraphicFramePr>
        <p:xfrm>
          <a:off x="119270" y="901147"/>
          <a:ext cx="12072730" cy="59568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Google Shape;350;p42">
            <a:extLst>
              <a:ext uri="{FF2B5EF4-FFF2-40B4-BE49-F238E27FC236}">
                <a16:creationId xmlns:a16="http://schemas.microsoft.com/office/drawing/2014/main" id="{DBB0BA6F-91DC-810B-FF0B-350776D21B7C}"/>
              </a:ext>
            </a:extLst>
          </p:cNvPr>
          <p:cNvSpPr txBox="1">
            <a:spLocks/>
          </p:cNvSpPr>
          <p:nvPr/>
        </p:nvSpPr>
        <p:spPr>
          <a:xfrm>
            <a:off x="217083" y="137336"/>
            <a:ext cx="11757834" cy="917983"/>
          </a:xfrm>
          <a:prstGeom prst="roundRect">
            <a:avLst/>
          </a:prstGeom>
          <a:solidFill>
            <a:schemeClr val="tx2">
              <a:lumMod val="25000"/>
              <a:lumOff val="75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1" vert="horz" wrap="square" lIns="121900" tIns="121900" rIns="121900" bIns="12190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R" sz="2500" b="1" dirty="0"/>
              <a:t>Cantidad de mobiliario y accesorios con características ergonómicas entregados por unidad ejecutora</a:t>
            </a:r>
          </a:p>
        </p:txBody>
      </p:sp>
    </p:spTree>
    <p:extLst>
      <p:ext uri="{BB962C8B-B14F-4D97-AF65-F5344CB8AC3E}">
        <p14:creationId xmlns:p14="http://schemas.microsoft.com/office/powerpoint/2010/main" val="300315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contenido 2">
            <a:extLst>
              <a:ext uri="{FF2B5EF4-FFF2-40B4-BE49-F238E27FC236}">
                <a16:creationId xmlns:a16="http://schemas.microsoft.com/office/drawing/2014/main" id="{9D4723AB-5498-C419-9D5A-75FD42CB5F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37993" y="2097995"/>
            <a:ext cx="7158935" cy="2886065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 algn="just">
              <a:buNone/>
            </a:pPr>
            <a:r>
              <a:rPr lang="es-MX" sz="3200" dirty="0">
                <a:solidFill>
                  <a:srgbClr val="000000"/>
                </a:solidFill>
                <a:latin typeface="Arial Nova Cond" panose="020B0506020202020204" pitchFamily="34" charset="0"/>
                <a:cs typeface="Times New Roman"/>
              </a:rPr>
              <a:t>Intervención de 390 puestos, de los </a:t>
            </a:r>
            <a:r>
              <a:rPr lang="es-MX" sz="3200" dirty="0">
                <a:latin typeface="Arial Nova Cond" panose="020B0506020202020204" pitchFamily="34" charset="0"/>
                <a:cs typeface="Times New Roman"/>
              </a:rPr>
              <a:t>cuales, 265 eran ocupados por mujeres y 125 ocupados por hombres</a:t>
            </a:r>
            <a:r>
              <a:rPr lang="es-MX" sz="3200" dirty="0">
                <a:solidFill>
                  <a:srgbClr val="000000"/>
                </a:solidFill>
                <a:latin typeface="Arial Nova Cond" panose="020B0506020202020204" pitchFamily="34" charset="0"/>
                <a:cs typeface="Times New Roman"/>
              </a:rPr>
              <a:t>.</a:t>
            </a:r>
          </a:p>
          <a:p>
            <a:pPr lvl="1" algn="just">
              <a:buFont typeface="Wingdings" panose="05000000000000000000" pitchFamily="2" charset="2"/>
              <a:buChar char="v"/>
            </a:pPr>
            <a:r>
              <a:rPr lang="es-MX" b="1" dirty="0">
                <a:solidFill>
                  <a:srgbClr val="000000"/>
                </a:solidFill>
                <a:latin typeface="Arial Nova Cond" panose="020B0506020202020204" pitchFamily="34" charset="0"/>
                <a:cs typeface="Times New Roman" panose="02020603050405020304" pitchFamily="18" charset="0"/>
              </a:rPr>
              <a:t>68% de los puestos eran ocupados por mujeres</a:t>
            </a:r>
          </a:p>
          <a:p>
            <a:pPr lvl="1" algn="just">
              <a:buFont typeface="Wingdings" panose="05000000000000000000" pitchFamily="2" charset="2"/>
              <a:buChar char="v"/>
            </a:pPr>
            <a:r>
              <a:rPr lang="es-MX" b="1" dirty="0">
                <a:solidFill>
                  <a:srgbClr val="000000"/>
                </a:solidFill>
                <a:latin typeface="Arial Nova Cond" panose="020B0506020202020204" pitchFamily="34" charset="0"/>
                <a:cs typeface="Times New Roman" panose="02020603050405020304" pitchFamily="18" charset="0"/>
              </a:rPr>
              <a:t>32% de los puestos eran ocupados por hombres</a:t>
            </a:r>
            <a:endParaRPr lang="es-ES" b="1" dirty="0">
              <a:solidFill>
                <a:srgbClr val="000000"/>
              </a:solidFill>
              <a:latin typeface="Arial Nova Cond" panose="020B0506020202020204" pitchFamily="34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es-C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Imagen 12" descr="Icono&#10;&#10;Descripción generada automáticamente">
            <a:extLst>
              <a:ext uri="{FF2B5EF4-FFF2-40B4-BE49-F238E27FC236}">
                <a16:creationId xmlns:a16="http://schemas.microsoft.com/office/drawing/2014/main" id="{894211E8-F6F9-A912-605B-E9E4B2BC10B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</a:blip>
          <a:stretch>
            <a:fillRect/>
          </a:stretch>
        </p:blipFill>
        <p:spPr>
          <a:xfrm>
            <a:off x="1496207" y="3035808"/>
            <a:ext cx="773228" cy="773228"/>
          </a:xfrm>
          <a:prstGeom prst="rect">
            <a:avLst/>
          </a:prstGeom>
        </p:spPr>
      </p:pic>
      <p:sp>
        <p:nvSpPr>
          <p:cNvPr id="2" name="Google Shape;350;p42">
            <a:extLst>
              <a:ext uri="{FF2B5EF4-FFF2-40B4-BE49-F238E27FC236}">
                <a16:creationId xmlns:a16="http://schemas.microsoft.com/office/drawing/2014/main" id="{84285388-05A6-8A7E-4558-6FE1FC734C3C}"/>
              </a:ext>
            </a:extLst>
          </p:cNvPr>
          <p:cNvSpPr txBox="1">
            <a:spLocks/>
          </p:cNvSpPr>
          <p:nvPr/>
        </p:nvSpPr>
        <p:spPr>
          <a:xfrm>
            <a:off x="239094" y="280965"/>
            <a:ext cx="11757834" cy="645626"/>
          </a:xfrm>
          <a:prstGeom prst="roundRect">
            <a:avLst/>
          </a:prstGeom>
          <a:solidFill>
            <a:schemeClr val="tx2">
              <a:lumMod val="25000"/>
              <a:lumOff val="75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1" vert="horz" wrap="square" lIns="121900" tIns="121900" rIns="121900" bIns="12190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R" sz="2500" b="1" dirty="0"/>
              <a:t>Mobiliario y accesorios con características ergonómicas entregados,  por sexo</a:t>
            </a:r>
          </a:p>
        </p:txBody>
      </p:sp>
      <p:graphicFrame>
        <p:nvGraphicFramePr>
          <p:cNvPr id="10" name="Gráfico 9">
            <a:extLst>
              <a:ext uri="{FF2B5EF4-FFF2-40B4-BE49-F238E27FC236}">
                <a16:creationId xmlns:a16="http://schemas.microsoft.com/office/drawing/2014/main" id="{58D7EF32-8CEB-09FB-30E0-8B52BC30804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29236684"/>
              </p:ext>
            </p:extLst>
          </p:nvPr>
        </p:nvGraphicFramePr>
        <p:xfrm>
          <a:off x="-219766" y="1710046"/>
          <a:ext cx="4978401" cy="35305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5" name="Gráfico 79" descr="Woman con relleno sólido">
            <a:extLst>
              <a:ext uri="{FF2B5EF4-FFF2-40B4-BE49-F238E27FC236}">
                <a16:creationId xmlns:a16="http://schemas.microsoft.com/office/drawing/2014/main" id="{44CA828E-0F16-C57F-DA98-66821211E2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3891" y="2530588"/>
            <a:ext cx="613699" cy="1010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Gráfico 77" descr="Man con relleno sólido">
            <a:extLst>
              <a:ext uri="{FF2B5EF4-FFF2-40B4-BE49-F238E27FC236}">
                <a16:creationId xmlns:a16="http://schemas.microsoft.com/office/drawing/2014/main" id="{345BD64A-AD0F-AE4D-156A-762D504370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485" y="1856333"/>
            <a:ext cx="716364" cy="1179475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60689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n 16">
            <a:extLst>
              <a:ext uri="{FF2B5EF4-FFF2-40B4-BE49-F238E27FC236}">
                <a16:creationId xmlns:a16="http://schemas.microsoft.com/office/drawing/2014/main" id="{7456D639-A615-7737-E829-CBAA2305915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909" t="8284"/>
          <a:stretch>
            <a:fillRect/>
          </a:stretch>
        </p:blipFill>
        <p:spPr>
          <a:xfrm>
            <a:off x="92765" y="1630017"/>
            <a:ext cx="8706678" cy="4211124"/>
          </a:xfrm>
          <a:prstGeom prst="rect">
            <a:avLst/>
          </a:prstGeom>
        </p:spPr>
      </p:pic>
      <p:sp>
        <p:nvSpPr>
          <p:cNvPr id="2" name="Google Shape;350;p42">
            <a:extLst>
              <a:ext uri="{FF2B5EF4-FFF2-40B4-BE49-F238E27FC236}">
                <a16:creationId xmlns:a16="http://schemas.microsoft.com/office/drawing/2014/main" id="{C7D358AE-1FB4-184E-DB2C-581A4A0F870B}"/>
              </a:ext>
            </a:extLst>
          </p:cNvPr>
          <p:cNvSpPr txBox="1">
            <a:spLocks/>
          </p:cNvSpPr>
          <p:nvPr/>
        </p:nvSpPr>
        <p:spPr>
          <a:xfrm>
            <a:off x="217082" y="474322"/>
            <a:ext cx="11757834" cy="670338"/>
          </a:xfrm>
          <a:prstGeom prst="roundRect">
            <a:avLst/>
          </a:prstGeom>
          <a:solidFill>
            <a:schemeClr val="tx2">
              <a:lumMod val="25000"/>
              <a:lumOff val="75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1" vert="horz" wrap="square" lIns="121900" tIns="121900" rIns="121900" bIns="12190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R" sz="2500" b="1" dirty="0"/>
              <a:t>Mobiliario y accesorios con características ergonómicas, por tipo 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53380E83-618A-2016-3AB3-3340B3BF524F}"/>
              </a:ext>
            </a:extLst>
          </p:cNvPr>
          <p:cNvSpPr txBox="1"/>
          <p:nvPr/>
        </p:nvSpPr>
        <p:spPr>
          <a:xfrm>
            <a:off x="6785113" y="4548047"/>
            <a:ext cx="508378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MX" sz="2400" dirty="0">
                <a:latin typeface="Arial Nova Cond" panose="020B0506020202020204" pitchFamily="34" charset="0"/>
                <a:ea typeface="+mj-ea"/>
                <a:cs typeface="+mj-cs"/>
              </a:rPr>
              <a:t>Con la entrega de los accesorios y mobiliario indicado, se logró la mejora de 390 puestos de trabajo</a:t>
            </a:r>
            <a:endParaRPr lang="es-MX" sz="16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31893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cx2="http://schemas.microsoft.com/office/drawing/2015/10/21/chartex">
        <mc:Choice Requires="cx2">
          <p:graphicFrame>
            <p:nvGraphicFramePr>
              <p:cNvPr id="2" name="Gráfico 1">
                <a:extLst>
                  <a:ext uri="{FF2B5EF4-FFF2-40B4-BE49-F238E27FC236}">
                    <a16:creationId xmlns:a16="http://schemas.microsoft.com/office/drawing/2014/main" id="{DE9D544C-1D2E-C16B-BC4A-D7A25D4A1D68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969030050"/>
                  </p:ext>
                </p:extLst>
              </p:nvPr>
            </p:nvGraphicFramePr>
            <p:xfrm>
              <a:off x="1602659" y="1307692"/>
              <a:ext cx="8121444" cy="4208204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2"/>
              </a:graphicData>
            </a:graphic>
          </p:graphicFrame>
        </mc:Choice>
        <mc:Fallback xmlns="">
          <p:pic>
            <p:nvPicPr>
              <p:cNvPr id="2" name="Gráfico 1">
                <a:extLst>
                  <a:ext uri="{FF2B5EF4-FFF2-40B4-BE49-F238E27FC236}">
                    <a16:creationId xmlns:a16="http://schemas.microsoft.com/office/drawing/2014/main" id="{DE9D544C-1D2E-C16B-BC4A-D7A25D4A1D68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602659" y="1307692"/>
                <a:ext cx="8121444" cy="420820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cx2="http://schemas.microsoft.com/office/drawing/2015/10/21/chartex" Requires="cx2">
          <p:graphicFrame>
            <p:nvGraphicFramePr>
              <p:cNvPr id="5" name="Gráfico 4">
                <a:extLst>
                  <a:ext uri="{FF2B5EF4-FFF2-40B4-BE49-F238E27FC236}">
                    <a16:creationId xmlns:a16="http://schemas.microsoft.com/office/drawing/2014/main" id="{5FE03195-EC46-2E53-6EB0-F8DBBA1C014F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3272409001"/>
                  </p:ext>
                </p:extLst>
              </p:nvPr>
            </p:nvGraphicFramePr>
            <p:xfrm>
              <a:off x="198782" y="1307692"/>
              <a:ext cx="11569148" cy="5172621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4"/>
              </a:graphicData>
            </a:graphic>
          </p:graphicFrame>
        </mc:Choice>
        <mc:Fallback>
          <p:pic>
            <p:nvPicPr>
              <p:cNvPr id="5" name="Gráfico 4">
                <a:extLst>
                  <a:ext uri="{FF2B5EF4-FFF2-40B4-BE49-F238E27FC236}">
                    <a16:creationId xmlns:a16="http://schemas.microsoft.com/office/drawing/2014/main" id="{5FE03195-EC46-2E53-6EB0-F8DBBA1C014F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98782" y="1307692"/>
                <a:ext cx="11569148" cy="5172621"/>
              </a:xfrm>
              <a:prstGeom prst="rect">
                <a:avLst/>
              </a:prstGeom>
            </p:spPr>
          </p:pic>
        </mc:Fallback>
      </mc:AlternateContent>
      <p:sp>
        <p:nvSpPr>
          <p:cNvPr id="3" name="Google Shape;350;p42">
            <a:extLst>
              <a:ext uri="{FF2B5EF4-FFF2-40B4-BE49-F238E27FC236}">
                <a16:creationId xmlns:a16="http://schemas.microsoft.com/office/drawing/2014/main" id="{F74BBAC8-2683-B19A-24FE-7F3A0B6BBB3A}"/>
              </a:ext>
            </a:extLst>
          </p:cNvPr>
          <p:cNvSpPr txBox="1">
            <a:spLocks/>
          </p:cNvSpPr>
          <p:nvPr/>
        </p:nvSpPr>
        <p:spPr>
          <a:xfrm>
            <a:off x="311426" y="132522"/>
            <a:ext cx="11569148" cy="1010480"/>
          </a:xfrm>
          <a:prstGeom prst="roundRect">
            <a:avLst/>
          </a:prstGeom>
          <a:solidFill>
            <a:schemeClr val="tx2">
              <a:lumMod val="25000"/>
              <a:lumOff val="75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1" vert="horz" wrap="square" lIns="121900" tIns="121900" rIns="121900" bIns="12190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R" sz="2500" b="1" dirty="0"/>
              <a:t>Mobiliario y accesorios con características ergonómicas entregadas, por grupo ocupacional </a:t>
            </a:r>
          </a:p>
        </p:txBody>
      </p:sp>
    </p:spTree>
    <p:extLst>
      <p:ext uri="{BB962C8B-B14F-4D97-AF65-F5344CB8AC3E}">
        <p14:creationId xmlns:p14="http://schemas.microsoft.com/office/powerpoint/2010/main" val="36961728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4307EB-ACD1-9AE8-EFF1-437AD88A14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CC254098-1D73-A6BE-8CC5-67560D5864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990" y="2868484"/>
            <a:ext cx="9367410" cy="1121032"/>
          </a:xfrm>
        </p:spPr>
        <p:txBody>
          <a:bodyPr>
            <a:noAutofit/>
          </a:bodyPr>
          <a:lstStyle/>
          <a:p>
            <a:pPr algn="just"/>
            <a:r>
              <a:rPr lang="es-ES" sz="3200" b="1" dirty="0">
                <a:ln>
                  <a:solidFill>
                    <a:schemeClr val="bg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Century Gothic" panose="020B0502020202020204" pitchFamily="34" charset="0"/>
                <a:ea typeface="Roboto" panose="02000000000000000000" pitchFamily="2" charset="0"/>
                <a:cs typeface="Times New Roman" panose="02020603050405020304" pitchFamily="18" charset="0"/>
              </a:rPr>
              <a:t>Entrega de equipo de protección personal</a:t>
            </a:r>
            <a:endParaRPr lang="es-CR" sz="3200" b="1" dirty="0">
              <a:ln>
                <a:solidFill>
                  <a:schemeClr val="bg1"/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Century Gothic" panose="020B0502020202020204" pitchFamily="34" charset="0"/>
              <a:ea typeface="Roboto" panose="02000000000000000000" pitchFamily="2" charset="0"/>
              <a:cs typeface="Times New Roman" panose="02020603050405020304" pitchFamily="18" charset="0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38E89E46-8591-F101-A86E-D0F988B8E7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48979" y="285312"/>
            <a:ext cx="1266112" cy="8478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EB6C6EDF-4D0E-7710-683B-79438F1C21CC}"/>
              </a:ext>
            </a:extLst>
          </p:cNvPr>
          <p:cNvSpPr txBox="1"/>
          <p:nvPr/>
        </p:nvSpPr>
        <p:spPr>
          <a:xfrm>
            <a:off x="690990" y="3429000"/>
            <a:ext cx="61092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800" b="1" dirty="0">
                <a:ln>
                  <a:solidFill>
                    <a:schemeClr val="bg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Century Gothic" panose="020B0502020202020204" pitchFamily="34" charset="0"/>
                <a:ea typeface="Roboto" panose="02000000000000000000" pitchFamily="2" charset="0"/>
                <a:cs typeface="Times New Roman" panose="02020603050405020304" pitchFamily="18" charset="0"/>
              </a:rPr>
              <a:t>(2025)</a:t>
            </a: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12464462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487207-86FA-74DE-D5E5-BE654AF9D2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>
            <a:extLst>
              <a:ext uri="{FF2B5EF4-FFF2-40B4-BE49-F238E27FC236}">
                <a16:creationId xmlns:a16="http://schemas.microsoft.com/office/drawing/2014/main" id="{D25B1B55-EDD3-B6CF-7819-0C89EFBF28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907" y="1831385"/>
            <a:ext cx="774259" cy="774259"/>
          </a:xfrm>
          <a:prstGeom prst="rect">
            <a:avLst/>
          </a:prstGeo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B96BF5C0-8228-8527-5EF2-C263E6EF5627}"/>
              </a:ext>
            </a:extLst>
          </p:cNvPr>
          <p:cNvSpPr txBox="1"/>
          <p:nvPr/>
        </p:nvSpPr>
        <p:spPr>
          <a:xfrm>
            <a:off x="5166378" y="2342961"/>
            <a:ext cx="6796715" cy="181588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just"/>
            <a:r>
              <a:rPr lang="es-MX" sz="2800" dirty="0">
                <a:latin typeface="Arial Nova Cond" panose="020B0506020202020204" pitchFamily="34" charset="0"/>
                <a:ea typeface="+mj-ea"/>
                <a:cs typeface="+mj-cs"/>
              </a:rPr>
              <a:t>Durante el periodo evaluado, se dio una cantidad levemente mayor de solicitudes de epp por parte de los hombres que de las mujeres.</a:t>
            </a:r>
            <a:endParaRPr lang="es-MX" dirty="0">
              <a:latin typeface="Century Gothic"/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A667D0BF-1A42-1C3A-081F-3374D33736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0695" y="1649210"/>
            <a:ext cx="693751" cy="693751"/>
          </a:xfrm>
          <a:prstGeom prst="rect">
            <a:avLst/>
          </a:prstGeom>
        </p:spPr>
      </p:pic>
      <p:graphicFrame>
        <p:nvGraphicFramePr>
          <p:cNvPr id="2" name="Gráfico 1">
            <a:extLst>
              <a:ext uri="{FF2B5EF4-FFF2-40B4-BE49-F238E27FC236}">
                <a16:creationId xmlns:a16="http://schemas.microsoft.com/office/drawing/2014/main" id="{FD1968E6-6608-7651-0E88-06079C69ED9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31284310"/>
              </p:ext>
            </p:extLst>
          </p:nvPr>
        </p:nvGraphicFramePr>
        <p:xfrm>
          <a:off x="-935575" y="1513451"/>
          <a:ext cx="6285667" cy="36572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" name="Google Shape;350;p42">
            <a:extLst>
              <a:ext uri="{FF2B5EF4-FFF2-40B4-BE49-F238E27FC236}">
                <a16:creationId xmlns:a16="http://schemas.microsoft.com/office/drawing/2014/main" id="{3B136801-E2D2-4F8F-AA93-212AE9120718}"/>
              </a:ext>
            </a:extLst>
          </p:cNvPr>
          <p:cNvSpPr txBox="1">
            <a:spLocks/>
          </p:cNvSpPr>
          <p:nvPr/>
        </p:nvSpPr>
        <p:spPr>
          <a:xfrm>
            <a:off x="188127" y="353803"/>
            <a:ext cx="11757834" cy="670338"/>
          </a:xfrm>
          <a:prstGeom prst="roundRect">
            <a:avLst/>
          </a:prstGeom>
          <a:solidFill>
            <a:schemeClr val="tx2">
              <a:lumMod val="25000"/>
              <a:lumOff val="75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1" vert="horz" wrap="square" lIns="121900" tIns="121900" rIns="121900" bIns="12190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R" sz="2500" b="1" dirty="0"/>
              <a:t>Solicitudes de equipo de protección personal, por sexo</a:t>
            </a:r>
          </a:p>
        </p:txBody>
      </p:sp>
      <p:pic>
        <p:nvPicPr>
          <p:cNvPr id="10" name="Gráfico 79" descr="Woman con relleno sólido">
            <a:extLst>
              <a:ext uri="{FF2B5EF4-FFF2-40B4-BE49-F238E27FC236}">
                <a16:creationId xmlns:a16="http://schemas.microsoft.com/office/drawing/2014/main" id="{46DFF7FE-EA52-3D9C-00EC-E7EAF4FD99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8431" y="1649210"/>
            <a:ext cx="613699" cy="1010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Gráfico 77" descr="Man con relleno sólido">
            <a:extLst>
              <a:ext uri="{FF2B5EF4-FFF2-40B4-BE49-F238E27FC236}">
                <a16:creationId xmlns:a16="http://schemas.microsoft.com/office/drawing/2014/main" id="{40FE6AF9-6CAF-52DB-DF5A-87454BC7F7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3997" y="1976208"/>
            <a:ext cx="716364" cy="1179475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CuadroTexto 14">
            <a:extLst>
              <a:ext uri="{FF2B5EF4-FFF2-40B4-BE49-F238E27FC236}">
                <a16:creationId xmlns:a16="http://schemas.microsoft.com/office/drawing/2014/main" id="{602A7C6C-4EDA-EBC3-1F79-6343472D96FD}"/>
              </a:ext>
            </a:extLst>
          </p:cNvPr>
          <p:cNvSpPr txBox="1"/>
          <p:nvPr/>
        </p:nvSpPr>
        <p:spPr>
          <a:xfrm>
            <a:off x="228907" y="4839457"/>
            <a:ext cx="417081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MX" sz="2000" b="1" i="1" dirty="0">
                <a:latin typeface="Arial Nova Cond" panose="020B0506020202020204" pitchFamily="34" charset="0"/>
                <a:ea typeface="+mj-ea"/>
                <a:cs typeface="+mj-cs"/>
              </a:rPr>
              <a:t>Se atendieron 991 solicitudes </a:t>
            </a:r>
          </a:p>
          <a:p>
            <a:pPr algn="ctr"/>
            <a:r>
              <a:rPr lang="es-MX" sz="2000" b="1" i="1" dirty="0">
                <a:latin typeface="Arial Nova Cond" panose="020B0506020202020204" pitchFamily="34" charset="0"/>
                <a:ea typeface="+mj-ea"/>
                <a:cs typeface="+mj-cs"/>
              </a:rPr>
              <a:t>(403 mujeres y 588 hombres)</a:t>
            </a:r>
          </a:p>
        </p:txBody>
      </p:sp>
    </p:spTree>
    <p:extLst>
      <p:ext uri="{BB962C8B-B14F-4D97-AF65-F5344CB8AC3E}">
        <p14:creationId xmlns:p14="http://schemas.microsoft.com/office/powerpoint/2010/main" val="4033970479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uadroTexto 11">
            <a:extLst>
              <a:ext uri="{FF2B5EF4-FFF2-40B4-BE49-F238E27FC236}">
                <a16:creationId xmlns:a16="http://schemas.microsoft.com/office/drawing/2014/main" id="{E1A141DE-B523-1F93-FEA5-ED427618CAE5}"/>
              </a:ext>
            </a:extLst>
          </p:cNvPr>
          <p:cNvSpPr txBox="1"/>
          <p:nvPr/>
        </p:nvSpPr>
        <p:spPr>
          <a:xfrm>
            <a:off x="6891130" y="1338471"/>
            <a:ext cx="5083787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000" dirty="0">
                <a:latin typeface="Arial Nova Cond" panose="020B0506020202020204" pitchFamily="34" charset="0"/>
              </a:rPr>
              <a:t>Los conserjes y los trabajadores operativos manuales constituyen los dos principales grupos ocupacionales representados en el gráfico, con una participación del 35% y 21%, respectivamente. </a:t>
            </a:r>
          </a:p>
          <a:p>
            <a:pPr algn="just"/>
            <a:endParaRPr lang="es-MX" sz="2000" dirty="0">
              <a:latin typeface="Arial Nova Cond" panose="020B0506020202020204" pitchFamily="34" charset="0"/>
            </a:endParaRPr>
          </a:p>
          <a:p>
            <a:pPr algn="just"/>
            <a:r>
              <a:rPr lang="es-MX" sz="2000" dirty="0">
                <a:latin typeface="Arial Nova Cond" panose="020B0506020202020204" pitchFamily="34" charset="0"/>
              </a:rPr>
              <a:t>Esta elevada proporción podría sugerir una mayor exposición a condiciones laborales que requieren el uso de equipos de protección personal (EPP) como última barrera contra el riesgo.</a:t>
            </a:r>
            <a:endParaRPr lang="es-CR" sz="2000" dirty="0">
              <a:latin typeface="Arial Nova Cond" panose="020B0506020202020204" pitchFamily="34" charset="0"/>
            </a:endParaRPr>
          </a:p>
        </p:txBody>
      </p:sp>
      <p:graphicFrame>
        <p:nvGraphicFramePr>
          <p:cNvPr id="4" name="Gráfico 3">
            <a:extLst>
              <a:ext uri="{FF2B5EF4-FFF2-40B4-BE49-F238E27FC236}">
                <a16:creationId xmlns:a16="http://schemas.microsoft.com/office/drawing/2014/main" id="{F5231D79-2C18-32FE-6B86-37039F7708E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85097396"/>
              </p:ext>
            </p:extLst>
          </p:nvPr>
        </p:nvGraphicFramePr>
        <p:xfrm>
          <a:off x="217083" y="1186501"/>
          <a:ext cx="6369247" cy="52395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Google Shape;350;p42">
            <a:extLst>
              <a:ext uri="{FF2B5EF4-FFF2-40B4-BE49-F238E27FC236}">
                <a16:creationId xmlns:a16="http://schemas.microsoft.com/office/drawing/2014/main" id="{25BCACD6-D429-2561-29A0-F779B0D95EDF}"/>
              </a:ext>
            </a:extLst>
          </p:cNvPr>
          <p:cNvSpPr txBox="1">
            <a:spLocks/>
          </p:cNvSpPr>
          <p:nvPr/>
        </p:nvSpPr>
        <p:spPr>
          <a:xfrm>
            <a:off x="217083" y="292084"/>
            <a:ext cx="11757834" cy="670338"/>
          </a:xfrm>
          <a:prstGeom prst="roundRect">
            <a:avLst/>
          </a:prstGeom>
          <a:solidFill>
            <a:schemeClr val="tx2">
              <a:lumMod val="25000"/>
              <a:lumOff val="75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1" vert="horz" wrap="square" lIns="121900" tIns="121900" rIns="121900" bIns="12190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R" sz="2500" b="1" dirty="0"/>
              <a:t>Solicitudes de equipo de protección personal, por grupo ocupacional</a:t>
            </a:r>
          </a:p>
        </p:txBody>
      </p:sp>
    </p:spTree>
    <p:extLst>
      <p:ext uri="{BB962C8B-B14F-4D97-AF65-F5344CB8AC3E}">
        <p14:creationId xmlns:p14="http://schemas.microsoft.com/office/powerpoint/2010/main" val="618135386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2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>
            <a:extLst>
              <a:ext uri="{FF2B5EF4-FFF2-40B4-BE49-F238E27FC236}">
                <a16:creationId xmlns:a16="http://schemas.microsoft.com/office/drawing/2014/main" id="{3761E5CB-A05B-BDD3-1291-66B61F663471}"/>
              </a:ext>
            </a:extLst>
          </p:cNvPr>
          <p:cNvSpPr txBox="1"/>
          <p:nvPr/>
        </p:nvSpPr>
        <p:spPr>
          <a:xfrm>
            <a:off x="202223" y="1720635"/>
            <a:ext cx="684793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R" sz="2000" dirty="0">
                <a:solidFill>
                  <a:srgbClr val="000000"/>
                </a:solidFill>
                <a:latin typeface="Arial Nova Cond" panose="020B0506020202020204" pitchFamily="34" charset="0"/>
                <a:cs typeface="Times New Roman" panose="02020603050405020304" pitchFamily="18" charset="0"/>
              </a:rPr>
              <a:t>Se entregó equipo en 80 centros de trabajo.  De estos, la mayor cantidad  de solicitudes corresponden a centros de trabajo adscritos a la Vicerrectoría de Administración.</a:t>
            </a:r>
          </a:p>
          <a:p>
            <a:pPr algn="just"/>
            <a:endParaRPr lang="es-CR" sz="2000" dirty="0">
              <a:solidFill>
                <a:srgbClr val="000000"/>
              </a:solidFill>
              <a:latin typeface="Arial Nova Cond" panose="020B050602020202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2" name="Conector: angular 11">
            <a:extLst>
              <a:ext uri="{FF2B5EF4-FFF2-40B4-BE49-F238E27FC236}">
                <a16:creationId xmlns:a16="http://schemas.microsoft.com/office/drawing/2014/main" id="{F75E2DA8-0F41-9AC1-F10E-C911DDCF3264}"/>
              </a:ext>
            </a:extLst>
          </p:cNvPr>
          <p:cNvCxnSpPr>
            <a:cxnSpLocks/>
          </p:cNvCxnSpPr>
          <p:nvPr/>
        </p:nvCxnSpPr>
        <p:spPr>
          <a:xfrm flipV="1">
            <a:off x="4278845" y="1815548"/>
            <a:ext cx="3592946" cy="3265113"/>
          </a:xfrm>
          <a:prstGeom prst="bentConnector3">
            <a:avLst>
              <a:gd name="adj1" fmla="val 85777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Imagen 6">
            <a:extLst>
              <a:ext uri="{FF2B5EF4-FFF2-40B4-BE49-F238E27FC236}">
                <a16:creationId xmlns:a16="http://schemas.microsoft.com/office/drawing/2014/main" id="{69E9FD89-486A-C308-8D85-23B433818DC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17566" y="312717"/>
            <a:ext cx="3942492" cy="6399799"/>
          </a:xfrm>
          <a:prstGeom prst="rect">
            <a:avLst/>
          </a:prstGeom>
        </p:spPr>
      </p:pic>
      <p:sp>
        <p:nvSpPr>
          <p:cNvPr id="2" name="Google Shape;350;p42">
            <a:extLst>
              <a:ext uri="{FF2B5EF4-FFF2-40B4-BE49-F238E27FC236}">
                <a16:creationId xmlns:a16="http://schemas.microsoft.com/office/drawing/2014/main" id="{910B5BFF-ED77-1763-6C7D-91E125043474}"/>
              </a:ext>
            </a:extLst>
          </p:cNvPr>
          <p:cNvSpPr txBox="1">
            <a:spLocks/>
          </p:cNvSpPr>
          <p:nvPr/>
        </p:nvSpPr>
        <p:spPr>
          <a:xfrm>
            <a:off x="202223" y="290977"/>
            <a:ext cx="7669568" cy="967979"/>
          </a:xfrm>
          <a:prstGeom prst="roundRect">
            <a:avLst/>
          </a:prstGeom>
          <a:solidFill>
            <a:schemeClr val="tx2">
              <a:lumMod val="25000"/>
              <a:lumOff val="75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1" vert="horz" wrap="square" lIns="121900" tIns="121900" rIns="121900" bIns="12190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R" sz="2500" b="1" dirty="0"/>
              <a:t>Solicitudes de equipo de protección personal, por unidad ejecutora</a:t>
            </a:r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92ADE197-BFB9-3244-896D-5BB9266EA72C}"/>
              </a:ext>
            </a:extLst>
          </p:cNvPr>
          <p:cNvSpPr/>
          <p:nvPr/>
        </p:nvSpPr>
        <p:spPr>
          <a:xfrm>
            <a:off x="7919781" y="662608"/>
            <a:ext cx="4069996" cy="2531166"/>
          </a:xfrm>
          <a:prstGeom prst="rect">
            <a:avLst/>
          </a:prstGeom>
          <a:solidFill>
            <a:schemeClr val="bg1">
              <a:lumMod val="95000"/>
              <a:alpha val="44000"/>
            </a:schemeClr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F68F5517-4286-BEC8-D011-165AC9CAEF2E}"/>
              </a:ext>
            </a:extLst>
          </p:cNvPr>
          <p:cNvSpPr txBox="1"/>
          <p:nvPr/>
        </p:nvSpPr>
        <p:spPr>
          <a:xfrm>
            <a:off x="1151331" y="4726718"/>
            <a:ext cx="31275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sz="2000" b="1" dirty="0">
                <a:solidFill>
                  <a:srgbClr val="000000"/>
                </a:solidFill>
                <a:latin typeface="Arial Nova Cond" panose="020B0506020202020204" pitchFamily="34" charset="0"/>
                <a:cs typeface="Times New Roman" panose="02020603050405020304" pitchFamily="18" charset="0"/>
              </a:rPr>
              <a:t>El recuadro marca el 80% de las entregas de epp</a:t>
            </a:r>
          </a:p>
        </p:txBody>
      </p:sp>
    </p:spTree>
    <p:extLst>
      <p:ext uri="{BB962C8B-B14F-4D97-AF65-F5344CB8AC3E}">
        <p14:creationId xmlns:p14="http://schemas.microsoft.com/office/powerpoint/2010/main" val="15242084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6950BFC3-D8DA-4A85-94F7-54DA5524770B}">
      <p188:commentRel xmlns:p188="http://schemas.microsoft.com/office/powerpoint/2018/8/main" r:id="rId4"/>
    </p:ext>
  </p:extLs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E932BB-42CD-80FC-EC14-EC2E9A6310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DD48E29B-DDA2-4D34-3218-41C2126DF6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4828" y="2915807"/>
            <a:ext cx="8878198" cy="805580"/>
          </a:xfrm>
        </p:spPr>
        <p:txBody>
          <a:bodyPr>
            <a:noAutofit/>
          </a:bodyPr>
          <a:lstStyle/>
          <a:p>
            <a:pPr algn="just"/>
            <a:r>
              <a:rPr lang="es-ES" sz="3200" b="1" dirty="0">
                <a:ln>
                  <a:solidFill>
                    <a:schemeClr val="bg1"/>
                  </a:solidFill>
                </a:ln>
                <a:latin typeface="Century Gothic" panose="020B0502020202020204" pitchFamily="34" charset="0"/>
                <a:ea typeface="Roboto" panose="02000000000000000000" pitchFamily="2" charset="0"/>
                <a:cs typeface="Times New Roman" panose="02020603050405020304" pitchFamily="18" charset="0"/>
              </a:rPr>
              <a:t>Mantenimiento y recarga de extintores</a:t>
            </a:r>
            <a:br>
              <a:rPr lang="es-ES" sz="3200" i="1" dirty="0">
                <a:latin typeface="Times New Roman" panose="02020603050405020304" pitchFamily="18" charset="0"/>
                <a:ea typeface="Roboto" panose="02000000000000000000" pitchFamily="2" charset="0"/>
                <a:cs typeface="Times New Roman" panose="02020603050405020304" pitchFamily="18" charset="0"/>
              </a:rPr>
            </a:br>
            <a:br>
              <a:rPr lang="es-ES" sz="3200" i="1" dirty="0">
                <a:latin typeface="Times New Roman" panose="02020603050405020304" pitchFamily="18" charset="0"/>
                <a:ea typeface="Roboto" panose="02000000000000000000" pitchFamily="2" charset="0"/>
                <a:cs typeface="Times New Roman" panose="02020603050405020304" pitchFamily="18" charset="0"/>
              </a:rPr>
            </a:br>
            <a:endParaRPr lang="es-CR" sz="3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166480BD-5A33-161F-F586-F5CE6BAE73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48979" y="285312"/>
            <a:ext cx="1266112" cy="8478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0411D722-F3E1-D5AF-5169-61150CB9B1C6}"/>
              </a:ext>
            </a:extLst>
          </p:cNvPr>
          <p:cNvSpPr txBox="1"/>
          <p:nvPr/>
        </p:nvSpPr>
        <p:spPr>
          <a:xfrm>
            <a:off x="690990" y="3429000"/>
            <a:ext cx="610925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3200" b="1" dirty="0">
                <a:ln>
                  <a:solidFill>
                    <a:schemeClr val="bg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Arial Nova Cond" panose="020B0506020202020204" pitchFamily="34" charset="0"/>
                <a:ea typeface="Roboto" panose="02000000000000000000" pitchFamily="2" charset="0"/>
                <a:cs typeface="Times New Roman" panose="02020603050405020304" pitchFamily="18" charset="0"/>
              </a:rPr>
              <a:t>(2025)</a:t>
            </a:r>
            <a:endParaRPr lang="es-CR" sz="3200" dirty="0">
              <a:latin typeface="Arial Nova Cond" panose="020B0506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75876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C7E322-D96B-08C1-E399-A56978C0CF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9652A058-2CA4-D688-6484-72C0491EA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037" y="2886825"/>
            <a:ext cx="8161430" cy="1121032"/>
          </a:xfrm>
        </p:spPr>
        <p:txBody>
          <a:bodyPr>
            <a:noAutofit/>
          </a:bodyPr>
          <a:lstStyle/>
          <a:p>
            <a:pPr algn="just"/>
            <a:r>
              <a:rPr lang="es-ES" sz="2800" b="1" dirty="0">
                <a:ln>
                  <a:solidFill>
                    <a:schemeClr val="bg1"/>
                  </a:solidFill>
                </a:ln>
                <a:latin typeface="Century Gothic" panose="020B0502020202020204" pitchFamily="34" charset="0"/>
                <a:ea typeface="Roboto" panose="02000000000000000000" pitchFamily="2" charset="0"/>
                <a:cs typeface="Times New Roman" panose="02020603050405020304" pitchFamily="18" charset="0"/>
              </a:rPr>
              <a:t>Estadísticas de accidentabilidad laboral  </a:t>
            </a:r>
            <a:br>
              <a:rPr lang="es-ES" sz="2800" b="1" dirty="0">
                <a:ln>
                  <a:solidFill>
                    <a:schemeClr val="bg1"/>
                  </a:solidFill>
                </a:ln>
                <a:latin typeface="Century Gothic" panose="020B0502020202020204" pitchFamily="34" charset="0"/>
                <a:ea typeface="Roboto" panose="02000000000000000000" pitchFamily="2" charset="0"/>
                <a:cs typeface="Times New Roman" panose="02020603050405020304" pitchFamily="18" charset="0"/>
              </a:rPr>
            </a:br>
            <a:r>
              <a:rPr lang="es-ES" sz="2800" b="1" dirty="0">
                <a:ln>
                  <a:solidFill>
                    <a:schemeClr val="bg1"/>
                  </a:solidFill>
                </a:ln>
                <a:latin typeface="Century Gothic" panose="020B0502020202020204" pitchFamily="34" charset="0"/>
                <a:ea typeface="Roboto" panose="02000000000000000000" pitchFamily="2" charset="0"/>
                <a:cs typeface="Times New Roman" panose="02020603050405020304" pitchFamily="18" charset="0"/>
              </a:rPr>
              <a:t>Periodo: Enero -octubre 2025 </a:t>
            </a:r>
            <a:endParaRPr lang="es-CR" sz="2800" b="1" dirty="0">
              <a:ln>
                <a:solidFill>
                  <a:schemeClr val="bg1"/>
                </a:solidFill>
              </a:ln>
              <a:latin typeface="Century Gothic" panose="020B0502020202020204" pitchFamily="34" charset="0"/>
              <a:ea typeface="Roboto" panose="02000000000000000000" pitchFamily="2" charset="0"/>
              <a:cs typeface="Times New Roman" panose="02020603050405020304" pitchFamily="18" charset="0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C3B659B6-1A58-978D-FD6E-9B7FD47C72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48979" y="285312"/>
            <a:ext cx="1266112" cy="8478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8776966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BBAD3F-79B9-AC28-9A9C-9D7177F5CF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upo 12">
            <a:extLst>
              <a:ext uri="{FF2B5EF4-FFF2-40B4-BE49-F238E27FC236}">
                <a16:creationId xmlns:a16="http://schemas.microsoft.com/office/drawing/2014/main" id="{DBAEB0B7-C7D9-2B83-2E0B-626D6CBB4911}"/>
              </a:ext>
            </a:extLst>
          </p:cNvPr>
          <p:cNvGrpSpPr/>
          <p:nvPr/>
        </p:nvGrpSpPr>
        <p:grpSpPr>
          <a:xfrm>
            <a:off x="2803295" y="2199861"/>
            <a:ext cx="7118964" cy="874670"/>
            <a:chOff x="3629025" y="3028712"/>
            <a:chExt cx="10730832" cy="665811"/>
          </a:xfrm>
        </p:grpSpPr>
        <p:cxnSp>
          <p:nvCxnSpPr>
            <p:cNvPr id="11" name="Conector recto de flecha 10">
              <a:extLst>
                <a:ext uri="{FF2B5EF4-FFF2-40B4-BE49-F238E27FC236}">
                  <a16:creationId xmlns:a16="http://schemas.microsoft.com/office/drawing/2014/main" id="{40494130-AF79-FA68-96BD-089B29E53858}"/>
                </a:ext>
              </a:extLst>
            </p:cNvPr>
            <p:cNvCxnSpPr/>
            <p:nvPr/>
          </p:nvCxnSpPr>
          <p:spPr>
            <a:xfrm>
              <a:off x="3629025" y="3213378"/>
              <a:ext cx="1543050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CuadroTexto 11">
              <a:extLst>
                <a:ext uri="{FF2B5EF4-FFF2-40B4-BE49-F238E27FC236}">
                  <a16:creationId xmlns:a16="http://schemas.microsoft.com/office/drawing/2014/main" id="{B4D87BE4-43A2-9DA7-3046-CF7AAE81FA1F}"/>
                </a:ext>
              </a:extLst>
            </p:cNvPr>
            <p:cNvSpPr txBox="1"/>
            <p:nvPr/>
          </p:nvSpPr>
          <p:spPr>
            <a:xfrm>
              <a:off x="5301147" y="3028712"/>
              <a:ext cx="9058710" cy="6658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CR" sz="2800" dirty="0">
                  <a:latin typeface="Arial Nova Cond" panose="020B0506020202020204" pitchFamily="34" charset="0"/>
                  <a:cs typeface="Times New Roman" panose="02020603050405020304" pitchFamily="18" charset="0"/>
                </a:rPr>
                <a:t>1642:  Estimado de extintores existentes</a:t>
              </a:r>
            </a:p>
          </p:txBody>
        </p:sp>
      </p:grpSp>
      <p:sp>
        <p:nvSpPr>
          <p:cNvPr id="2" name="CuadroTexto 1">
            <a:extLst>
              <a:ext uri="{FF2B5EF4-FFF2-40B4-BE49-F238E27FC236}">
                <a16:creationId xmlns:a16="http://schemas.microsoft.com/office/drawing/2014/main" id="{48543C4E-479B-9BDD-6DC5-157407BA67B5}"/>
              </a:ext>
            </a:extLst>
          </p:cNvPr>
          <p:cNvSpPr txBox="1"/>
          <p:nvPr/>
        </p:nvSpPr>
        <p:spPr>
          <a:xfrm>
            <a:off x="3826973" y="3161677"/>
            <a:ext cx="8147943" cy="138499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es-ES" sz="2800" dirty="0">
                <a:latin typeface="Arial Nova Cond" panose="020B0506020202020204" pitchFamily="34" charset="0"/>
                <a:cs typeface="Times New Roman" panose="02020603050405020304" pitchFamily="18" charset="0"/>
              </a:rPr>
              <a:t>100% de los extintores recibieron mantenimiento según informes recibidos y procesados, lo que equivale a una inversión de ¢ </a:t>
            </a:r>
            <a:r>
              <a:rPr lang="es-CR" sz="2800" dirty="0">
                <a:latin typeface="Arial Nova Cond" panose="020B0506020202020204" pitchFamily="34" charset="0"/>
                <a:cs typeface="Times New Roman" panose="02020603050405020304" pitchFamily="18" charset="0"/>
              </a:rPr>
              <a:t>11 546 910</a:t>
            </a:r>
            <a:endParaRPr lang="es-ES" sz="2800" dirty="0">
              <a:latin typeface="Arial Nova Cond" panose="020B0506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Imagen 5" descr="Por qué es importante la señalización de extintores? | Ágora Integradores  S.A.S | Señalización de seguridad – Señales fotoluminiscentes – Plano de  evacuación y señalización">
            <a:extLst>
              <a:ext uri="{FF2B5EF4-FFF2-40B4-BE49-F238E27FC236}">
                <a16:creationId xmlns:a16="http://schemas.microsoft.com/office/drawing/2014/main" id="{76A6B1E2-8EA3-3FAA-186E-7943AF26060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5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4950" r="4454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576" t="13430" r="63830" b="13231"/>
          <a:stretch>
            <a:fillRect/>
          </a:stretch>
        </p:blipFill>
        <p:spPr bwMode="auto">
          <a:xfrm>
            <a:off x="368644" y="1337362"/>
            <a:ext cx="2349023" cy="496804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Google Shape;350;p42">
            <a:extLst>
              <a:ext uri="{FF2B5EF4-FFF2-40B4-BE49-F238E27FC236}">
                <a16:creationId xmlns:a16="http://schemas.microsoft.com/office/drawing/2014/main" id="{A2BBAD79-AB01-DBD8-2620-9C52F747BA8D}"/>
              </a:ext>
            </a:extLst>
          </p:cNvPr>
          <p:cNvSpPr txBox="1">
            <a:spLocks/>
          </p:cNvSpPr>
          <p:nvPr/>
        </p:nvSpPr>
        <p:spPr>
          <a:xfrm>
            <a:off x="217083" y="463976"/>
            <a:ext cx="11757834" cy="670338"/>
          </a:xfrm>
          <a:prstGeom prst="roundRect">
            <a:avLst/>
          </a:prstGeom>
          <a:solidFill>
            <a:schemeClr val="tx2">
              <a:lumMod val="25000"/>
              <a:lumOff val="75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1" vert="horz" wrap="square" lIns="121900" tIns="121900" rIns="121900" bIns="12190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R" sz="2800" b="1" dirty="0"/>
              <a:t>Mantenimiento de extintores</a:t>
            </a:r>
          </a:p>
        </p:txBody>
      </p:sp>
    </p:spTree>
    <p:extLst>
      <p:ext uri="{BB962C8B-B14F-4D97-AF65-F5344CB8AC3E}">
        <p14:creationId xmlns:p14="http://schemas.microsoft.com/office/powerpoint/2010/main" val="37338270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Marcador de contenido 2">
            <a:extLst>
              <a:ext uri="{FF2B5EF4-FFF2-40B4-BE49-F238E27FC236}">
                <a16:creationId xmlns:a16="http://schemas.microsoft.com/office/drawing/2014/main" id="{E90DB148-7B74-4F32-A606-7FE9E70A85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3983" y="4677878"/>
            <a:ext cx="9987838" cy="961432"/>
          </a:xfrm>
        </p:spPr>
        <p:txBody>
          <a:bodyPr>
            <a:normAutofit/>
          </a:bodyPr>
          <a:lstStyle/>
          <a:p>
            <a:pPr marL="0" indent="0">
              <a:spcBef>
                <a:spcPct val="0"/>
              </a:spcBef>
              <a:buNone/>
            </a:pPr>
            <a:r>
              <a:rPr lang="es-MX" sz="1400" dirty="0">
                <a:latin typeface="Arial Nova Cond" panose="020B0506020202020204" pitchFamily="34" charset="0"/>
              </a:rPr>
              <a:t>Nota: Cantidad de casos reportados por riesgos del trabajo al Instituto Nacional de Seguros, periodo enero a octubre 2025.</a:t>
            </a:r>
            <a:endParaRPr lang="es-CR" sz="1400" dirty="0">
              <a:latin typeface="Arial Nova Cond" panose="020B0506020202020204" pitchFamily="34" charset="0"/>
            </a:endParaRPr>
          </a:p>
        </p:txBody>
      </p:sp>
      <p:sp>
        <p:nvSpPr>
          <p:cNvPr id="4" name="Google Shape;350;p42">
            <a:extLst>
              <a:ext uri="{FF2B5EF4-FFF2-40B4-BE49-F238E27FC236}">
                <a16:creationId xmlns:a16="http://schemas.microsoft.com/office/drawing/2014/main" id="{4F7B63C5-40DD-CA2B-3FA5-0BC18B849058}"/>
              </a:ext>
            </a:extLst>
          </p:cNvPr>
          <p:cNvSpPr txBox="1">
            <a:spLocks/>
          </p:cNvSpPr>
          <p:nvPr/>
        </p:nvSpPr>
        <p:spPr>
          <a:xfrm>
            <a:off x="523983" y="404513"/>
            <a:ext cx="11209105" cy="670338"/>
          </a:xfrm>
          <a:prstGeom prst="roundRect">
            <a:avLst/>
          </a:prstGeom>
          <a:solidFill>
            <a:schemeClr val="tx2">
              <a:lumMod val="25000"/>
              <a:lumOff val="75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1" vert="horz" wrap="square" lIns="121900" tIns="121900" rIns="121900" bIns="12190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R" sz="2500" b="1" dirty="0"/>
              <a:t>Cantidad de accidentes y enfermedades laborales , según clasificación y sexo  </a:t>
            </a:r>
          </a:p>
        </p:txBody>
      </p:sp>
      <p:graphicFrame>
        <p:nvGraphicFramePr>
          <p:cNvPr id="2" name="Tabla 1">
            <a:extLst>
              <a:ext uri="{FF2B5EF4-FFF2-40B4-BE49-F238E27FC236}">
                <a16:creationId xmlns:a16="http://schemas.microsoft.com/office/drawing/2014/main" id="{D7D49B08-6011-4B03-0293-DE54C898BD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2118727"/>
              </p:ext>
            </p:extLst>
          </p:nvPr>
        </p:nvGraphicFramePr>
        <p:xfrm>
          <a:off x="523983" y="1582220"/>
          <a:ext cx="11209105" cy="3095658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5441084">
                  <a:extLst>
                    <a:ext uri="{9D8B030D-6E8A-4147-A177-3AD203B41FA5}">
                      <a16:colId xmlns:a16="http://schemas.microsoft.com/office/drawing/2014/main" val="313193904"/>
                    </a:ext>
                  </a:extLst>
                </a:gridCol>
                <a:gridCol w="1949940">
                  <a:extLst>
                    <a:ext uri="{9D8B030D-6E8A-4147-A177-3AD203B41FA5}">
                      <a16:colId xmlns:a16="http://schemas.microsoft.com/office/drawing/2014/main" val="2497325033"/>
                    </a:ext>
                  </a:extLst>
                </a:gridCol>
                <a:gridCol w="1689972">
                  <a:extLst>
                    <a:ext uri="{9D8B030D-6E8A-4147-A177-3AD203B41FA5}">
                      <a16:colId xmlns:a16="http://schemas.microsoft.com/office/drawing/2014/main" val="278064569"/>
                    </a:ext>
                  </a:extLst>
                </a:gridCol>
                <a:gridCol w="2128109">
                  <a:extLst>
                    <a:ext uri="{9D8B030D-6E8A-4147-A177-3AD203B41FA5}">
                      <a16:colId xmlns:a16="http://schemas.microsoft.com/office/drawing/2014/main" val="1958221824"/>
                    </a:ext>
                  </a:extLst>
                </a:gridCol>
              </a:tblGrid>
              <a:tr h="789849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Arial Nova Cond" panose="020B0506020202020204" pitchFamily="34" charset="0"/>
                        </a:rPr>
                        <a:t>Clasificación</a:t>
                      </a:r>
                      <a:endParaRPr lang="es-CR" sz="2000" b="1" u="none" strike="noStrike" kern="1200" dirty="0">
                        <a:solidFill>
                          <a:schemeClr val="dk1"/>
                        </a:solidFill>
                        <a:effectLst/>
                        <a:latin typeface="Arial Nova Cond" panose="020B0506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2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Arial Nova Cond" panose="020B0506020202020204" pitchFamily="34" charset="0"/>
                        </a:rPr>
                        <a:t>Hombres</a:t>
                      </a:r>
                      <a:r>
                        <a:rPr lang="es-CR" sz="2000" b="1" u="none" strike="noStrike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 Nova Cond" panose="020B0506020202020204" pitchFamily="34" charset="0"/>
                        </a:rPr>
                        <a:t> </a:t>
                      </a:r>
                      <a:endParaRPr lang="es-CR" sz="2000" b="1" u="none" strike="noStrike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rial Nova Cond" panose="020B0506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2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Arial Nova Cond" panose="020B0506020202020204" pitchFamily="34" charset="0"/>
                        </a:rPr>
                        <a:t>Mujeres</a:t>
                      </a:r>
                      <a:r>
                        <a:rPr lang="es-CR" sz="2000" b="1" u="none" strike="noStrike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 Nova Cond" panose="020B0506020202020204" pitchFamily="34" charset="0"/>
                        </a:rPr>
                        <a:t> </a:t>
                      </a:r>
                      <a:endParaRPr lang="es-CR" sz="2000" b="1" i="0" u="none" strike="noStrike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rial Nova Cond" panose="020B0506020202020204" pitchFamily="34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2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Arial Nova Cond" panose="020B0506020202020204" pitchFamily="34" charset="0"/>
                        </a:rPr>
                        <a:t>Total</a:t>
                      </a:r>
                      <a:endParaRPr lang="es-CR" sz="2000" b="1" u="none" strike="noStrike" kern="1200" dirty="0">
                        <a:solidFill>
                          <a:schemeClr val="dk1"/>
                        </a:solidFill>
                        <a:effectLst/>
                        <a:latin typeface="Arial Nova Cond" panose="020B0506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23962074"/>
                  </a:ext>
                </a:extLst>
              </a:tr>
              <a:tr h="470785"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60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 Nova Cond" panose="020B0506020202020204" pitchFamily="34" charset="0"/>
                        </a:rPr>
                        <a:t>Accidentes laborales</a:t>
                      </a:r>
                      <a:endParaRPr lang="es-CR" sz="1600" b="0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Arial Nova Cond" panose="020B050602020202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u="none" strike="noStrike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 Nova Cond" panose="020B0506020202020204" pitchFamily="34" charset="0"/>
                        </a:rPr>
                        <a:t>5</a:t>
                      </a:r>
                      <a:r>
                        <a:rPr lang="es-CR" sz="1400" b="0" u="none" strike="noStrike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 Nova Cond" panose="020B0506020202020204" pitchFamily="34" charset="0"/>
                        </a:rPr>
                        <a:t>0</a:t>
                      </a:r>
                      <a:endParaRPr lang="es-CR" sz="1400" b="0" i="0" u="none" strike="noStrike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rial Nova Cond" panose="020B050602020202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400" b="0" u="none" strike="noStrike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 Nova Cond" panose="020B0506020202020204" pitchFamily="34" charset="0"/>
                        </a:rPr>
                        <a:t>37</a:t>
                      </a:r>
                      <a:endParaRPr lang="es-CR" sz="1400" b="0" i="0" u="none" strike="noStrike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rial Nova Cond" panose="020B050602020202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400" b="0" u="none" strike="noStrike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 Nova Cond" panose="020B0506020202020204" pitchFamily="34" charset="0"/>
                        </a:rPr>
                        <a:t>87</a:t>
                      </a:r>
                      <a:endParaRPr lang="es-CR" sz="1400" b="0" i="0" u="none" strike="noStrike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rial Nova Cond" panose="020B050602020202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071318058"/>
                  </a:ext>
                </a:extLst>
              </a:tr>
              <a:tr h="731657"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60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 Nova Cond" panose="020B0506020202020204" pitchFamily="34" charset="0"/>
                        </a:rPr>
                        <a:t>Accidentes en trayecto</a:t>
                      </a:r>
                      <a:endParaRPr lang="es-CR" sz="1600" b="0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Arial Nova Cond" panose="020B0506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u="none" strike="noStrike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 Nova Cond" panose="020B0506020202020204" pitchFamily="34" charset="0"/>
                        </a:rPr>
                        <a:t>17</a:t>
                      </a:r>
                      <a:endParaRPr lang="es-CR" sz="1400" b="0" i="0" u="none" strike="noStrike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rial Nova Cond" panose="020B0506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u="none" strike="noStrike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 Nova Cond" panose="020B0506020202020204" pitchFamily="34" charset="0"/>
                        </a:rPr>
                        <a:t>20</a:t>
                      </a:r>
                      <a:endParaRPr lang="es-CR" sz="1400" b="0" i="0" u="none" strike="noStrike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rial Nova Cond" panose="020B0506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u="none" strike="noStrike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 Nova Cond" panose="020B0506020202020204" pitchFamily="34" charset="0"/>
                        </a:rPr>
                        <a:t>37</a:t>
                      </a:r>
                      <a:endParaRPr lang="es-CR" sz="1400" b="0" i="0" u="none" strike="noStrike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rial Nova Cond" panose="020B0506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820189586"/>
                  </a:ext>
                </a:extLst>
              </a:tr>
              <a:tr h="632582"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60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 Nova Cond" panose="020B0506020202020204" pitchFamily="34" charset="0"/>
                        </a:rPr>
                        <a:t>Enfermedades laborales</a:t>
                      </a:r>
                      <a:endParaRPr lang="es-CR" sz="1600" b="0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Arial Nova Cond" panose="020B0506020202020204" pitchFamily="34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400" b="0" u="none" strike="noStrike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 Nova Cond" panose="020B0506020202020204" pitchFamily="34" charset="0"/>
                        </a:rPr>
                        <a:t>0</a:t>
                      </a:r>
                      <a:endParaRPr lang="es-CR" sz="1400" b="0" i="0" u="none" strike="noStrike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rial Nova Cond" panose="020B0506020202020204" pitchFamily="34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u="none" strike="noStrike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 Nova Cond" panose="020B0506020202020204" pitchFamily="34" charset="0"/>
                        </a:rPr>
                        <a:t>3</a:t>
                      </a:r>
                      <a:endParaRPr lang="es-CR" sz="1400" b="0" i="0" u="none" strike="noStrike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rial Nova Cond" panose="020B0506020202020204" pitchFamily="34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u="none" strike="noStrike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 Nova Cond" panose="020B0506020202020204" pitchFamily="34" charset="0"/>
                        </a:rPr>
                        <a:t>3</a:t>
                      </a:r>
                      <a:endParaRPr lang="es-CR" sz="1400" b="0" i="0" u="none" strike="noStrike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rial Nova Cond" panose="020B0506020202020204" pitchFamily="34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4978089"/>
                  </a:ext>
                </a:extLst>
              </a:tr>
              <a:tr h="470785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R" sz="16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Arial Nova Cond" panose="020B0506020202020204" pitchFamily="34" charset="0"/>
                        </a:rPr>
                        <a:t>Total</a:t>
                      </a:r>
                      <a:endParaRPr lang="es-CR" sz="1600" b="1" u="none" strike="noStrike" kern="1200" dirty="0">
                        <a:solidFill>
                          <a:schemeClr val="dk1"/>
                        </a:solidFill>
                        <a:effectLst/>
                        <a:latin typeface="Arial Nova Cond" panose="020B0506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u="none" strike="noStrike" dirty="0">
                          <a:solidFill>
                            <a:srgbClr val="000000"/>
                          </a:solidFill>
                          <a:effectLst/>
                          <a:latin typeface="Arial Nova Cond" panose="020B0506020202020204" pitchFamily="34" charset="0"/>
                        </a:rPr>
                        <a:t>67</a:t>
                      </a:r>
                      <a:endParaRPr lang="es-CR" sz="1400" b="0" i="0" u="none" strike="noStrike" dirty="0">
                        <a:solidFill>
                          <a:srgbClr val="000000"/>
                        </a:solidFill>
                        <a:effectLst/>
                        <a:latin typeface="Arial Nova Cond" panose="020B050602020202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u="none" strike="noStrike" dirty="0">
                          <a:solidFill>
                            <a:srgbClr val="000000"/>
                          </a:solidFill>
                          <a:effectLst/>
                          <a:latin typeface="Arial Nova Cond" panose="020B0506020202020204" pitchFamily="34" charset="0"/>
                        </a:rPr>
                        <a:t>60</a:t>
                      </a:r>
                      <a:endParaRPr lang="es-CR" sz="1400" b="0" i="0" u="none" strike="noStrike" dirty="0">
                        <a:solidFill>
                          <a:srgbClr val="000000"/>
                        </a:solidFill>
                        <a:effectLst/>
                        <a:latin typeface="Arial Nova Cond" panose="020B050602020202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u="none" strike="noStrike" dirty="0">
                          <a:solidFill>
                            <a:srgbClr val="000000"/>
                          </a:solidFill>
                          <a:effectLst/>
                          <a:latin typeface="Arial Nova Cond" panose="020B0506020202020204" pitchFamily="34" charset="0"/>
                        </a:rPr>
                        <a:t>1</a:t>
                      </a:r>
                      <a:r>
                        <a:rPr lang="es-CR" sz="1400" b="0" u="none" strike="noStrike" dirty="0">
                          <a:solidFill>
                            <a:srgbClr val="000000"/>
                          </a:solidFill>
                          <a:effectLst/>
                          <a:latin typeface="Arial Nova Cond" panose="020B0506020202020204" pitchFamily="34" charset="0"/>
                        </a:rPr>
                        <a:t>27</a:t>
                      </a:r>
                      <a:endParaRPr lang="es-CR" sz="1400" b="0" i="0" u="none" strike="noStrike" dirty="0">
                        <a:solidFill>
                          <a:srgbClr val="000000"/>
                        </a:solidFill>
                        <a:effectLst/>
                        <a:latin typeface="Arial Nova Cond" panose="020B050602020202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7707398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432443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áfico 2">
            <a:extLst>
              <a:ext uri="{FF2B5EF4-FFF2-40B4-BE49-F238E27FC236}">
                <a16:creationId xmlns:a16="http://schemas.microsoft.com/office/drawing/2014/main" id="{F09EC86B-D5BD-A48C-AB17-13441FB6802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93385464"/>
              </p:ext>
            </p:extLst>
          </p:nvPr>
        </p:nvGraphicFramePr>
        <p:xfrm>
          <a:off x="600388" y="1039016"/>
          <a:ext cx="7372358" cy="52076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Google Shape;350;p42">
            <a:extLst>
              <a:ext uri="{FF2B5EF4-FFF2-40B4-BE49-F238E27FC236}">
                <a16:creationId xmlns:a16="http://schemas.microsoft.com/office/drawing/2014/main" id="{79AC1E55-6955-7195-2E7B-9ABA7C0E5195}"/>
              </a:ext>
            </a:extLst>
          </p:cNvPr>
          <p:cNvSpPr txBox="1">
            <a:spLocks/>
          </p:cNvSpPr>
          <p:nvPr/>
        </p:nvSpPr>
        <p:spPr>
          <a:xfrm>
            <a:off x="600388" y="68793"/>
            <a:ext cx="11209105" cy="670338"/>
          </a:xfrm>
          <a:prstGeom prst="roundRect">
            <a:avLst/>
          </a:prstGeom>
          <a:solidFill>
            <a:schemeClr val="tx2">
              <a:lumMod val="25000"/>
              <a:lumOff val="75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1" vert="horz" wrap="square" lIns="121900" tIns="121900" rIns="121900" bIns="12190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R" sz="2500" b="1" dirty="0"/>
              <a:t>Cantidad de accidentes y enfermedades laborales , según grupo ocupacional  </a:t>
            </a:r>
          </a:p>
        </p:txBody>
      </p:sp>
      <p:sp>
        <p:nvSpPr>
          <p:cNvPr id="9" name="Cerrar llave 8">
            <a:extLst>
              <a:ext uri="{FF2B5EF4-FFF2-40B4-BE49-F238E27FC236}">
                <a16:creationId xmlns:a16="http://schemas.microsoft.com/office/drawing/2014/main" id="{EFB6E3B6-89DB-F1CD-B79E-4556F03F7900}"/>
              </a:ext>
            </a:extLst>
          </p:cNvPr>
          <p:cNvSpPr/>
          <p:nvPr/>
        </p:nvSpPr>
        <p:spPr>
          <a:xfrm>
            <a:off x="7972746" y="3429000"/>
            <a:ext cx="945223" cy="2110013"/>
          </a:xfrm>
          <a:prstGeom prst="rightBrace">
            <a:avLst>
              <a:gd name="adj1" fmla="val 10281"/>
              <a:gd name="adj2" fmla="val 47078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04EEF901-E40B-8C91-56A0-37D7FABB69FA}"/>
              </a:ext>
            </a:extLst>
          </p:cNvPr>
          <p:cNvSpPr txBox="1"/>
          <p:nvPr/>
        </p:nvSpPr>
        <p:spPr>
          <a:xfrm>
            <a:off x="8825500" y="4212404"/>
            <a:ext cx="23037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b="1" dirty="0">
                <a:latin typeface="Arial Nova Cond" panose="020B0506020202020204" pitchFamily="34" charset="0"/>
              </a:rPr>
              <a:t>81 % de los eventos</a:t>
            </a:r>
          </a:p>
        </p:txBody>
      </p:sp>
      <p:cxnSp>
        <p:nvCxnSpPr>
          <p:cNvPr id="13" name="Conector recto 12">
            <a:extLst>
              <a:ext uri="{FF2B5EF4-FFF2-40B4-BE49-F238E27FC236}">
                <a16:creationId xmlns:a16="http://schemas.microsoft.com/office/drawing/2014/main" id="{935616E6-B6CB-A813-DDA9-3330CFF0F862}"/>
              </a:ext>
            </a:extLst>
          </p:cNvPr>
          <p:cNvCxnSpPr>
            <a:cxnSpLocks/>
            <a:endCxn id="9" idx="0"/>
          </p:cNvCxnSpPr>
          <p:nvPr/>
        </p:nvCxnSpPr>
        <p:spPr>
          <a:xfrm>
            <a:off x="4130211" y="3429000"/>
            <a:ext cx="3842535" cy="0"/>
          </a:xfrm>
          <a:prstGeom prst="line">
            <a:avLst/>
          </a:prstGeom>
          <a:ln w="19050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6" name="Conector recto 15">
            <a:extLst>
              <a:ext uri="{FF2B5EF4-FFF2-40B4-BE49-F238E27FC236}">
                <a16:creationId xmlns:a16="http://schemas.microsoft.com/office/drawing/2014/main" id="{EC68B161-7C99-54BB-36C1-92FF3CF27746}"/>
              </a:ext>
            </a:extLst>
          </p:cNvPr>
          <p:cNvCxnSpPr>
            <a:cxnSpLocks/>
          </p:cNvCxnSpPr>
          <p:nvPr/>
        </p:nvCxnSpPr>
        <p:spPr>
          <a:xfrm>
            <a:off x="4174732" y="5539013"/>
            <a:ext cx="3842535" cy="0"/>
          </a:xfrm>
          <a:prstGeom prst="line">
            <a:avLst/>
          </a:prstGeom>
          <a:ln w="19050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36397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2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350;p42">
            <a:extLst>
              <a:ext uri="{FF2B5EF4-FFF2-40B4-BE49-F238E27FC236}">
                <a16:creationId xmlns:a16="http://schemas.microsoft.com/office/drawing/2014/main" id="{3BC70FAF-6814-353F-0D51-0760CA61E1A4}"/>
              </a:ext>
            </a:extLst>
          </p:cNvPr>
          <p:cNvSpPr txBox="1">
            <a:spLocks/>
          </p:cNvSpPr>
          <p:nvPr/>
        </p:nvSpPr>
        <p:spPr>
          <a:xfrm>
            <a:off x="600388" y="68793"/>
            <a:ext cx="11209105" cy="670338"/>
          </a:xfrm>
          <a:prstGeom prst="roundRect">
            <a:avLst/>
          </a:prstGeom>
          <a:solidFill>
            <a:schemeClr val="tx2">
              <a:lumMod val="25000"/>
              <a:lumOff val="75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1" vert="horz" wrap="square" lIns="121900" tIns="121900" rIns="121900" bIns="12190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R" sz="2500" b="1" dirty="0"/>
              <a:t>Cantidad de accidentes y enfermedades laborales , según sexo  </a:t>
            </a:r>
          </a:p>
        </p:txBody>
      </p:sp>
      <p:graphicFrame>
        <p:nvGraphicFramePr>
          <p:cNvPr id="5" name="Gráfico 4">
            <a:extLst>
              <a:ext uri="{FF2B5EF4-FFF2-40B4-BE49-F238E27FC236}">
                <a16:creationId xmlns:a16="http://schemas.microsoft.com/office/drawing/2014/main" id="{D5CACBD0-4D01-CAD8-73F0-99E0F5C70DD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0033054"/>
              </p:ext>
            </p:extLst>
          </p:nvPr>
        </p:nvGraphicFramePr>
        <p:xfrm>
          <a:off x="600388" y="886019"/>
          <a:ext cx="3642839" cy="28845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6" name="Grupo 5">
            <a:extLst>
              <a:ext uri="{FF2B5EF4-FFF2-40B4-BE49-F238E27FC236}">
                <a16:creationId xmlns:a16="http://schemas.microsoft.com/office/drawing/2014/main" id="{7E565178-7221-9206-A550-6E2DE0AA61EF}"/>
              </a:ext>
            </a:extLst>
          </p:cNvPr>
          <p:cNvGrpSpPr>
            <a:grpSpLocks/>
          </p:cNvGrpSpPr>
          <p:nvPr/>
        </p:nvGrpSpPr>
        <p:grpSpPr bwMode="auto">
          <a:xfrm>
            <a:off x="1328575" y="1451296"/>
            <a:ext cx="1947675" cy="874783"/>
            <a:chOff x="84850" y="714340"/>
            <a:chExt cx="2840533" cy="763484"/>
          </a:xfrm>
        </p:grpSpPr>
        <p:pic>
          <p:nvPicPr>
            <p:cNvPr id="7" name="Gráfico 79" descr="Woman con relleno sólido">
              <a:extLst>
                <a:ext uri="{FF2B5EF4-FFF2-40B4-BE49-F238E27FC236}">
                  <a16:creationId xmlns:a16="http://schemas.microsoft.com/office/drawing/2014/main" id="{04D9158F-F2B1-37F3-BB5C-19974410E48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850" y="876859"/>
              <a:ext cx="609927" cy="6009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Gráfico 77" descr="Man con relleno sólido">
              <a:extLst>
                <a:ext uri="{FF2B5EF4-FFF2-40B4-BE49-F238E27FC236}">
                  <a16:creationId xmlns:a16="http://schemas.microsoft.com/office/drawing/2014/main" id="{77F1B643-92F8-7DEF-F8A5-AA18F61AE6B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15456" y="714340"/>
              <a:ext cx="609927" cy="60096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aphicFrame>
        <p:nvGraphicFramePr>
          <p:cNvPr id="9" name="Gráfico 8">
            <a:extLst>
              <a:ext uri="{FF2B5EF4-FFF2-40B4-BE49-F238E27FC236}">
                <a16:creationId xmlns:a16="http://schemas.microsoft.com/office/drawing/2014/main" id="{44708F98-FBCC-8AFF-8142-345176ED997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70047434"/>
              </p:ext>
            </p:extLst>
          </p:nvPr>
        </p:nvGraphicFramePr>
        <p:xfrm>
          <a:off x="4613098" y="1451297"/>
          <a:ext cx="6978514" cy="4761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2" name="Gráfico 11">
            <a:extLst>
              <a:ext uri="{FF2B5EF4-FFF2-40B4-BE49-F238E27FC236}">
                <a16:creationId xmlns:a16="http://schemas.microsoft.com/office/drawing/2014/main" id="{7F1AF838-E143-C7E8-A2FC-2F020B51D4E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09648714"/>
              </p:ext>
            </p:extLst>
          </p:nvPr>
        </p:nvGraphicFramePr>
        <p:xfrm>
          <a:off x="600388" y="3910474"/>
          <a:ext cx="3642839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pic>
        <p:nvPicPr>
          <p:cNvPr id="20" name="Gráfico 79" descr="Woman con relleno sólido">
            <a:extLst>
              <a:ext uri="{FF2B5EF4-FFF2-40B4-BE49-F238E27FC236}">
                <a16:creationId xmlns:a16="http://schemas.microsoft.com/office/drawing/2014/main" id="{6317CD4C-31EC-300C-F94E-B7AD006CF3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785" y="4937788"/>
            <a:ext cx="418210" cy="688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Gráfico 77" descr="Man con relleno sólido">
            <a:extLst>
              <a:ext uri="{FF2B5EF4-FFF2-40B4-BE49-F238E27FC236}">
                <a16:creationId xmlns:a16="http://schemas.microsoft.com/office/drawing/2014/main" id="{31B9F018-7F32-905A-CFAF-9E1ED0A8AD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8277" y="5021321"/>
            <a:ext cx="418210" cy="688572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Gráfico 79" descr="Woman con relleno sólido">
            <a:extLst>
              <a:ext uri="{FF2B5EF4-FFF2-40B4-BE49-F238E27FC236}">
                <a16:creationId xmlns:a16="http://schemas.microsoft.com/office/drawing/2014/main" id="{AC0AAC04-6C74-DD1B-F11B-277BE01FF8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74566" y="2326079"/>
            <a:ext cx="418210" cy="688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Gráfico 77" descr="Man con relleno sólido">
            <a:extLst>
              <a:ext uri="{FF2B5EF4-FFF2-40B4-BE49-F238E27FC236}">
                <a16:creationId xmlns:a16="http://schemas.microsoft.com/office/drawing/2014/main" id="{C029C54C-859A-73FC-0C47-BFCF607294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4130" y="4838956"/>
            <a:ext cx="418210" cy="688572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Rectángulo 23">
            <a:extLst>
              <a:ext uri="{FF2B5EF4-FFF2-40B4-BE49-F238E27FC236}">
                <a16:creationId xmlns:a16="http://schemas.microsoft.com/office/drawing/2014/main" id="{CC4C96D7-F3F9-5F1A-C973-5901078F6D5A}"/>
              </a:ext>
            </a:extLst>
          </p:cNvPr>
          <p:cNvSpPr/>
          <p:nvPr/>
        </p:nvSpPr>
        <p:spPr>
          <a:xfrm>
            <a:off x="4505349" y="886018"/>
            <a:ext cx="7283596" cy="5799633"/>
          </a:xfrm>
          <a:prstGeom prst="rect">
            <a:avLst/>
          </a:prstGeom>
          <a:noFill/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29" name="Marcador de contenido 2">
            <a:extLst>
              <a:ext uri="{FF2B5EF4-FFF2-40B4-BE49-F238E27FC236}">
                <a16:creationId xmlns:a16="http://schemas.microsoft.com/office/drawing/2014/main" id="{427ACF88-97B7-878C-7439-6C589212F6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6389" y="6676160"/>
            <a:ext cx="9987838" cy="312755"/>
          </a:xfrm>
        </p:spPr>
        <p:txBody>
          <a:bodyPr>
            <a:normAutofit/>
          </a:bodyPr>
          <a:lstStyle/>
          <a:p>
            <a:pPr marL="0" indent="0">
              <a:spcBef>
                <a:spcPct val="0"/>
              </a:spcBef>
              <a:buNone/>
            </a:pPr>
            <a:r>
              <a:rPr lang="es-MX" sz="1050" dirty="0">
                <a:latin typeface="Arial Nova Cond" panose="020B0506020202020204" pitchFamily="34" charset="0"/>
              </a:rPr>
              <a:t>Nota: Cantidad de casos reportados por riesgos del trabajo al Instituto Nacional de Seguros, periodo enero a octubre 2025.</a:t>
            </a:r>
            <a:endParaRPr lang="es-CR" sz="1050" dirty="0">
              <a:latin typeface="Arial Nova Cond" panose="020B0506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2494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2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a 6">
            <a:extLst>
              <a:ext uri="{FF2B5EF4-FFF2-40B4-BE49-F238E27FC236}">
                <a16:creationId xmlns:a16="http://schemas.microsoft.com/office/drawing/2014/main" id="{E14FF925-15E4-9480-0BF9-D1873181263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7892324"/>
              </p:ext>
            </p:extLst>
          </p:nvPr>
        </p:nvGraphicFramePr>
        <p:xfrm>
          <a:off x="8558293" y="842622"/>
          <a:ext cx="3251200" cy="147649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548521">
                  <a:extLst>
                    <a:ext uri="{9D8B030D-6E8A-4147-A177-3AD203B41FA5}">
                      <a16:colId xmlns:a16="http://schemas.microsoft.com/office/drawing/2014/main" val="2132015528"/>
                    </a:ext>
                  </a:extLst>
                </a:gridCol>
                <a:gridCol w="702679">
                  <a:extLst>
                    <a:ext uri="{9D8B030D-6E8A-4147-A177-3AD203B41FA5}">
                      <a16:colId xmlns:a16="http://schemas.microsoft.com/office/drawing/2014/main" val="641847590"/>
                    </a:ext>
                  </a:extLst>
                </a:gridCol>
              </a:tblGrid>
              <a:tr h="467634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R" sz="16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Arial Nova Cond" panose="020B0506020202020204" pitchFamily="34" charset="0"/>
                          <a:ea typeface="+mn-ea"/>
                          <a:cs typeface="Times New Roman" panose="02020603050405020304" pitchFamily="18" charset="0"/>
                        </a:rPr>
                        <a:t>ENFERMEDAD LABORALES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R" sz="16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Arial Nova Cond" panose="020B0506020202020204" pitchFamily="34" charset="0"/>
                          <a:ea typeface="+mn-ea"/>
                          <a:cs typeface="Times New Roman" panose="02020603050405020304" pitchFamily="18" charset="0"/>
                        </a:rPr>
                        <a:t>TOTAL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859453"/>
                  </a:ext>
                </a:extLst>
              </a:tr>
              <a:tr h="286307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R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ova Cond" panose="020B0506020202020204" pitchFamily="34" charset="0"/>
                          <a:ea typeface="+mn-ea"/>
                          <a:cs typeface="+mn-cs"/>
                        </a:rPr>
                        <a:t>Vicerrectoría De Investigación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buNone/>
                      </a:pPr>
                      <a:r>
                        <a:rPr lang="es-CR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ova Cond" panose="020B0506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2862423"/>
                  </a:ext>
                </a:extLst>
              </a:tr>
              <a:tr h="286307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R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ova Cond" panose="020B0506020202020204" pitchFamily="34" charset="0"/>
                          <a:ea typeface="+mn-ea"/>
                          <a:cs typeface="+mn-cs"/>
                        </a:rPr>
                        <a:t>Vicerrectoría De Docencia</a:t>
                      </a:r>
                      <a:endParaRPr lang="es-MX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 Nova Cond" panose="020B0506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buNone/>
                      </a:pPr>
                      <a:r>
                        <a:rPr lang="es-MX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ova Cond" panose="020B050602020202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es-CR" sz="12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 Nova Cond" panose="020B0506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7682732"/>
                  </a:ext>
                </a:extLst>
              </a:tr>
              <a:tr h="286307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ova Cond" panose="020B0506020202020204" pitchFamily="34" charset="0"/>
                          <a:ea typeface="+mn-ea"/>
                          <a:cs typeface="+mn-cs"/>
                        </a:rPr>
                        <a:t>Facultad De Ciencias Exactas Y Naturales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buNone/>
                      </a:pPr>
                      <a:r>
                        <a:rPr lang="es-CR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ova Cond" panose="020B0506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0051163"/>
                  </a:ext>
                </a:extLst>
              </a:tr>
            </a:tbl>
          </a:graphicData>
        </a:graphic>
      </p:graphicFrame>
      <p:sp>
        <p:nvSpPr>
          <p:cNvPr id="9" name="Rectángulo 8">
            <a:extLst>
              <a:ext uri="{FF2B5EF4-FFF2-40B4-BE49-F238E27FC236}">
                <a16:creationId xmlns:a16="http://schemas.microsoft.com/office/drawing/2014/main" id="{07715AC4-AF50-86CC-09B3-A6C35F653E91}"/>
              </a:ext>
            </a:extLst>
          </p:cNvPr>
          <p:cNvSpPr/>
          <p:nvPr/>
        </p:nvSpPr>
        <p:spPr>
          <a:xfrm>
            <a:off x="6657654" y="4423310"/>
            <a:ext cx="1172886" cy="353786"/>
          </a:xfrm>
          <a:prstGeom prst="rect">
            <a:avLst/>
          </a:prstGeom>
          <a:solidFill>
            <a:srgbClr val="0E8D9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CR" sz="1800" kern="1200" dirty="0"/>
              <a:t>TOTAL </a:t>
            </a:r>
            <a:r>
              <a:rPr lang="es-CR" sz="1800" dirty="0"/>
              <a:t>37</a:t>
            </a:r>
            <a:endParaRPr lang="es-CR" sz="1600" kern="1200" dirty="0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89EE4B24-E4B9-E35D-22E4-8925E6AADDCB}"/>
              </a:ext>
            </a:extLst>
          </p:cNvPr>
          <p:cNvSpPr/>
          <p:nvPr/>
        </p:nvSpPr>
        <p:spPr>
          <a:xfrm>
            <a:off x="10654301" y="2404327"/>
            <a:ext cx="1155192" cy="353786"/>
          </a:xfrm>
          <a:prstGeom prst="rect">
            <a:avLst/>
          </a:prstGeom>
          <a:solidFill>
            <a:srgbClr val="0E8D9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CR" sz="1800" kern="1200" dirty="0"/>
              <a:t>TOTAL 03</a:t>
            </a:r>
            <a:endParaRPr lang="es-CR" sz="1600" kern="1200" dirty="0"/>
          </a:p>
        </p:txBody>
      </p:sp>
      <p:graphicFrame>
        <p:nvGraphicFramePr>
          <p:cNvPr id="11" name="Tabla 10">
            <a:extLst>
              <a:ext uri="{FF2B5EF4-FFF2-40B4-BE49-F238E27FC236}">
                <a16:creationId xmlns:a16="http://schemas.microsoft.com/office/drawing/2014/main" id="{7ECFA6AA-C35A-ACC8-9050-996CF9E0A1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3794449"/>
              </p:ext>
            </p:extLst>
          </p:nvPr>
        </p:nvGraphicFramePr>
        <p:xfrm>
          <a:off x="4579340" y="842622"/>
          <a:ext cx="3251200" cy="347719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610271">
                  <a:extLst>
                    <a:ext uri="{9D8B030D-6E8A-4147-A177-3AD203B41FA5}">
                      <a16:colId xmlns:a16="http://schemas.microsoft.com/office/drawing/2014/main" val="3143481010"/>
                    </a:ext>
                  </a:extLst>
                </a:gridCol>
                <a:gridCol w="640929">
                  <a:extLst>
                    <a:ext uri="{9D8B030D-6E8A-4147-A177-3AD203B41FA5}">
                      <a16:colId xmlns:a16="http://schemas.microsoft.com/office/drawing/2014/main" val="3519869865"/>
                    </a:ext>
                  </a:extLst>
                </a:gridCol>
              </a:tblGrid>
              <a:tr h="381572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R" sz="16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Arial Nova Cond" panose="020B0506020202020204" pitchFamily="34" charset="0"/>
                          <a:ea typeface="+mn-ea"/>
                          <a:cs typeface="Times New Roman" panose="02020603050405020304" pitchFamily="18" charset="0"/>
                        </a:rPr>
                        <a:t>ACCIDENTES EN TRAYECTO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R" sz="16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Arial Nova Cond" panose="020B0506020202020204" pitchFamily="34" charset="0"/>
                          <a:ea typeface="+mn-ea"/>
                          <a:cs typeface="Times New Roman" panose="02020603050405020304" pitchFamily="18" charset="0"/>
                        </a:rPr>
                        <a:t>TOTAL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664746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s-CR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ova Cond" panose="020B0506020202020204" pitchFamily="34" charset="0"/>
                          <a:ea typeface="+mn-ea"/>
                          <a:cs typeface="+mn-cs"/>
                        </a:rPr>
                        <a:t>Vicerrectoría De Administración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buNone/>
                      </a:pPr>
                      <a:r>
                        <a:rPr lang="es-CR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ova Cond" panose="020B0506020202020204" pitchFamily="34" charset="0"/>
                          <a:ea typeface="+mn-ea"/>
                          <a:cs typeface="+mn-cs"/>
                        </a:rPr>
                        <a:t>12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6584999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s-MX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ova Cond" panose="020B0506020202020204" pitchFamily="34" charset="0"/>
                          <a:ea typeface="+mn-ea"/>
                          <a:cs typeface="+mn-cs"/>
                        </a:rPr>
                        <a:t>Facultad De Ciencias Exactas Y Naturales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buNone/>
                      </a:pPr>
                      <a:r>
                        <a:rPr lang="es-CR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ova Cond" panose="020B0506020202020204" pitchFamily="34" charset="0"/>
                          <a:ea typeface="+mn-ea"/>
                          <a:cs typeface="+mn-cs"/>
                        </a:rPr>
                        <a:t>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9129278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s-CR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ova Cond" panose="020B0506020202020204" pitchFamily="34" charset="0"/>
                          <a:ea typeface="+mn-ea"/>
                          <a:cs typeface="+mn-cs"/>
                        </a:rPr>
                        <a:t>Vicerrectoría De Investigación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buNone/>
                      </a:pPr>
                      <a:r>
                        <a:rPr lang="es-CR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ova Cond" panose="020B0506020202020204" pitchFamily="34" charset="0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0169369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s-MX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ova Cond" panose="020B0506020202020204" pitchFamily="34" charset="0"/>
                          <a:ea typeface="+mn-ea"/>
                          <a:cs typeface="+mn-cs"/>
                        </a:rPr>
                        <a:t>Facultad De Ciencias De La Tierra Y El Mar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buNone/>
                      </a:pPr>
                      <a:r>
                        <a:rPr lang="es-CR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ova Cond" panose="020B0506020202020204" pitchFamily="34" charset="0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6159109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s-MX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ova Cond" panose="020B0506020202020204" pitchFamily="34" charset="0"/>
                          <a:ea typeface="+mn-ea"/>
                          <a:cs typeface="+mn-cs"/>
                        </a:rPr>
                        <a:t>Facultad De Filosofía Y Letras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buNone/>
                      </a:pPr>
                      <a:r>
                        <a:rPr lang="es-CR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ova Cond" panose="020B0506020202020204" pitchFamily="34" charset="0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7833769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s-CR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ova Cond" panose="020B0506020202020204" pitchFamily="34" charset="0"/>
                          <a:ea typeface="+mn-ea"/>
                          <a:cs typeface="+mn-cs"/>
                        </a:rPr>
                        <a:t>Rectoría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buNone/>
                      </a:pPr>
                      <a:r>
                        <a:rPr lang="es-CR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ova Cond" panose="020B0506020202020204" pitchFamily="34" charset="0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0704250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s-CR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ova Cond" panose="020B0506020202020204" pitchFamily="34" charset="0"/>
                          <a:ea typeface="+mn-ea"/>
                          <a:cs typeface="+mn-cs"/>
                        </a:rPr>
                        <a:t>Sede Región Chorotega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buNone/>
                      </a:pPr>
                      <a:r>
                        <a:rPr lang="es-CR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ova Cond" panose="020B0506020202020204" pitchFamily="34" charset="0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3125187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s-CR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ova Cond" panose="020B0506020202020204" pitchFamily="34" charset="0"/>
                          <a:ea typeface="+mn-ea"/>
                          <a:cs typeface="+mn-cs"/>
                        </a:rPr>
                        <a:t>Facultad De Ciencias Sociales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buNone/>
                      </a:pPr>
                      <a:r>
                        <a:rPr lang="es-CR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ova Cond" panose="020B0506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0515034"/>
                  </a:ext>
                </a:extLst>
              </a:tr>
              <a:tr h="73025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s-CR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ova Cond" panose="020B0506020202020204" pitchFamily="34" charset="0"/>
                          <a:ea typeface="+mn-ea"/>
                          <a:cs typeface="+mn-cs"/>
                        </a:rPr>
                        <a:t>Vicerrectoría De Docencia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buNone/>
                      </a:pPr>
                      <a:r>
                        <a:rPr lang="es-CR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ova Cond" panose="020B0506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2551008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s-CR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ova Cond" panose="020B0506020202020204" pitchFamily="34" charset="0"/>
                          <a:ea typeface="+mn-ea"/>
                          <a:cs typeface="+mn-cs"/>
                        </a:rPr>
                        <a:t>Congreso Universitario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buNone/>
                      </a:pPr>
                      <a:r>
                        <a:rPr lang="es-CR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ova Cond" panose="020B0506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941485"/>
                  </a:ext>
                </a:extLst>
              </a:tr>
            </a:tbl>
          </a:graphicData>
        </a:graphic>
      </p:graphicFrame>
      <p:graphicFrame>
        <p:nvGraphicFramePr>
          <p:cNvPr id="15" name="Tabla 14">
            <a:extLst>
              <a:ext uri="{FF2B5EF4-FFF2-40B4-BE49-F238E27FC236}">
                <a16:creationId xmlns:a16="http://schemas.microsoft.com/office/drawing/2014/main" id="{4A6B6925-006F-B484-6917-21C77C64E3A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9175776"/>
              </p:ext>
            </p:extLst>
          </p:nvPr>
        </p:nvGraphicFramePr>
        <p:xfrm>
          <a:off x="640367" y="842622"/>
          <a:ext cx="3588280" cy="591589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849443">
                  <a:extLst>
                    <a:ext uri="{9D8B030D-6E8A-4147-A177-3AD203B41FA5}">
                      <a16:colId xmlns:a16="http://schemas.microsoft.com/office/drawing/2014/main" val="222512594"/>
                    </a:ext>
                  </a:extLst>
                </a:gridCol>
                <a:gridCol w="738837">
                  <a:extLst>
                    <a:ext uri="{9D8B030D-6E8A-4147-A177-3AD203B41FA5}">
                      <a16:colId xmlns:a16="http://schemas.microsoft.com/office/drawing/2014/main" val="2602963833"/>
                    </a:ext>
                  </a:extLst>
                </a:gridCol>
              </a:tblGrid>
              <a:tr h="353584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R" sz="16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Arial Nova Cond" panose="020B0506020202020204" pitchFamily="34" charset="0"/>
                          <a:ea typeface="+mn-ea"/>
                          <a:cs typeface="Times New Roman" panose="02020603050405020304" pitchFamily="18" charset="0"/>
                        </a:rPr>
                        <a:t>ACCIDENTES LABORALES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6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Arial Nova Cond" panose="020B0506020202020204" pitchFamily="34" charset="0"/>
                          <a:ea typeface="+mn-ea"/>
                          <a:cs typeface="Times New Roman" panose="02020603050405020304" pitchFamily="18" charset="0"/>
                        </a:rPr>
                        <a:t>TOTAL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224888"/>
                  </a:ext>
                </a:extLst>
              </a:tr>
              <a:tr h="291387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s-CR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ova Cond" panose="020B0506020202020204" pitchFamily="34" charset="0"/>
                          <a:ea typeface="+mn-ea"/>
                          <a:cs typeface="+mn-cs"/>
                        </a:rPr>
                        <a:t>Vicerrectoría De Administración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ova Cond" panose="020B0506020202020204" pitchFamily="34" charset="0"/>
                        </a:rPr>
                        <a:t>22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6815973"/>
                  </a:ext>
                </a:extLst>
              </a:tr>
              <a:tr h="309602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s-MX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ova Cond" panose="020B0506020202020204" pitchFamily="34" charset="0"/>
                          <a:ea typeface="+mn-ea"/>
                          <a:cs typeface="+mn-cs"/>
                        </a:rPr>
                        <a:t>Facultad De Ciencias De La Tierra Y El Mar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ova Cond" panose="020B0506020202020204" pitchFamily="34" charset="0"/>
                        </a:rPr>
                        <a:t>13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6312810"/>
                  </a:ext>
                </a:extLst>
              </a:tr>
              <a:tr h="309602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s-MX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ova Cond" panose="020B0506020202020204" pitchFamily="34" charset="0"/>
                          <a:ea typeface="+mn-ea"/>
                          <a:cs typeface="+mn-cs"/>
                        </a:rPr>
                        <a:t>Facultad De Ciencias Exactas Y Naturales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ova Cond" panose="020B0506020202020204" pitchFamily="34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6534593"/>
                  </a:ext>
                </a:extLst>
              </a:tr>
              <a:tr h="231553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s-CR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ova Cond" panose="020B0506020202020204" pitchFamily="34" charset="0"/>
                          <a:ea typeface="+mn-ea"/>
                          <a:cs typeface="+mn-cs"/>
                        </a:rPr>
                        <a:t>Facultad De Ciencias Sociales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200" b="1" i="0" u="none" strike="noStrike">
                          <a:solidFill>
                            <a:srgbClr val="000000"/>
                          </a:solidFill>
                          <a:effectLst/>
                          <a:latin typeface="Arial Nova Cond" panose="020B0506020202020204" pitchFamily="34" charset="0"/>
                        </a:rPr>
                        <a:t>7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568512"/>
                  </a:ext>
                </a:extLst>
              </a:tr>
              <a:tr h="307207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s-CR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ova Cond" panose="020B0506020202020204" pitchFamily="34" charset="0"/>
                          <a:ea typeface="+mn-ea"/>
                          <a:cs typeface="+mn-cs"/>
                        </a:rPr>
                        <a:t>Sede Regional Brunca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ova Cond" panose="020B0506020202020204" pitchFamily="34" charset="0"/>
                        </a:rPr>
                        <a:t>7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9685359"/>
                  </a:ext>
                </a:extLst>
              </a:tr>
              <a:tr h="294035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s-MX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ova Cond" panose="020B0506020202020204" pitchFamily="34" charset="0"/>
                          <a:ea typeface="+mn-ea"/>
                          <a:cs typeface="+mn-cs"/>
                        </a:rPr>
                        <a:t>Facultad De Ciencias De La Salud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ova Cond" panose="020B050602020202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6520519"/>
                  </a:ext>
                </a:extLst>
              </a:tr>
              <a:tr h="241700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s-CR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ova Cond" panose="020B0506020202020204" pitchFamily="34" charset="0"/>
                          <a:ea typeface="+mn-ea"/>
                          <a:cs typeface="+mn-cs"/>
                        </a:rPr>
                        <a:t>Rectoría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ova Cond" panose="020B050602020202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1588538"/>
                  </a:ext>
                </a:extLst>
              </a:tr>
              <a:tr h="241700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s-CR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ova Cond" panose="020B0506020202020204" pitchFamily="34" charset="0"/>
                          <a:ea typeface="+mn-ea"/>
                          <a:cs typeface="+mn-cs"/>
                        </a:rPr>
                        <a:t>Sede Región Chorotega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ova Cond" panose="020B050602020202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1585301"/>
                  </a:ext>
                </a:extLst>
              </a:tr>
              <a:tr h="309602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s-MX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ova Cond" panose="020B0506020202020204" pitchFamily="34" charset="0"/>
                          <a:ea typeface="+mn-ea"/>
                          <a:cs typeface="+mn-cs"/>
                        </a:rPr>
                        <a:t>Centro De Investigación, Docencia Y Extensión Artística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ova Cond" panose="020B050602020202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0166015"/>
                  </a:ext>
                </a:extLst>
              </a:tr>
              <a:tr h="241700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s-CR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ova Cond" panose="020B0506020202020204" pitchFamily="34" charset="0"/>
                          <a:ea typeface="+mn-ea"/>
                          <a:cs typeface="+mn-cs"/>
                        </a:rPr>
                        <a:t>Rectoría Adjunta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ova Cond" panose="020B0506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1307087"/>
                  </a:ext>
                </a:extLst>
              </a:tr>
              <a:tr h="309602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s-MX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ova Cond" panose="020B0506020202020204" pitchFamily="34" charset="0"/>
                          <a:ea typeface="+mn-ea"/>
                          <a:cs typeface="+mn-cs"/>
                        </a:rPr>
                        <a:t>Centro De Investigación, Docencia Y Educación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ova Cond" panose="020B0506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6545072"/>
                  </a:ext>
                </a:extLst>
              </a:tr>
              <a:tr h="241700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s-CR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ova Cond" panose="020B0506020202020204" pitchFamily="34" charset="0"/>
                          <a:ea typeface="+mn-ea"/>
                          <a:cs typeface="+mn-cs"/>
                        </a:rPr>
                        <a:t>Vicerrectoría De Docencia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ova Cond" panose="020B0506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3129669"/>
                  </a:ext>
                </a:extLst>
              </a:tr>
              <a:tr h="309602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s-MX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ova Cond" panose="020B0506020202020204" pitchFamily="34" charset="0"/>
                          <a:ea typeface="+mn-ea"/>
                          <a:cs typeface="+mn-cs"/>
                        </a:rPr>
                        <a:t>Sede Regional Huetar Norte Y Caribe Campus Sarapiquí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ova Cond" panose="020B0506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3620808"/>
                  </a:ext>
                </a:extLst>
              </a:tr>
              <a:tr h="216481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s-CR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ova Cond" panose="020B0506020202020204" pitchFamily="34" charset="0"/>
                          <a:ea typeface="+mn-ea"/>
                          <a:cs typeface="+mn-cs"/>
                        </a:rPr>
                        <a:t>Vicerrectoría De Investigación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ova Cond" panose="020B050602020202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4648323"/>
                  </a:ext>
                </a:extLst>
              </a:tr>
              <a:tr h="302450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s-CR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ova Cond" panose="020B0506020202020204" pitchFamily="34" charset="0"/>
                          <a:ea typeface="+mn-ea"/>
                          <a:cs typeface="+mn-cs"/>
                        </a:rPr>
                        <a:t>Vicerrectoría De Vida Estudiantil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ova Cond" panose="020B050602020202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3005214"/>
                  </a:ext>
                </a:extLst>
              </a:tr>
              <a:tr h="216481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s-MX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ova Cond" panose="020B0506020202020204" pitchFamily="34" charset="0"/>
                          <a:ea typeface="+mn-ea"/>
                          <a:cs typeface="+mn-cs"/>
                        </a:rPr>
                        <a:t>Facultad De Filosofía Y Letras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ova Cond" panose="020B050602020202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5264305"/>
                  </a:ext>
                </a:extLst>
              </a:tr>
              <a:tr h="310333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s-CR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ova Cond" panose="020B0506020202020204" pitchFamily="34" charset="0"/>
                          <a:ea typeface="+mn-ea"/>
                          <a:cs typeface="+mn-cs"/>
                        </a:rPr>
                        <a:t>Sede Interuniversitaria De Alajuela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ova Cond" panose="020B050602020202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1499944"/>
                  </a:ext>
                </a:extLst>
              </a:tr>
              <a:tr h="231553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s-CR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ova Cond" panose="020B0506020202020204" pitchFamily="34" charset="0"/>
                          <a:ea typeface="+mn-ea"/>
                          <a:cs typeface="+mn-cs"/>
                        </a:rPr>
                        <a:t>Consejo Universitario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ova Cond" panose="020B050602020202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3456512"/>
                  </a:ext>
                </a:extLst>
              </a:tr>
            </a:tbl>
          </a:graphicData>
        </a:graphic>
      </p:graphicFrame>
      <p:sp>
        <p:nvSpPr>
          <p:cNvPr id="3" name="Google Shape;350;p42">
            <a:extLst>
              <a:ext uri="{FF2B5EF4-FFF2-40B4-BE49-F238E27FC236}">
                <a16:creationId xmlns:a16="http://schemas.microsoft.com/office/drawing/2014/main" id="{98F0CE26-A699-3F6D-80F4-1BFA753CEB5B}"/>
              </a:ext>
            </a:extLst>
          </p:cNvPr>
          <p:cNvSpPr txBox="1">
            <a:spLocks/>
          </p:cNvSpPr>
          <p:nvPr/>
        </p:nvSpPr>
        <p:spPr>
          <a:xfrm>
            <a:off x="600388" y="68793"/>
            <a:ext cx="11209105" cy="670338"/>
          </a:xfrm>
          <a:prstGeom prst="roundRect">
            <a:avLst/>
          </a:prstGeom>
          <a:solidFill>
            <a:schemeClr val="tx2">
              <a:lumMod val="25000"/>
              <a:lumOff val="75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1" vert="horz" wrap="square" lIns="121900" tIns="121900" rIns="121900" bIns="12190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R" sz="2500" b="1" dirty="0"/>
              <a:t>Cantidad de eventos por clasificación y unidad ejecutora</a:t>
            </a: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D576290F-C57F-01E7-99BE-FAB53D4D1171}"/>
              </a:ext>
            </a:extLst>
          </p:cNvPr>
          <p:cNvSpPr/>
          <p:nvPr/>
        </p:nvSpPr>
        <p:spPr>
          <a:xfrm>
            <a:off x="4018598" y="6435421"/>
            <a:ext cx="1169851" cy="353786"/>
          </a:xfrm>
          <a:prstGeom prst="rect">
            <a:avLst/>
          </a:prstGeom>
          <a:solidFill>
            <a:srgbClr val="0E8D9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CR" sz="1800" kern="1200" dirty="0"/>
              <a:t>TOTAL </a:t>
            </a:r>
            <a:r>
              <a:rPr lang="es-CR" sz="1800" dirty="0"/>
              <a:t>87</a:t>
            </a:r>
            <a:endParaRPr lang="es-CR" sz="1600" kern="1200" dirty="0"/>
          </a:p>
        </p:txBody>
      </p:sp>
    </p:spTree>
    <p:extLst>
      <p:ext uri="{BB962C8B-B14F-4D97-AF65-F5344CB8AC3E}">
        <p14:creationId xmlns:p14="http://schemas.microsoft.com/office/powerpoint/2010/main" val="30275823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350;p42">
            <a:extLst>
              <a:ext uri="{FF2B5EF4-FFF2-40B4-BE49-F238E27FC236}">
                <a16:creationId xmlns:a16="http://schemas.microsoft.com/office/drawing/2014/main" id="{FD41326E-B031-19C1-7F67-22DCC957E101}"/>
              </a:ext>
            </a:extLst>
          </p:cNvPr>
          <p:cNvSpPr txBox="1">
            <a:spLocks/>
          </p:cNvSpPr>
          <p:nvPr/>
        </p:nvSpPr>
        <p:spPr>
          <a:xfrm>
            <a:off x="600388" y="68793"/>
            <a:ext cx="11209105" cy="670338"/>
          </a:xfrm>
          <a:prstGeom prst="roundRect">
            <a:avLst/>
          </a:prstGeom>
          <a:solidFill>
            <a:schemeClr val="tx2">
              <a:lumMod val="25000"/>
              <a:lumOff val="75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1" vert="horz" wrap="square" lIns="121900" tIns="121900" rIns="121900" bIns="12190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R" sz="2500" b="1" dirty="0"/>
              <a:t>Cantidad de eventos por grupo ocupacional</a:t>
            </a: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FD6B7DF9-5D30-DE28-32B6-4756EEB3FFF1}"/>
              </a:ext>
            </a:extLst>
          </p:cNvPr>
          <p:cNvSpPr/>
          <p:nvPr/>
        </p:nvSpPr>
        <p:spPr>
          <a:xfrm>
            <a:off x="1343581" y="6113971"/>
            <a:ext cx="2462893" cy="353786"/>
          </a:xfrm>
          <a:prstGeom prst="rect">
            <a:avLst/>
          </a:prstGeom>
          <a:solidFill>
            <a:srgbClr val="0E8D9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CR" sz="1800" kern="1200" dirty="0">
                <a:latin typeface="Arial Nova Cond" panose="020B0506020202020204" pitchFamily="34" charset="0"/>
              </a:rPr>
              <a:t>TOTAL 87</a:t>
            </a:r>
            <a:endParaRPr lang="es-CR" sz="1600" kern="1200" dirty="0">
              <a:latin typeface="Arial Nova Cond" panose="020B0506020202020204" pitchFamily="34" charset="0"/>
            </a:endParaRP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5C123A8E-0B9D-6F3C-CC03-02B116695A03}"/>
              </a:ext>
            </a:extLst>
          </p:cNvPr>
          <p:cNvSpPr/>
          <p:nvPr/>
        </p:nvSpPr>
        <p:spPr>
          <a:xfrm>
            <a:off x="5561224" y="4752531"/>
            <a:ext cx="2462893" cy="353786"/>
          </a:xfrm>
          <a:prstGeom prst="rect">
            <a:avLst/>
          </a:prstGeom>
          <a:solidFill>
            <a:srgbClr val="0E8D9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CR" sz="1800" kern="1200" dirty="0">
                <a:latin typeface="Arial Nova Cond" panose="020B0506020202020204" pitchFamily="34" charset="0"/>
              </a:rPr>
              <a:t>TOTAL 37</a:t>
            </a:r>
            <a:endParaRPr lang="es-CR" sz="1600" kern="1200" dirty="0">
              <a:latin typeface="Arial Nova Cond" panose="020B0506020202020204" pitchFamily="34" charset="0"/>
            </a:endParaRP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9E2B097A-4DE3-4EB6-9C09-2F5B7032884B}"/>
              </a:ext>
            </a:extLst>
          </p:cNvPr>
          <p:cNvSpPr/>
          <p:nvPr/>
        </p:nvSpPr>
        <p:spPr>
          <a:xfrm>
            <a:off x="9433986" y="2657366"/>
            <a:ext cx="2462893" cy="353786"/>
          </a:xfrm>
          <a:prstGeom prst="rect">
            <a:avLst/>
          </a:prstGeom>
          <a:solidFill>
            <a:srgbClr val="0E8D9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CR" sz="1800" kern="1200" dirty="0">
                <a:latin typeface="Arial Nova Cond" panose="020B0506020202020204" pitchFamily="34" charset="0"/>
              </a:rPr>
              <a:t>TOTAL 03</a:t>
            </a:r>
            <a:endParaRPr lang="es-CR" sz="1600" kern="1200" dirty="0">
              <a:latin typeface="Arial Nova Cond" panose="020B0506020202020204" pitchFamily="34" charset="0"/>
            </a:endParaRPr>
          </a:p>
        </p:txBody>
      </p:sp>
      <p:graphicFrame>
        <p:nvGraphicFramePr>
          <p:cNvPr id="14" name="Tabla 13">
            <a:extLst>
              <a:ext uri="{FF2B5EF4-FFF2-40B4-BE49-F238E27FC236}">
                <a16:creationId xmlns:a16="http://schemas.microsoft.com/office/drawing/2014/main" id="{FF0A186F-9EA2-F371-408E-454AAF2739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9094528"/>
              </p:ext>
            </p:extLst>
          </p:nvPr>
        </p:nvGraphicFramePr>
        <p:xfrm>
          <a:off x="600389" y="863030"/>
          <a:ext cx="3455906" cy="51370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747817">
                  <a:extLst>
                    <a:ext uri="{9D8B030D-6E8A-4147-A177-3AD203B41FA5}">
                      <a16:colId xmlns:a16="http://schemas.microsoft.com/office/drawing/2014/main" val="1214971238"/>
                    </a:ext>
                  </a:extLst>
                </a:gridCol>
                <a:gridCol w="708089">
                  <a:extLst>
                    <a:ext uri="{9D8B030D-6E8A-4147-A177-3AD203B41FA5}">
                      <a16:colId xmlns:a16="http://schemas.microsoft.com/office/drawing/2014/main" val="194529859"/>
                    </a:ext>
                  </a:extLst>
                </a:gridCol>
              </a:tblGrid>
              <a:tr h="443520"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600" b="1" u="none" strike="noStrike" dirty="0">
                          <a:effectLst/>
                          <a:latin typeface="Arial Nova Cond" panose="020B0506020202020204" pitchFamily="34" charset="0"/>
                          <a:cs typeface="Times New Roman" panose="02020603050405020304" pitchFamily="18" charset="0"/>
                        </a:rPr>
                        <a:t>ACCIDENTES LABORALES</a:t>
                      </a:r>
                      <a:endParaRPr lang="es-CR" sz="1600" b="1" i="0" u="none" strike="noStrike" dirty="0">
                        <a:solidFill>
                          <a:srgbClr val="FFFFFF"/>
                        </a:solidFill>
                        <a:effectLst/>
                        <a:latin typeface="Arial Nova Cond" panose="020B0506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>
                          <a:latin typeface="Arial Nova Cond" panose="020B0506020202020204" pitchFamily="34" charset="0"/>
                        </a:rPr>
                        <a:t>TOTAL</a:t>
                      </a:r>
                      <a:endParaRPr lang="es-CR" sz="1600" b="1" dirty="0">
                        <a:latin typeface="Arial Nova Cond" panose="020B0506020202020204" pitchFamily="34" charset="0"/>
                      </a:endParaRPr>
                    </a:p>
                  </a:txBody>
                  <a:tcPr marL="8273" marR="8273" marT="8273" marB="0" anchor="ctr"/>
                </a:tc>
                <a:extLst>
                  <a:ext uri="{0D108BD9-81ED-4DB2-BD59-A6C34878D82A}">
                    <a16:rowId xmlns:a16="http://schemas.microsoft.com/office/drawing/2014/main" val="3610559685"/>
                  </a:ext>
                </a:extLst>
              </a:tr>
              <a:tr h="457215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s-C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ova Cond" panose="020B0506020202020204" pitchFamily="34" charset="0"/>
                        </a:rPr>
                        <a:t>Trabajadores operativos manuales </a:t>
                      </a:r>
                    </a:p>
                  </a:txBody>
                  <a:tcPr marL="9525" marR="9525" marT="9525" marB="0" anchor="ctr"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(Cuerpo)"/>
                        </a:rPr>
                        <a:t>17</a:t>
                      </a:r>
                    </a:p>
                  </a:txBody>
                  <a:tcPr marL="9525" marR="9525" marT="9525" marB="0" anchor="ctr"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0276667"/>
                  </a:ext>
                </a:extLst>
              </a:tr>
              <a:tr h="554565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s-C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ova Cond" panose="020B0506020202020204" pitchFamily="34" charset="0"/>
                        </a:rPr>
                        <a:t>Académicos</a:t>
                      </a:r>
                    </a:p>
                  </a:txBody>
                  <a:tcPr marL="9525" marR="9525" marT="9525" marB="0" anchor="ctr"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(Cuerpo)"/>
                        </a:rPr>
                        <a:t>17</a:t>
                      </a:r>
                    </a:p>
                  </a:txBody>
                  <a:tcPr marL="9525" marR="9525" marT="9525" marB="0" anchor="ctr"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1164976"/>
                  </a:ext>
                </a:extLst>
              </a:tr>
              <a:tr h="457215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s-C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ova Cond" panose="020B0506020202020204" pitchFamily="34" charset="0"/>
                        </a:rPr>
                        <a:t>Trabajadores operativos especializados</a:t>
                      </a:r>
                    </a:p>
                  </a:txBody>
                  <a:tcPr marL="9525" marR="9525" marT="9525" marB="0" anchor="ctr"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(Cuerpo)"/>
                        </a:rPr>
                        <a:t>14</a:t>
                      </a:r>
                    </a:p>
                  </a:txBody>
                  <a:tcPr marL="9525" marR="9525" marT="9525" marB="0" anchor="ctr"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894742"/>
                  </a:ext>
                </a:extLst>
              </a:tr>
              <a:tr h="457215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s-C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ova Cond" panose="020B0506020202020204" pitchFamily="34" charset="0"/>
                        </a:rPr>
                        <a:t>Conserjes</a:t>
                      </a:r>
                    </a:p>
                  </a:txBody>
                  <a:tcPr marL="9525" marR="9525" marT="9525" marB="0" anchor="ctr"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(Cuerpo)"/>
                        </a:rPr>
                        <a:t>14</a:t>
                      </a:r>
                    </a:p>
                  </a:txBody>
                  <a:tcPr marL="9525" marR="9525" marT="9525" marB="0" anchor="ctr"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3378251"/>
                  </a:ext>
                </a:extLst>
              </a:tr>
              <a:tr h="457215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s-C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ova Cond" panose="020B0506020202020204" pitchFamily="34" charset="0"/>
                        </a:rPr>
                        <a:t>Oficiales de seguridad</a:t>
                      </a:r>
                    </a:p>
                  </a:txBody>
                  <a:tcPr marL="9525" marR="9525" marT="9525" marB="0" anchor="ctr"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(Cuerpo)"/>
                        </a:rPr>
                        <a:t>10</a:t>
                      </a:r>
                    </a:p>
                  </a:txBody>
                  <a:tcPr marL="9525" marR="9525" marT="9525" marB="0" anchor="ctr"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6743531"/>
                  </a:ext>
                </a:extLst>
              </a:tr>
              <a:tr h="457215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s-C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ova Cond" panose="020B0506020202020204" pitchFamily="34" charset="0"/>
                        </a:rPr>
                        <a:t>Secretaria</a:t>
                      </a:r>
                    </a:p>
                  </a:txBody>
                  <a:tcPr marL="9525" marR="9525" marT="9525" marB="0" anchor="ctr"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(Cuerpo)"/>
                        </a:rPr>
                        <a:t>7</a:t>
                      </a:r>
                    </a:p>
                  </a:txBody>
                  <a:tcPr marL="9525" marR="9525" marT="9525" marB="0" anchor="ctr"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8164"/>
                  </a:ext>
                </a:extLst>
              </a:tr>
              <a:tr h="403504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s-C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ova Cond" panose="020B0506020202020204" pitchFamily="34" charset="0"/>
                        </a:rPr>
                        <a:t>Choferes y mensajeros</a:t>
                      </a:r>
                    </a:p>
                  </a:txBody>
                  <a:tcPr marL="9525" marR="9525" marT="9525" marB="0" anchor="ctr"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(Cuerpo)"/>
                        </a:rPr>
                        <a:t>3</a:t>
                      </a:r>
                    </a:p>
                  </a:txBody>
                  <a:tcPr marL="9525" marR="9525" marT="9525" marB="0" anchor="ctr"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2744582"/>
                  </a:ext>
                </a:extLst>
              </a:tr>
              <a:tr h="420699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s-C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ova Cond" panose="020B0506020202020204" pitchFamily="34" charset="0"/>
                        </a:rPr>
                        <a:t>Directores</a:t>
                      </a:r>
                    </a:p>
                  </a:txBody>
                  <a:tcPr marL="9525" marR="9525" marT="9525" marB="0" anchor="ctr"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(Cuerpo)"/>
                        </a:rPr>
                        <a:t>2</a:t>
                      </a:r>
                    </a:p>
                  </a:txBody>
                  <a:tcPr marL="9525" marR="9525" marT="9525" marB="0" anchor="ctr"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9344775"/>
                  </a:ext>
                </a:extLst>
              </a:tr>
              <a:tr h="571502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ova Cond" panose="020B0506020202020204" pitchFamily="34" charset="0"/>
                        </a:rPr>
                        <a:t>Asistentes administrativos y coordinadores (mando medios)</a:t>
                      </a:r>
                    </a:p>
                  </a:txBody>
                  <a:tcPr marL="9525" marR="9525" marT="9525" marB="0" anchor="ctr"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(Cuerpo)"/>
                        </a:rPr>
                        <a:t>2</a:t>
                      </a:r>
                    </a:p>
                  </a:txBody>
                  <a:tcPr marL="9525" marR="9525" marT="9525" marB="0" anchor="ctr"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8747329"/>
                  </a:ext>
                </a:extLst>
              </a:tr>
              <a:tr h="457215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s-C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ova Cond" panose="020B0506020202020204" pitchFamily="34" charset="0"/>
                        </a:rPr>
                        <a:t>Asistentes de laboratorio</a:t>
                      </a:r>
                    </a:p>
                  </a:txBody>
                  <a:tcPr marL="9525" marR="9525" marT="9525" marB="0" anchor="ctr"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(Cuerpo)"/>
                        </a:rPr>
                        <a:t>1</a:t>
                      </a:r>
                    </a:p>
                  </a:txBody>
                  <a:tcPr marL="9525" marR="9525" marT="9525" marB="0" anchor="ctr"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9429915"/>
                  </a:ext>
                </a:extLst>
              </a:tr>
            </a:tbl>
          </a:graphicData>
        </a:graphic>
      </p:graphicFrame>
      <p:graphicFrame>
        <p:nvGraphicFramePr>
          <p:cNvPr id="15" name="Tabla 14">
            <a:extLst>
              <a:ext uri="{FF2B5EF4-FFF2-40B4-BE49-F238E27FC236}">
                <a16:creationId xmlns:a16="http://schemas.microsoft.com/office/drawing/2014/main" id="{A6CFDA8F-C931-3412-6171-4F4073A7FB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7737007"/>
              </p:ext>
            </p:extLst>
          </p:nvPr>
        </p:nvGraphicFramePr>
        <p:xfrm>
          <a:off x="4428162" y="863029"/>
          <a:ext cx="3595955" cy="376560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848474">
                  <a:extLst>
                    <a:ext uri="{9D8B030D-6E8A-4147-A177-3AD203B41FA5}">
                      <a16:colId xmlns:a16="http://schemas.microsoft.com/office/drawing/2014/main" val="2345578178"/>
                    </a:ext>
                  </a:extLst>
                </a:gridCol>
                <a:gridCol w="747481">
                  <a:extLst>
                    <a:ext uri="{9D8B030D-6E8A-4147-A177-3AD203B41FA5}">
                      <a16:colId xmlns:a16="http://schemas.microsoft.com/office/drawing/2014/main" val="1716418140"/>
                    </a:ext>
                  </a:extLst>
                </a:gridCol>
              </a:tblGrid>
              <a:tr h="443312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R" sz="16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Arial Nova Cond" panose="020B0506020202020204" pitchFamily="34" charset="0"/>
                          <a:ea typeface="+mn-ea"/>
                          <a:cs typeface="Times New Roman" panose="02020603050405020304" pitchFamily="18" charset="0"/>
                        </a:rPr>
                        <a:t>ACCIDENTES EN TRAYECTO </a:t>
                      </a: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6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Arial Nova Cond" panose="020B0506020202020204" pitchFamily="34" charset="0"/>
                          <a:ea typeface="+mn-ea"/>
                          <a:cs typeface="Times New Roman" panose="02020603050405020304" pitchFamily="18" charset="0"/>
                        </a:rPr>
                        <a:t>TOTAL</a:t>
                      </a:r>
                      <a:endParaRPr lang="es-CR" sz="1600" b="1" u="none" strike="noStrike" kern="1200" dirty="0">
                        <a:solidFill>
                          <a:schemeClr val="dk1"/>
                        </a:solidFill>
                        <a:effectLst/>
                        <a:latin typeface="Arial Nova Cond" panose="020B050602020202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extLst>
                  <a:ext uri="{0D108BD9-81ED-4DB2-BD59-A6C34878D82A}">
                    <a16:rowId xmlns:a16="http://schemas.microsoft.com/office/drawing/2014/main" val="3968122298"/>
                  </a:ext>
                </a:extLst>
              </a:tr>
              <a:tr h="480641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s-CR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ova Cond" panose="020B0506020202020204" pitchFamily="34" charset="0"/>
                          <a:ea typeface="+mn-ea"/>
                          <a:cs typeface="+mn-cs"/>
                        </a:rPr>
                        <a:t>Trabajadores operativos especializados</a:t>
                      </a:r>
                    </a:p>
                  </a:txBody>
                  <a:tcPr marL="9525" marR="9525" marT="9525" marB="0" anchor="ctr"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buNone/>
                      </a:pPr>
                      <a:r>
                        <a:rPr lang="es-CR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ptos (Cuerpo)"/>
                          <a:ea typeface="+mn-ea"/>
                          <a:cs typeface="+mn-cs"/>
                        </a:rPr>
                        <a:t>14</a:t>
                      </a:r>
                    </a:p>
                  </a:txBody>
                  <a:tcPr marL="9525" marR="9525" marT="9525" marB="0" anchor="ctr"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521990"/>
                  </a:ext>
                </a:extLst>
              </a:tr>
              <a:tr h="480641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s-CR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ova Cond" panose="020B0506020202020204" pitchFamily="34" charset="0"/>
                          <a:ea typeface="+mn-ea"/>
                          <a:cs typeface="+mn-cs"/>
                        </a:rPr>
                        <a:t>Conserjes</a:t>
                      </a:r>
                    </a:p>
                  </a:txBody>
                  <a:tcPr marL="9525" marR="9525" marT="9525" marB="0" anchor="ctr"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buNone/>
                      </a:pPr>
                      <a:r>
                        <a:rPr lang="es-CR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ptos (Cuerpo)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marL="9525" marR="9525" marT="9525" marB="0" anchor="ctr"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1411796"/>
                  </a:ext>
                </a:extLst>
              </a:tr>
              <a:tr h="480641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s-CR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ova Cond" panose="020B0506020202020204" pitchFamily="34" charset="0"/>
                          <a:ea typeface="+mn-ea"/>
                          <a:cs typeface="+mn-cs"/>
                        </a:rPr>
                        <a:t>Secretaria</a:t>
                      </a:r>
                    </a:p>
                  </a:txBody>
                  <a:tcPr marL="9525" marR="9525" marT="9525" marB="0" anchor="ctr"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buNone/>
                      </a:pPr>
                      <a:r>
                        <a:rPr lang="es-CR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ptos (Cuerpo)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marL="9525" marR="9525" marT="9525" marB="0" anchor="ctr"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71993"/>
                  </a:ext>
                </a:extLst>
              </a:tr>
              <a:tr h="480641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s-CR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ova Cond" panose="020B0506020202020204" pitchFamily="34" charset="0"/>
                          <a:ea typeface="+mn-ea"/>
                          <a:cs typeface="+mn-cs"/>
                        </a:rPr>
                        <a:t>Oficiales de seguridad</a:t>
                      </a:r>
                    </a:p>
                  </a:txBody>
                  <a:tcPr marL="9525" marR="9525" marT="9525" marB="0" anchor="ctr"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buNone/>
                      </a:pPr>
                      <a:r>
                        <a:rPr lang="es-CR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ptos (Cuerpo)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9525" marR="9525" marT="9525" marB="0" anchor="ctr"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0688649"/>
                  </a:ext>
                </a:extLst>
              </a:tr>
              <a:tr h="480641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s-CR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ova Cond" panose="020B0506020202020204" pitchFamily="34" charset="0"/>
                          <a:ea typeface="+mn-ea"/>
                          <a:cs typeface="+mn-cs"/>
                        </a:rPr>
                        <a:t>Académicos</a:t>
                      </a:r>
                    </a:p>
                  </a:txBody>
                  <a:tcPr marL="9525" marR="9525" marT="9525" marB="0" anchor="ctr"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buNone/>
                      </a:pPr>
                      <a:r>
                        <a:rPr lang="es-CR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ptos (Cuerpo)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ctr"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6231670"/>
                  </a:ext>
                </a:extLst>
              </a:tr>
              <a:tr h="480641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s-CR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ova Cond" panose="020B0506020202020204" pitchFamily="34" charset="0"/>
                          <a:ea typeface="+mn-ea"/>
                          <a:cs typeface="+mn-cs"/>
                        </a:rPr>
                        <a:t>Trabajadores operativos manuales </a:t>
                      </a:r>
                    </a:p>
                  </a:txBody>
                  <a:tcPr marL="9525" marR="9525" marT="9525" marB="0" anchor="ctr"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buNone/>
                      </a:pPr>
                      <a:r>
                        <a:rPr lang="es-CR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ptos (Cuerpo)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9525" marR="9525" marT="9525" marB="0" anchor="ctr"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3354304"/>
                  </a:ext>
                </a:extLst>
              </a:tr>
              <a:tr h="438446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s-CR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ova Cond" panose="020B0506020202020204" pitchFamily="34" charset="0"/>
                          <a:ea typeface="+mn-ea"/>
                          <a:cs typeface="+mn-cs"/>
                        </a:rPr>
                        <a:t>Asistentes de laboratorio</a:t>
                      </a:r>
                    </a:p>
                  </a:txBody>
                  <a:tcPr marL="9525" marR="9525" marT="9525" marB="0" anchor="ctr"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buNone/>
                      </a:pPr>
                      <a:r>
                        <a:rPr lang="es-CR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ptos (Cuerpo)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ctr"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6527001"/>
                  </a:ext>
                </a:extLst>
              </a:tr>
            </a:tbl>
          </a:graphicData>
        </a:graphic>
      </p:graphicFrame>
      <p:graphicFrame>
        <p:nvGraphicFramePr>
          <p:cNvPr id="16" name="Tabla 15">
            <a:extLst>
              <a:ext uri="{FF2B5EF4-FFF2-40B4-BE49-F238E27FC236}">
                <a16:creationId xmlns:a16="http://schemas.microsoft.com/office/drawing/2014/main" id="{6BB04AB1-A857-4813-0651-E1E2516B7D2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2176617"/>
              </p:ext>
            </p:extLst>
          </p:nvPr>
        </p:nvGraphicFramePr>
        <p:xfrm>
          <a:off x="8395984" y="863029"/>
          <a:ext cx="3455906" cy="167043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886782">
                  <a:extLst>
                    <a:ext uri="{9D8B030D-6E8A-4147-A177-3AD203B41FA5}">
                      <a16:colId xmlns:a16="http://schemas.microsoft.com/office/drawing/2014/main" val="651908054"/>
                    </a:ext>
                  </a:extLst>
                </a:gridCol>
                <a:gridCol w="569124">
                  <a:extLst>
                    <a:ext uri="{9D8B030D-6E8A-4147-A177-3AD203B41FA5}">
                      <a16:colId xmlns:a16="http://schemas.microsoft.com/office/drawing/2014/main" val="1792643019"/>
                    </a:ext>
                  </a:extLst>
                </a:gridCol>
              </a:tblGrid>
              <a:tr h="419109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R" sz="16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Arial Nova Cond" panose="020B0506020202020204" pitchFamily="34" charset="0"/>
                          <a:ea typeface="+mn-ea"/>
                          <a:cs typeface="Times New Roman" panose="02020603050405020304" pitchFamily="18" charset="0"/>
                        </a:rPr>
                        <a:t>ENFERMEDADES LABORALES </a:t>
                      </a: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6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Arial Nova Cond" panose="020B0506020202020204" pitchFamily="34" charset="0"/>
                          <a:ea typeface="+mn-ea"/>
                          <a:cs typeface="Times New Roman" panose="02020603050405020304" pitchFamily="18" charset="0"/>
                        </a:rPr>
                        <a:t>TOTAL</a:t>
                      </a:r>
                      <a:endParaRPr lang="es-CR" sz="1600" b="1" u="none" strike="noStrike" kern="1200" dirty="0">
                        <a:solidFill>
                          <a:schemeClr val="dk1"/>
                        </a:solidFill>
                        <a:effectLst/>
                        <a:latin typeface="Arial Nova Cond" panose="020B050602020202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extLst>
                  <a:ext uri="{0D108BD9-81ED-4DB2-BD59-A6C34878D82A}">
                    <a16:rowId xmlns:a16="http://schemas.microsoft.com/office/drawing/2014/main" val="1448924059"/>
                  </a:ext>
                </a:extLst>
              </a:tr>
              <a:tr h="417110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s-CR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ova Cond" panose="020B0506020202020204" pitchFamily="34" charset="0"/>
                          <a:ea typeface="+mn-ea"/>
                          <a:cs typeface="+mn-cs"/>
                        </a:rPr>
                        <a:t>Trabajadores operativos especializados</a:t>
                      </a:r>
                    </a:p>
                  </a:txBody>
                  <a:tcPr marL="9525" marR="9525" marT="9525" marB="0" anchor="ctr"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buNone/>
                      </a:pPr>
                      <a:r>
                        <a:rPr lang="es-CR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ptos (Cuerpo)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ctr"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8111730"/>
                  </a:ext>
                </a:extLst>
              </a:tr>
              <a:tr h="417110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s-CR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ova Cond" panose="020B0506020202020204" pitchFamily="34" charset="0"/>
                          <a:ea typeface="+mn-ea"/>
                          <a:cs typeface="+mn-cs"/>
                        </a:rPr>
                        <a:t>Secretaria</a:t>
                      </a:r>
                    </a:p>
                  </a:txBody>
                  <a:tcPr marL="9525" marR="9525" marT="9525" marB="0" anchor="ctr"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buNone/>
                      </a:pPr>
                      <a:r>
                        <a:rPr lang="es-CR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ptos (Cuerpo)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ctr"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0525027"/>
                  </a:ext>
                </a:extLst>
              </a:tr>
              <a:tr h="417110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s-CR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ova Cond" panose="020B0506020202020204" pitchFamily="34" charset="0"/>
                          <a:ea typeface="+mn-ea"/>
                          <a:cs typeface="+mn-cs"/>
                        </a:rPr>
                        <a:t>Académicos</a:t>
                      </a:r>
                    </a:p>
                  </a:txBody>
                  <a:tcPr marL="9525" marR="9525" marT="9525" marB="0" anchor="ctr"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buNone/>
                      </a:pPr>
                      <a:r>
                        <a:rPr lang="es-CR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ptos (Cuerpo)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ctr"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09366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53179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1FF7F5-3FD5-5547-3614-2094731E25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>
            <a:extLst>
              <a:ext uri="{FF2B5EF4-FFF2-40B4-BE49-F238E27FC236}">
                <a16:creationId xmlns:a16="http://schemas.microsoft.com/office/drawing/2014/main" id="{CB8A7075-D31D-1B3D-5199-78CF76931F5E}"/>
              </a:ext>
            </a:extLst>
          </p:cNvPr>
          <p:cNvSpPr txBox="1"/>
          <p:nvPr/>
        </p:nvSpPr>
        <p:spPr>
          <a:xfrm>
            <a:off x="1183717" y="5894055"/>
            <a:ext cx="39633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CR" sz="2000" dirty="0">
                <a:latin typeface="Arial Nova Cond" panose="020B0506020202020204" pitchFamily="34" charset="0"/>
              </a:rPr>
              <a:t>TOTAL: 1 426 días calendario</a:t>
            </a: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9CB6C188-332E-C963-A31D-B8BFB81BE229}"/>
              </a:ext>
            </a:extLst>
          </p:cNvPr>
          <p:cNvSpPr/>
          <p:nvPr/>
        </p:nvSpPr>
        <p:spPr>
          <a:xfrm>
            <a:off x="7479587" y="5894055"/>
            <a:ext cx="4329906" cy="382556"/>
          </a:xfrm>
          <a:prstGeom prst="rect">
            <a:avLst/>
          </a:prstGeom>
          <a:solidFill>
            <a:srgbClr val="CD1719"/>
          </a:solidFill>
          <a:ln>
            <a:solidFill>
              <a:srgbClr val="CD171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b="1" dirty="0">
                <a:solidFill>
                  <a:schemeClr val="bg1"/>
                </a:solidFill>
                <a:latin typeface="Arial Nova Cond" panose="020B0506020202020204" pitchFamily="34" charset="0"/>
              </a:rPr>
              <a:t>3,9 años calendario</a:t>
            </a:r>
            <a:endParaRPr lang="es-CR" sz="3200" b="1" dirty="0">
              <a:solidFill>
                <a:schemeClr val="bg1"/>
              </a:solidFill>
              <a:latin typeface="Arial Nova Cond" panose="020B0506020202020204" pitchFamily="34" charset="0"/>
            </a:endParaRPr>
          </a:p>
        </p:txBody>
      </p:sp>
      <p:graphicFrame>
        <p:nvGraphicFramePr>
          <p:cNvPr id="12" name="Gráfico 11">
            <a:extLst>
              <a:ext uri="{FF2B5EF4-FFF2-40B4-BE49-F238E27FC236}">
                <a16:creationId xmlns:a16="http://schemas.microsoft.com/office/drawing/2014/main" id="{A587BD75-07F9-4827-B72F-BD153F90259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81386051"/>
              </p:ext>
            </p:extLst>
          </p:nvPr>
        </p:nvGraphicFramePr>
        <p:xfrm>
          <a:off x="0" y="1095415"/>
          <a:ext cx="6096000" cy="44423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Google Shape;350;p42">
            <a:extLst>
              <a:ext uri="{FF2B5EF4-FFF2-40B4-BE49-F238E27FC236}">
                <a16:creationId xmlns:a16="http://schemas.microsoft.com/office/drawing/2014/main" id="{0E5B6E11-0019-EA65-FA5B-638C16407EA8}"/>
              </a:ext>
            </a:extLst>
          </p:cNvPr>
          <p:cNvSpPr txBox="1">
            <a:spLocks/>
          </p:cNvSpPr>
          <p:nvPr/>
        </p:nvSpPr>
        <p:spPr>
          <a:xfrm>
            <a:off x="600388" y="68793"/>
            <a:ext cx="11209105" cy="670338"/>
          </a:xfrm>
          <a:prstGeom prst="roundRect">
            <a:avLst/>
          </a:prstGeom>
          <a:solidFill>
            <a:schemeClr val="tx2">
              <a:lumMod val="25000"/>
              <a:lumOff val="75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1" vert="horz" wrap="square" lIns="121900" tIns="121900" rIns="121900" bIns="12190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R" sz="2500" b="1" dirty="0"/>
              <a:t>Cantidad de días perdidos por incapacidades (accidentes y enfermedades)</a:t>
            </a:r>
          </a:p>
        </p:txBody>
      </p:sp>
      <p:sp>
        <p:nvSpPr>
          <p:cNvPr id="11" name="Abrir llave 10">
            <a:extLst>
              <a:ext uri="{FF2B5EF4-FFF2-40B4-BE49-F238E27FC236}">
                <a16:creationId xmlns:a16="http://schemas.microsoft.com/office/drawing/2014/main" id="{9A20E80F-FA2F-391A-EBEB-958AE7F9A23F}"/>
              </a:ext>
            </a:extLst>
          </p:cNvPr>
          <p:cNvSpPr/>
          <p:nvPr/>
        </p:nvSpPr>
        <p:spPr>
          <a:xfrm rot="16200000">
            <a:off x="3222212" y="2663983"/>
            <a:ext cx="251963" cy="5495612"/>
          </a:xfrm>
          <a:prstGeom prst="lef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13" name="Globo: línea con barra de énfasis 12">
            <a:extLst>
              <a:ext uri="{FF2B5EF4-FFF2-40B4-BE49-F238E27FC236}">
                <a16:creationId xmlns:a16="http://schemas.microsoft.com/office/drawing/2014/main" id="{6CCF3527-0D21-4A37-245B-B871C3CDDFEE}"/>
              </a:ext>
            </a:extLst>
          </p:cNvPr>
          <p:cNvSpPr/>
          <p:nvPr/>
        </p:nvSpPr>
        <p:spPr>
          <a:xfrm>
            <a:off x="5434734" y="2668385"/>
            <a:ext cx="2219513" cy="382556"/>
          </a:xfrm>
          <a:prstGeom prst="accentCallout1">
            <a:avLst>
              <a:gd name="adj1" fmla="val 18750"/>
              <a:gd name="adj2" fmla="val -8333"/>
              <a:gd name="adj3" fmla="val 222612"/>
              <a:gd name="adj4" fmla="val -34056"/>
            </a:avLst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R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Arial Nova Cond" panose="020B0506020202020204" pitchFamily="34" charset="0"/>
              </a:rPr>
              <a:t>Equivalente a 1 año calendario</a:t>
            </a:r>
          </a:p>
        </p:txBody>
      </p:sp>
      <p:sp>
        <p:nvSpPr>
          <p:cNvPr id="14" name="Globo: línea con barra de énfasis 13">
            <a:extLst>
              <a:ext uri="{FF2B5EF4-FFF2-40B4-BE49-F238E27FC236}">
                <a16:creationId xmlns:a16="http://schemas.microsoft.com/office/drawing/2014/main" id="{B5D4106A-34CE-FD6D-4B77-1C40F76A28B1}"/>
              </a:ext>
            </a:extLst>
          </p:cNvPr>
          <p:cNvSpPr/>
          <p:nvPr/>
        </p:nvSpPr>
        <p:spPr>
          <a:xfrm>
            <a:off x="2866029" y="1034285"/>
            <a:ext cx="2435142" cy="382556"/>
          </a:xfrm>
          <a:prstGeom prst="accentCallout1">
            <a:avLst>
              <a:gd name="adj1" fmla="val 18750"/>
              <a:gd name="adj2" fmla="val -8333"/>
              <a:gd name="adj3" fmla="val 222612"/>
              <a:gd name="adj4" fmla="val -34056"/>
            </a:avLst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R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Arial Nova Cond" panose="020B0506020202020204" pitchFamily="34" charset="0"/>
              </a:rPr>
              <a:t>Equivalente a 2,9 años calendario</a:t>
            </a:r>
          </a:p>
        </p:txBody>
      </p:sp>
      <p:sp>
        <p:nvSpPr>
          <p:cNvPr id="15" name="Flecha: a la derecha 14">
            <a:extLst>
              <a:ext uri="{FF2B5EF4-FFF2-40B4-BE49-F238E27FC236}">
                <a16:creationId xmlns:a16="http://schemas.microsoft.com/office/drawing/2014/main" id="{393D1D34-74C6-3E11-DC3D-3D3248B002FB}"/>
              </a:ext>
            </a:extLst>
          </p:cNvPr>
          <p:cNvSpPr/>
          <p:nvPr/>
        </p:nvSpPr>
        <p:spPr>
          <a:xfrm>
            <a:off x="5301171" y="5994082"/>
            <a:ext cx="2024304" cy="200055"/>
          </a:xfrm>
          <a:prstGeom prst="rightArrow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EB3F322D-BAE0-C826-AB35-03A406D54B0B}"/>
              </a:ext>
            </a:extLst>
          </p:cNvPr>
          <p:cNvSpPr txBox="1"/>
          <p:nvPr/>
        </p:nvSpPr>
        <p:spPr>
          <a:xfrm>
            <a:off x="7479587" y="5493945"/>
            <a:ext cx="43299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sz="2000" dirty="0">
                <a:latin typeface="Arial Nova Cond" panose="020B0506020202020204" pitchFamily="34" charset="0"/>
              </a:rPr>
              <a:t>TOTAL equivalente a</a:t>
            </a:r>
          </a:p>
        </p:txBody>
      </p:sp>
    </p:spTree>
    <p:extLst>
      <p:ext uri="{BB962C8B-B14F-4D97-AF65-F5344CB8AC3E}">
        <p14:creationId xmlns:p14="http://schemas.microsoft.com/office/powerpoint/2010/main" val="13625768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A641AE6C-FC14-7511-3295-C10B94DA70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7676" y="2477410"/>
            <a:ext cx="9596063" cy="1863478"/>
          </a:xfrm>
        </p:spPr>
        <p:txBody>
          <a:bodyPr>
            <a:noAutofit/>
          </a:bodyPr>
          <a:lstStyle/>
          <a:p>
            <a:r>
              <a:rPr lang="es-ES" sz="3200" b="1" dirty="0">
                <a:ln>
                  <a:solidFill>
                    <a:schemeClr val="bg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Century Gothic" panose="020B0502020202020204" pitchFamily="34" charset="0"/>
                <a:ea typeface="Roboto" panose="02000000000000000000" pitchFamily="2" charset="0"/>
                <a:cs typeface="Times New Roman" panose="02020603050405020304" pitchFamily="18" charset="0"/>
              </a:rPr>
              <a:t>Entrega de mobiliario y accesorios con características ergonómicas </a:t>
            </a:r>
            <a:br>
              <a:rPr lang="es-ES" sz="2800" b="1" dirty="0">
                <a:ln>
                  <a:solidFill>
                    <a:schemeClr val="bg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Century Gothic" panose="020B0502020202020204" pitchFamily="34" charset="0"/>
                <a:ea typeface="Roboto" panose="02000000000000000000" pitchFamily="2" charset="0"/>
                <a:cs typeface="Times New Roman" panose="02020603050405020304" pitchFamily="18" charset="0"/>
              </a:rPr>
            </a:br>
            <a:br>
              <a:rPr lang="es-ES" sz="2800" b="1" dirty="0">
                <a:ln>
                  <a:solidFill>
                    <a:schemeClr val="bg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Century Gothic" panose="020B0502020202020204" pitchFamily="34" charset="0"/>
                <a:ea typeface="Roboto" panose="02000000000000000000" pitchFamily="2" charset="0"/>
                <a:cs typeface="Times New Roman" panose="02020603050405020304" pitchFamily="18" charset="0"/>
              </a:rPr>
            </a:br>
            <a:r>
              <a:rPr lang="es-ES" sz="2400" b="1" dirty="0">
                <a:ln>
                  <a:solidFill>
                    <a:schemeClr val="bg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Century Gothic" panose="020B0502020202020204" pitchFamily="34" charset="0"/>
                <a:ea typeface="Roboto" panose="02000000000000000000" pitchFamily="2" charset="0"/>
                <a:cs typeface="Times New Roman" panose="02020603050405020304" pitchFamily="18" charset="0"/>
              </a:rPr>
              <a:t>(2025)</a:t>
            </a:r>
            <a:endParaRPr lang="es-CR" sz="2800" b="1" dirty="0">
              <a:ln>
                <a:solidFill>
                  <a:schemeClr val="bg1"/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7A043C24-C468-E19F-FC57-31AE626678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48979" y="285312"/>
            <a:ext cx="1266112" cy="8478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2364030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0E2841"/>
    </a:dk2>
    <a:lt2>
      <a:srgbClr val="E8E8E8"/>
    </a:lt2>
    <a:accent1>
      <a:srgbClr val="156082"/>
    </a:accent1>
    <a:accent2>
      <a:srgbClr val="E97132"/>
    </a:accent2>
    <a:accent3>
      <a:srgbClr val="196B24"/>
    </a:accent3>
    <a:accent4>
      <a:srgbClr val="0F9ED5"/>
    </a:accent4>
    <a:accent5>
      <a:srgbClr val="A02B93"/>
    </a:accent5>
    <a:accent6>
      <a:srgbClr val="4EA72E"/>
    </a:accent6>
    <a:hlink>
      <a:srgbClr val="467886"/>
    </a:hlink>
    <a:folHlink>
      <a:srgbClr val="96607D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0E2841"/>
    </a:dk2>
    <a:lt2>
      <a:srgbClr val="E8E8E8"/>
    </a:lt2>
    <a:accent1>
      <a:srgbClr val="156082"/>
    </a:accent1>
    <a:accent2>
      <a:srgbClr val="E97132"/>
    </a:accent2>
    <a:accent3>
      <a:srgbClr val="196B24"/>
    </a:accent3>
    <a:accent4>
      <a:srgbClr val="0F9ED5"/>
    </a:accent4>
    <a:accent5>
      <a:srgbClr val="A02B93"/>
    </a:accent5>
    <a:accent6>
      <a:srgbClr val="4EA72E"/>
    </a:accent6>
    <a:hlink>
      <a:srgbClr val="467886"/>
    </a:hlink>
    <a:folHlink>
      <a:srgbClr val="96607D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049b8fdb-6554-4111-b772-929b0c30aa61" xsi:nil="true"/>
    <lcf76f155ced4ddcb4097134ff3c332f xmlns="02e4e482-f23c-457b-8fb6-5af6e7f85889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88E92CC503409D46839B35D006769B0A" ma:contentTypeVersion="11" ma:contentTypeDescription="Crear nuevo documento." ma:contentTypeScope="" ma:versionID="c4cc0c6f96bc54cc60eef061bd2ea09a">
  <xsd:schema xmlns:xsd="http://www.w3.org/2001/XMLSchema" xmlns:xs="http://www.w3.org/2001/XMLSchema" xmlns:p="http://schemas.microsoft.com/office/2006/metadata/properties" xmlns:ns2="02e4e482-f23c-457b-8fb6-5af6e7f85889" xmlns:ns3="049b8fdb-6554-4111-b772-929b0c30aa61" targetNamespace="http://schemas.microsoft.com/office/2006/metadata/properties" ma:root="true" ma:fieldsID="c412f739ac83a3f1e628728fed455c1c" ns2:_="" ns3:_="">
    <xsd:import namespace="02e4e482-f23c-457b-8fb6-5af6e7f85889"/>
    <xsd:import namespace="049b8fdb-6554-4111-b772-929b0c30aa6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SearchPropertie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2e4e482-f23c-457b-8fb6-5af6e7f8588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2" nillable="true" ma:taxonomy="true" ma:internalName="lcf76f155ced4ddcb4097134ff3c332f" ma:taxonomyFieldName="MediaServiceImageTags" ma:displayName="Etiquetas de imagen" ma:readOnly="false" ma:fieldId="{5cf76f15-5ced-4ddc-b409-7134ff3c332f}" ma:taxonomyMulti="true" ma:sspId="4b6f29e5-583e-4ec3-9caa-eb674acb60e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earchProperties" ma:index="17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49b8fdb-6554-4111-b772-929b0c30aa61" elementFormDefault="qualified">
    <xsd:import namespace="http://schemas.microsoft.com/office/2006/documentManagement/types"/>
    <xsd:import namespace="http://schemas.microsoft.com/office/infopath/2007/PartnerControls"/>
    <xsd:element name="TaxCatchAll" ma:index="13" nillable="true" ma:displayName="Taxonomy Catch All Column" ma:hidden="true" ma:list="{1d3b3fde-0a41-445e-b835-53cee5e80c4a}" ma:internalName="TaxCatchAll" ma:showField="CatchAllData" ma:web="049b8fdb-6554-4111-b772-929b0c30aa6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F3BCE6A-E70C-4422-B968-B44DACA72426}">
  <ds:schemaRefs>
    <ds:schemaRef ds:uri="02e4e482-f23c-457b-8fb6-5af6e7f85889"/>
    <ds:schemaRef ds:uri="http://purl.org/dc/elements/1.1/"/>
    <ds:schemaRef ds:uri="http://www.w3.org/XML/1998/namespace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  <ds:schemaRef ds:uri="http://purl.org/dc/dcmitype/"/>
    <ds:schemaRef ds:uri="http://schemas.openxmlformats.org/package/2006/metadata/core-properties"/>
    <ds:schemaRef ds:uri="049b8fdb-6554-4111-b772-929b0c30aa61"/>
  </ds:schemaRefs>
</ds:datastoreItem>
</file>

<file path=customXml/itemProps2.xml><?xml version="1.0" encoding="utf-8"?>
<ds:datastoreItem xmlns:ds="http://schemas.openxmlformats.org/officeDocument/2006/customXml" ds:itemID="{4A46208B-5686-464F-8D18-ACD4D7AAEA08}">
  <ds:schemaRefs>
    <ds:schemaRef ds:uri="02e4e482-f23c-457b-8fb6-5af6e7f85889"/>
    <ds:schemaRef ds:uri="049b8fdb-6554-4111-b772-929b0c30aa61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36C0CE5A-17E0-4831-B4E0-BFC84169C60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2052</TotalTime>
  <Words>863</Words>
  <Application>Microsoft Office PowerPoint</Application>
  <PresentationFormat>Panorámica</PresentationFormat>
  <Paragraphs>210</Paragraphs>
  <Slides>20</Slides>
  <Notes>4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20</vt:i4>
      </vt:variant>
    </vt:vector>
  </HeadingPairs>
  <TitlesOfParts>
    <vt:vector size="29" baseType="lpstr">
      <vt:lpstr>Aptos</vt:lpstr>
      <vt:lpstr>Aptos (Cuerpo)</vt:lpstr>
      <vt:lpstr>Aptos Display</vt:lpstr>
      <vt:lpstr>Arial</vt:lpstr>
      <vt:lpstr>Arial Nova Cond</vt:lpstr>
      <vt:lpstr>Century Gothic</vt:lpstr>
      <vt:lpstr>Times New Roman</vt:lpstr>
      <vt:lpstr>Wingdings</vt:lpstr>
      <vt:lpstr>Tema de Office</vt:lpstr>
      <vt:lpstr>Información estadística  Área de Salud Laboral 2025</vt:lpstr>
      <vt:lpstr>Estadísticas de accidentabilidad laboral   Periodo: Enero -octubre 2025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Entrega de mobiliario y accesorios con características ergonómicas   (2025)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Entrega de equipo de protección personal</vt:lpstr>
      <vt:lpstr>Presentación de PowerPoint</vt:lpstr>
      <vt:lpstr>Presentación de PowerPoint</vt:lpstr>
      <vt:lpstr>Presentación de PowerPoint</vt:lpstr>
      <vt:lpstr>Mantenimiento y recarga de extintores  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KAREN HERRERA  BENAVIDES</dc:creator>
  <cp:lastModifiedBy>JESUS RODRIGUEZ  RAMIREZ</cp:lastModifiedBy>
  <cp:revision>54</cp:revision>
  <dcterms:created xsi:type="dcterms:W3CDTF">2024-01-15T16:56:13Z</dcterms:created>
  <dcterms:modified xsi:type="dcterms:W3CDTF">2025-11-07T20:56:38Z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0x01010088E92CC503409D46839B35D006769B0A</vt:lpwstr>
  </property>
  <property fmtid="{D5CDD505-2E9C-101B-9397-08002B2CF9AE}" pid="3" name="MediaServiceImageTags">
    <vt:lpwstr/>
  </property>
</Properties>
</file>