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37"/>
  </p:sldIdLst>
  <p:sldSz cx="10287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Open Sans Extra Bold" charset="1" panose="020B0906030804020204"/>
      <p:regular r:id="rId10"/>
    </p:embeddedFont>
    <p:embeddedFont>
      <p:font typeface="Open Sans Extra Bold Italics" charset="1" panose="020B0906030804020204"/>
      <p:regular r:id="rId11"/>
    </p:embeddedFont>
    <p:embeddedFont>
      <p:font typeface="Agrandir" charset="1" panose="00000500000000000000"/>
      <p:regular r:id="rId12"/>
    </p:embeddedFont>
    <p:embeddedFont>
      <p:font typeface="Agrandir Bold" charset="1" panose="00000800000000000000"/>
      <p:regular r:id="rId13"/>
    </p:embeddedFont>
    <p:embeddedFont>
      <p:font typeface="Agrandir Italics" charset="1" panose="00000500000000000000"/>
      <p:regular r:id="rId14"/>
    </p:embeddedFont>
    <p:embeddedFont>
      <p:font typeface="Agrandir Bold Italics" charset="1" panose="00000800000000000000"/>
      <p:regular r:id="rId15"/>
    </p:embeddedFont>
    <p:embeddedFont>
      <p:font typeface="Agrandir Thin" charset="1" panose="00000200000000000000"/>
      <p:regular r:id="rId16"/>
    </p:embeddedFont>
    <p:embeddedFont>
      <p:font typeface="Agrandir Thin Italics" charset="1" panose="00000200000000000000"/>
      <p:regular r:id="rId17"/>
    </p:embeddedFont>
    <p:embeddedFont>
      <p:font typeface="Agrandir Medium" charset="1" panose="00000600000000000000"/>
      <p:regular r:id="rId18"/>
    </p:embeddedFont>
    <p:embeddedFont>
      <p:font typeface="Agrandir Medium Italics" charset="1" panose="00000600000000000000"/>
      <p:regular r:id="rId19"/>
    </p:embeddedFont>
    <p:embeddedFont>
      <p:font typeface="Agrandir Ultra-Bold" charset="1" panose="00000A00000000000000"/>
      <p:regular r:id="rId20"/>
    </p:embeddedFont>
    <p:embeddedFont>
      <p:font typeface="Agrandir Ultra-Bold Italics" charset="1" panose="00000A00000000000000"/>
      <p:regular r:id="rId21"/>
    </p:embeddedFont>
    <p:embeddedFont>
      <p:font typeface="Agrandir Heavy" charset="1" panose="00000900000000000000"/>
      <p:regular r:id="rId22"/>
    </p:embeddedFont>
    <p:embeddedFont>
      <p:font typeface="Agrandir Heavy Italics" charset="1" panose="00000900000000000000"/>
      <p:regular r:id="rId23"/>
    </p:embeddedFont>
    <p:embeddedFont>
      <p:font typeface="Childos Arabic" charset="1" panose="00000500000000000000"/>
      <p:regular r:id="rId24"/>
    </p:embeddedFont>
    <p:embeddedFont>
      <p:font typeface="Childos Arabic Bold" charset="1" panose="00000800000000000000"/>
      <p:regular r:id="rId25"/>
    </p:embeddedFont>
    <p:embeddedFont>
      <p:font typeface="Childos Arabic Light" charset="1" panose="00000400000000000000"/>
      <p:regular r:id="rId26"/>
    </p:embeddedFont>
    <p:embeddedFont>
      <p:font typeface="Childos Arabic Medium" charset="1" panose="00000600000000000000"/>
      <p:regular r:id="rId27"/>
    </p:embeddedFont>
    <p:embeddedFont>
      <p:font typeface="Childos Arabic Semi-Bold" charset="1" panose="00000700000000000000"/>
      <p:regular r:id="rId28"/>
    </p:embeddedFont>
    <p:embeddedFont>
      <p:font typeface="Open Sans" charset="1" panose="020B0606030504020204"/>
      <p:regular r:id="rId29"/>
    </p:embeddedFont>
    <p:embeddedFont>
      <p:font typeface="Open Sans Bold" charset="1" panose="020B0806030504020204"/>
      <p:regular r:id="rId30"/>
    </p:embeddedFont>
    <p:embeddedFont>
      <p:font typeface="Open Sans Italics" charset="1" panose="020B0606030504020204"/>
      <p:regular r:id="rId31"/>
    </p:embeddedFont>
    <p:embeddedFont>
      <p:font typeface="Open Sans Bold Italics" charset="1" panose="020B0806030504020204"/>
      <p:regular r:id="rId32"/>
    </p:embeddedFont>
    <p:embeddedFont>
      <p:font typeface="Open Sans Light" charset="1" panose="020B0306030504020204"/>
      <p:regular r:id="rId33"/>
    </p:embeddedFont>
    <p:embeddedFont>
      <p:font typeface="Open Sans Light Italics" charset="1" panose="020B0306030504020204"/>
      <p:regular r:id="rId34"/>
    </p:embeddedFont>
    <p:embeddedFont>
      <p:font typeface="Open Sans Ultra-Bold" charset="1" panose="00000000000000000000"/>
      <p:regular r:id="rId35"/>
    </p:embeddedFont>
    <p:embeddedFont>
      <p:font typeface="Open Sans Ultra-Bold Italics" charset="1" panose="00000000000000000000"/>
      <p:regular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fonts/font31.fntdata" Type="http://schemas.openxmlformats.org/officeDocument/2006/relationships/font"/><Relationship Id="rId32" Target="fonts/font32.fntdata" Type="http://schemas.openxmlformats.org/officeDocument/2006/relationships/font"/><Relationship Id="rId33" Target="fonts/font33.fntdata" Type="http://schemas.openxmlformats.org/officeDocument/2006/relationships/font"/><Relationship Id="rId34" Target="fonts/font34.fntdata" Type="http://schemas.openxmlformats.org/officeDocument/2006/relationships/font"/><Relationship Id="rId35" Target="fonts/font35.fntdata" Type="http://schemas.openxmlformats.org/officeDocument/2006/relationships/font"/><Relationship Id="rId36" Target="fonts/font36.fntdata" Type="http://schemas.openxmlformats.org/officeDocument/2006/relationships/font"/><Relationship Id="rId37" Target="slides/slide1.xml" Type="http://schemas.openxmlformats.org/officeDocument/2006/relationships/slide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svg" Type="http://schemas.openxmlformats.org/officeDocument/2006/relationships/image"/><Relationship Id="rId11" Target="../media/image10.pn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png" Type="http://schemas.openxmlformats.org/officeDocument/2006/relationships/image"/><Relationship Id="rId16" Target="../media/image15.svg" Type="http://schemas.openxmlformats.org/officeDocument/2006/relationships/image"/><Relationship Id="rId17" Target="../media/image16.png" Type="http://schemas.openxmlformats.org/officeDocument/2006/relationships/image"/><Relationship Id="rId18" Target="../media/image17.svg" Type="http://schemas.openxmlformats.org/officeDocument/2006/relationships/image"/><Relationship Id="rId19" Target="../media/image18.png" Type="http://schemas.openxmlformats.org/officeDocument/2006/relationships/image"/><Relationship Id="rId2" Target="../media/image1.jpeg" Type="http://schemas.openxmlformats.org/officeDocument/2006/relationships/image"/><Relationship Id="rId20" Target="../media/image19.png" Type="http://schemas.openxmlformats.org/officeDocument/2006/relationships/image"/><Relationship Id="rId21" Target="../media/image20.svg" Type="http://schemas.openxmlformats.org/officeDocument/2006/relationships/image"/><Relationship Id="rId22" Target="../media/image21.png" Type="http://schemas.openxmlformats.org/officeDocument/2006/relationships/image"/><Relationship Id="rId23" Target="../media/image22.svg" Type="http://schemas.openxmlformats.org/officeDocument/2006/relationships/image"/><Relationship Id="rId24" Target="../media/image23.png" Type="http://schemas.openxmlformats.org/officeDocument/2006/relationships/image"/><Relationship Id="rId25" Target="../media/image24.sv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0" y="0"/>
            <a:ext cx="10287000" cy="10287000"/>
          </a:xfrm>
          <a:custGeom>
            <a:avLst/>
            <a:gdLst/>
            <a:ahLst/>
            <a:cxnLst/>
            <a:rect r="r" b="b" t="t" l="l"/>
            <a:pathLst>
              <a:path h="10287000" w="10287000">
                <a:moveTo>
                  <a:pt x="10287000" y="0"/>
                </a:moveTo>
                <a:lnTo>
                  <a:pt x="10287000" y="10287000"/>
                </a:lnTo>
                <a:lnTo>
                  <a:pt x="0" y="10287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/>
            <a:stretch>
              <a:fillRect l="-25046" t="0" r="-25046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0" y="0"/>
            <a:ext cx="10287000" cy="2246606"/>
            <a:chOff x="0" y="0"/>
            <a:chExt cx="1453803" cy="3175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453803" cy="317500"/>
            </a:xfrm>
            <a:custGeom>
              <a:avLst/>
              <a:gdLst/>
              <a:ahLst/>
              <a:cxnLst/>
              <a:rect r="r" b="b" t="t" l="l"/>
              <a:pathLst>
                <a:path h="317500" w="1453803">
                  <a:moveTo>
                    <a:pt x="484863" y="298431"/>
                  </a:moveTo>
                  <a:cubicBezTo>
                    <a:pt x="559396" y="309945"/>
                    <a:pt x="644130" y="317500"/>
                    <a:pt x="727293" y="317500"/>
                  </a:cubicBezTo>
                  <a:cubicBezTo>
                    <a:pt x="810459" y="317500"/>
                    <a:pt x="890485" y="311023"/>
                    <a:pt x="964232" y="299509"/>
                  </a:cubicBezTo>
                  <a:cubicBezTo>
                    <a:pt x="965803" y="299150"/>
                    <a:pt x="967372" y="299150"/>
                    <a:pt x="968940" y="298790"/>
                  </a:cubicBezTo>
                  <a:cubicBezTo>
                    <a:pt x="1245893" y="252735"/>
                    <a:pt x="1449881" y="131121"/>
                    <a:pt x="1453803" y="0"/>
                  </a:cubicBezTo>
                  <a:lnTo>
                    <a:pt x="1453803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3923" y="131840"/>
                    <a:pt x="204772" y="253455"/>
                    <a:pt x="484863" y="298431"/>
                  </a:cubicBezTo>
                  <a:close/>
                </a:path>
              </a:pathLst>
            </a:custGeom>
            <a:solidFill>
              <a:srgbClr val="182951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9525"/>
              <a:ext cx="1453803" cy="200025"/>
            </a:xfrm>
            <a:prstGeom prst="rect">
              <a:avLst/>
            </a:prstGeom>
          </p:spPr>
          <p:txBody>
            <a:bodyPr anchor="ctr" rtlCol="false" tIns="27432" lIns="27432" bIns="27432" rIns="27432"/>
            <a:lstStyle/>
            <a:p>
              <a:pPr algn="ctr">
                <a:lnSpc>
                  <a:spcPts val="1058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-3666333">
            <a:off x="9114698" y="1348357"/>
            <a:ext cx="617416" cy="803143"/>
          </a:xfrm>
          <a:custGeom>
            <a:avLst/>
            <a:gdLst/>
            <a:ahLst/>
            <a:cxnLst/>
            <a:rect r="r" b="b" t="t" l="l"/>
            <a:pathLst>
              <a:path h="803143" w="617416">
                <a:moveTo>
                  <a:pt x="0" y="0"/>
                </a:moveTo>
                <a:lnTo>
                  <a:pt x="617416" y="0"/>
                </a:lnTo>
                <a:lnTo>
                  <a:pt x="617416" y="803142"/>
                </a:lnTo>
                <a:lnTo>
                  <a:pt x="0" y="80314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972222">
            <a:off x="285861" y="1060320"/>
            <a:ext cx="884750" cy="1150894"/>
          </a:xfrm>
          <a:custGeom>
            <a:avLst/>
            <a:gdLst/>
            <a:ahLst/>
            <a:cxnLst/>
            <a:rect r="r" b="b" t="t" l="l"/>
            <a:pathLst>
              <a:path h="1150894" w="884750">
                <a:moveTo>
                  <a:pt x="884750" y="0"/>
                </a:moveTo>
                <a:lnTo>
                  <a:pt x="0" y="0"/>
                </a:lnTo>
                <a:lnTo>
                  <a:pt x="0" y="1150894"/>
                </a:lnTo>
                <a:lnTo>
                  <a:pt x="884750" y="1150894"/>
                </a:lnTo>
                <a:lnTo>
                  <a:pt x="88475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-21358" y="9155293"/>
            <a:ext cx="10329716" cy="1182195"/>
          </a:xfrm>
          <a:custGeom>
            <a:avLst/>
            <a:gdLst/>
            <a:ahLst/>
            <a:cxnLst/>
            <a:rect r="r" b="b" t="t" l="l"/>
            <a:pathLst>
              <a:path h="1182195" w="10329716">
                <a:moveTo>
                  <a:pt x="0" y="0"/>
                </a:moveTo>
                <a:lnTo>
                  <a:pt x="10329716" y="0"/>
                </a:lnTo>
                <a:lnTo>
                  <a:pt x="10329716" y="1182195"/>
                </a:lnTo>
                <a:lnTo>
                  <a:pt x="0" y="118219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-48541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0" y="9109693"/>
            <a:ext cx="459913" cy="887961"/>
          </a:xfrm>
          <a:custGeom>
            <a:avLst/>
            <a:gdLst/>
            <a:ahLst/>
            <a:cxnLst/>
            <a:rect r="r" b="b" t="t" l="l"/>
            <a:pathLst>
              <a:path h="887961" w="459913">
                <a:moveTo>
                  <a:pt x="0" y="0"/>
                </a:moveTo>
                <a:lnTo>
                  <a:pt x="459913" y="0"/>
                </a:lnTo>
                <a:lnTo>
                  <a:pt x="459913" y="887961"/>
                </a:lnTo>
                <a:lnTo>
                  <a:pt x="0" y="88796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-48423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10800000">
            <a:off x="9746142" y="9412676"/>
            <a:ext cx="524445" cy="843110"/>
          </a:xfrm>
          <a:custGeom>
            <a:avLst/>
            <a:gdLst/>
            <a:ahLst/>
            <a:cxnLst/>
            <a:rect r="r" b="b" t="t" l="l"/>
            <a:pathLst>
              <a:path h="843110" w="524445">
                <a:moveTo>
                  <a:pt x="0" y="0"/>
                </a:moveTo>
                <a:lnTo>
                  <a:pt x="524444" y="0"/>
                </a:lnTo>
                <a:lnTo>
                  <a:pt x="524444" y="843110"/>
                </a:lnTo>
                <a:lnTo>
                  <a:pt x="0" y="84311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28161" t="0" r="0" b="-3702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6101026" y="1527512"/>
            <a:ext cx="216510" cy="216510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182951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90500" y="180975"/>
              <a:ext cx="431800" cy="441325"/>
            </a:xfrm>
            <a:prstGeom prst="rect">
              <a:avLst/>
            </a:prstGeom>
          </p:spPr>
          <p:txBody>
            <a:bodyPr anchor="ctr" rtlCol="false" tIns="27432" lIns="27432" bIns="27432" rIns="27432"/>
            <a:lstStyle/>
            <a:p>
              <a:pPr algn="ctr">
                <a:lnSpc>
                  <a:spcPts val="1058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3238454" y="9196166"/>
            <a:ext cx="216510" cy="216510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190500" y="180975"/>
              <a:ext cx="431800" cy="441325"/>
            </a:xfrm>
            <a:prstGeom prst="rect">
              <a:avLst/>
            </a:prstGeom>
          </p:spPr>
          <p:txBody>
            <a:bodyPr anchor="ctr" rtlCol="false" tIns="27432" lIns="27432" bIns="27432" rIns="27432"/>
            <a:lstStyle/>
            <a:p>
              <a:pPr algn="ctr">
                <a:lnSpc>
                  <a:spcPts val="1058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6499818" y="9196166"/>
            <a:ext cx="216510" cy="216510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190500" y="180975"/>
              <a:ext cx="431800" cy="441325"/>
            </a:xfrm>
            <a:prstGeom prst="rect">
              <a:avLst/>
            </a:prstGeom>
          </p:spPr>
          <p:txBody>
            <a:bodyPr anchor="ctr" rtlCol="false" tIns="27432" lIns="27432" bIns="27432" rIns="27432"/>
            <a:lstStyle/>
            <a:p>
              <a:pPr algn="ctr">
                <a:lnSpc>
                  <a:spcPts val="1058"/>
                </a:lnSpc>
              </a:pPr>
            </a:p>
          </p:txBody>
        </p:sp>
      </p:grpSp>
      <p:sp>
        <p:nvSpPr>
          <p:cNvPr name="Freeform 20" id="20"/>
          <p:cNvSpPr/>
          <p:nvPr/>
        </p:nvSpPr>
        <p:spPr>
          <a:xfrm flipH="false" flipV="false" rot="0">
            <a:off x="2507158" y="132294"/>
            <a:ext cx="5511160" cy="927712"/>
          </a:xfrm>
          <a:custGeom>
            <a:avLst/>
            <a:gdLst/>
            <a:ahLst/>
            <a:cxnLst/>
            <a:rect r="r" b="b" t="t" l="l"/>
            <a:pathLst>
              <a:path h="927712" w="5511160">
                <a:moveTo>
                  <a:pt x="0" y="0"/>
                </a:moveTo>
                <a:lnTo>
                  <a:pt x="5511160" y="0"/>
                </a:lnTo>
                <a:lnTo>
                  <a:pt x="5511160" y="927712"/>
                </a:lnTo>
                <a:lnTo>
                  <a:pt x="0" y="927712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2581769" y="1323712"/>
            <a:ext cx="5032596" cy="5383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04"/>
              </a:lnSpc>
            </a:pPr>
            <a:r>
              <a:rPr lang="en-US" sz="2202">
                <a:solidFill>
                  <a:srgbClr val="FFF3EB"/>
                </a:solidFill>
                <a:latin typeface="Childos Arabic Semi-Bold"/>
              </a:rPr>
              <a:t>SEGURIDAD CIBERNÉTICA: PROTEGIENDO EL ACCESO Y LAS CUENTAS</a:t>
            </a:r>
          </a:p>
        </p:txBody>
      </p:sp>
      <p:sp>
        <p:nvSpPr>
          <p:cNvPr name="Freeform 22" id="22"/>
          <p:cNvSpPr/>
          <p:nvPr/>
        </p:nvSpPr>
        <p:spPr>
          <a:xfrm flipH="false" flipV="false" rot="-10800000">
            <a:off x="206846" y="2625502"/>
            <a:ext cx="9782441" cy="2910565"/>
          </a:xfrm>
          <a:custGeom>
            <a:avLst/>
            <a:gdLst/>
            <a:ahLst/>
            <a:cxnLst/>
            <a:rect r="r" b="b" t="t" l="l"/>
            <a:pathLst>
              <a:path h="2910565" w="9782441">
                <a:moveTo>
                  <a:pt x="0" y="0"/>
                </a:moveTo>
                <a:lnTo>
                  <a:pt x="9782442" y="0"/>
                </a:lnTo>
                <a:lnTo>
                  <a:pt x="9782442" y="2910565"/>
                </a:lnTo>
                <a:lnTo>
                  <a:pt x="0" y="2910565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grpSp>
        <p:nvGrpSpPr>
          <p:cNvPr name="Group 23" id="23"/>
          <p:cNvGrpSpPr/>
          <p:nvPr/>
        </p:nvGrpSpPr>
        <p:grpSpPr>
          <a:xfrm rot="0">
            <a:off x="3441434" y="2314143"/>
            <a:ext cx="5981972" cy="971432"/>
            <a:chOff x="0" y="0"/>
            <a:chExt cx="2502566" cy="4064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2502566" cy="406400"/>
            </a:xfrm>
            <a:custGeom>
              <a:avLst/>
              <a:gdLst/>
              <a:ahLst/>
              <a:cxnLst/>
              <a:rect r="r" b="b" t="t" l="l"/>
              <a:pathLst>
                <a:path h="406400" w="2502566">
                  <a:moveTo>
                    <a:pt x="2299366" y="0"/>
                  </a:moveTo>
                  <a:cubicBezTo>
                    <a:pt x="2411591" y="0"/>
                    <a:pt x="2502566" y="90976"/>
                    <a:pt x="2502566" y="203200"/>
                  </a:cubicBezTo>
                  <a:cubicBezTo>
                    <a:pt x="2502566" y="315424"/>
                    <a:pt x="2411591" y="406400"/>
                    <a:pt x="2299366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BF3C5F"/>
            </a:solidFill>
            <a:ln cap="sq">
              <a:noFill/>
              <a:prstDash val="solid"/>
              <a:miter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0" y="-9525"/>
              <a:ext cx="2502566" cy="415925"/>
            </a:xfrm>
            <a:prstGeom prst="rect">
              <a:avLst/>
            </a:prstGeom>
          </p:spPr>
          <p:txBody>
            <a:bodyPr anchor="ctr" rtlCol="false" tIns="33181" lIns="33181" bIns="33181" rIns="33181"/>
            <a:lstStyle/>
            <a:p>
              <a:pPr algn="ctr">
                <a:lnSpc>
                  <a:spcPts val="1058"/>
                </a:lnSpc>
              </a:pPr>
            </a:p>
          </p:txBody>
        </p:sp>
      </p:grpSp>
      <p:sp>
        <p:nvSpPr>
          <p:cNvPr name="Freeform 26" id="26"/>
          <p:cNvSpPr/>
          <p:nvPr/>
        </p:nvSpPr>
        <p:spPr>
          <a:xfrm flipH="false" flipV="false" rot="0">
            <a:off x="510690" y="2970349"/>
            <a:ext cx="4111075" cy="2487201"/>
          </a:xfrm>
          <a:custGeom>
            <a:avLst/>
            <a:gdLst/>
            <a:ahLst/>
            <a:cxnLst/>
            <a:rect r="r" b="b" t="t" l="l"/>
            <a:pathLst>
              <a:path h="2487201" w="4111075">
                <a:moveTo>
                  <a:pt x="0" y="0"/>
                </a:moveTo>
                <a:lnTo>
                  <a:pt x="4111076" y="0"/>
                </a:lnTo>
                <a:lnTo>
                  <a:pt x="4111076" y="2487200"/>
                </a:lnTo>
                <a:lnTo>
                  <a:pt x="0" y="248720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27" id="27"/>
          <p:cNvSpPr txBox="true"/>
          <p:nvPr/>
        </p:nvSpPr>
        <p:spPr>
          <a:xfrm rot="0">
            <a:off x="3621857" y="2418179"/>
            <a:ext cx="5701652" cy="7936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82"/>
              </a:lnSpc>
              <a:spcBef>
                <a:spcPct val="0"/>
              </a:spcBef>
            </a:pPr>
            <a:r>
              <a:rPr lang="en-US" sz="2273" spc="-75">
                <a:solidFill>
                  <a:srgbClr val="FFF3EB"/>
                </a:solidFill>
                <a:latin typeface="Childos Arabic Semi-Bold"/>
              </a:rPr>
              <a:t>LOS SERVICIOS DE CORREO Y VPN DEBEN CONTAR CON DOBLE FACTOR DE AUTENTICACIÓN.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4551507" y="3454488"/>
            <a:ext cx="5228932" cy="16796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33"/>
              </a:lnSpc>
            </a:pPr>
            <a:r>
              <a:rPr lang="en-US" sz="1881" spc="79">
                <a:solidFill>
                  <a:srgbClr val="000000"/>
                </a:solidFill>
                <a:latin typeface="Agrandir"/>
              </a:rPr>
              <a:t>Se recomienda evaluar aplicaciones de doble factor como Gaudí, Google authenticator, Microsoft authenticator entre otros, según la necesidad institucional.</a:t>
            </a:r>
          </a:p>
        </p:txBody>
      </p:sp>
      <p:sp>
        <p:nvSpPr>
          <p:cNvPr name="Freeform 29" id="29"/>
          <p:cNvSpPr/>
          <p:nvPr/>
        </p:nvSpPr>
        <p:spPr>
          <a:xfrm flipH="false" flipV="false" rot="-10800000">
            <a:off x="187770" y="6061912"/>
            <a:ext cx="9820594" cy="2921917"/>
          </a:xfrm>
          <a:custGeom>
            <a:avLst/>
            <a:gdLst/>
            <a:ahLst/>
            <a:cxnLst/>
            <a:rect r="r" b="b" t="t" l="l"/>
            <a:pathLst>
              <a:path h="2921917" w="9820594">
                <a:moveTo>
                  <a:pt x="0" y="0"/>
                </a:moveTo>
                <a:lnTo>
                  <a:pt x="9820594" y="0"/>
                </a:lnTo>
                <a:lnTo>
                  <a:pt x="9820594" y="2921916"/>
                </a:lnTo>
                <a:lnTo>
                  <a:pt x="0" y="2921916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0" id="30"/>
          <p:cNvGrpSpPr/>
          <p:nvPr/>
        </p:nvGrpSpPr>
        <p:grpSpPr>
          <a:xfrm rot="0">
            <a:off x="859222" y="5810952"/>
            <a:ext cx="4785337" cy="822583"/>
            <a:chOff x="0" y="0"/>
            <a:chExt cx="2364213" cy="4064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364212" cy="406400"/>
            </a:xfrm>
            <a:custGeom>
              <a:avLst/>
              <a:gdLst/>
              <a:ahLst/>
              <a:cxnLst/>
              <a:rect r="r" b="b" t="t" l="l"/>
              <a:pathLst>
                <a:path h="406400" w="2364212">
                  <a:moveTo>
                    <a:pt x="2161012" y="0"/>
                  </a:moveTo>
                  <a:cubicBezTo>
                    <a:pt x="2273237" y="0"/>
                    <a:pt x="2364212" y="90976"/>
                    <a:pt x="2364212" y="203200"/>
                  </a:cubicBezTo>
                  <a:cubicBezTo>
                    <a:pt x="2364212" y="315424"/>
                    <a:pt x="2273237" y="406400"/>
                    <a:pt x="2161012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607620"/>
            </a:solidFill>
            <a:ln cap="sq">
              <a:noFill/>
              <a:prstDash val="solid"/>
              <a:miter/>
            </a:ln>
          </p:spPr>
        </p:sp>
        <p:sp>
          <p:nvSpPr>
            <p:cNvPr name="TextBox 32" id="32"/>
            <p:cNvSpPr txBox="true"/>
            <p:nvPr/>
          </p:nvSpPr>
          <p:spPr>
            <a:xfrm>
              <a:off x="0" y="-9525"/>
              <a:ext cx="2364213" cy="415925"/>
            </a:xfrm>
            <a:prstGeom prst="rect">
              <a:avLst/>
            </a:prstGeom>
          </p:spPr>
          <p:txBody>
            <a:bodyPr anchor="ctr" rtlCol="false" tIns="27432" lIns="27432" bIns="27432" rIns="27432"/>
            <a:lstStyle/>
            <a:p>
              <a:pPr algn="ctr">
                <a:lnSpc>
                  <a:spcPts val="1058"/>
                </a:lnSpc>
              </a:pP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7925968" y="5783717"/>
            <a:ext cx="266086" cy="266086"/>
            <a:chOff x="0" y="0"/>
            <a:chExt cx="812800" cy="81280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5" id="35"/>
            <p:cNvSpPr txBox="true"/>
            <p:nvPr/>
          </p:nvSpPr>
          <p:spPr>
            <a:xfrm>
              <a:off x="190500" y="180975"/>
              <a:ext cx="431800" cy="441325"/>
            </a:xfrm>
            <a:prstGeom prst="rect">
              <a:avLst/>
            </a:prstGeom>
          </p:spPr>
          <p:txBody>
            <a:bodyPr anchor="ctr" rtlCol="false" tIns="27432" lIns="27432" bIns="27432" rIns="27432"/>
            <a:lstStyle/>
            <a:p>
              <a:pPr algn="ctr">
                <a:lnSpc>
                  <a:spcPts val="1058"/>
                </a:lnSpc>
              </a:pPr>
            </a:p>
          </p:txBody>
        </p:sp>
      </p:grpSp>
      <p:sp>
        <p:nvSpPr>
          <p:cNvPr name="Freeform 36" id="36"/>
          <p:cNvSpPr/>
          <p:nvPr/>
        </p:nvSpPr>
        <p:spPr>
          <a:xfrm flipH="false" flipV="false" rot="0">
            <a:off x="5867164" y="5602742"/>
            <a:ext cx="3464184" cy="3316957"/>
          </a:xfrm>
          <a:custGeom>
            <a:avLst/>
            <a:gdLst/>
            <a:ahLst/>
            <a:cxnLst/>
            <a:rect r="r" b="b" t="t" l="l"/>
            <a:pathLst>
              <a:path h="3316957" w="3464184">
                <a:moveTo>
                  <a:pt x="0" y="0"/>
                </a:moveTo>
                <a:lnTo>
                  <a:pt x="3464184" y="0"/>
                </a:lnTo>
                <a:lnTo>
                  <a:pt x="3464184" y="3316957"/>
                </a:lnTo>
                <a:lnTo>
                  <a:pt x="0" y="3316957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7" id="37"/>
          <p:cNvSpPr/>
          <p:nvPr/>
        </p:nvSpPr>
        <p:spPr>
          <a:xfrm flipH="false" flipV="false" rot="0">
            <a:off x="6862173" y="6883648"/>
            <a:ext cx="559577" cy="717406"/>
          </a:xfrm>
          <a:custGeom>
            <a:avLst/>
            <a:gdLst/>
            <a:ahLst/>
            <a:cxnLst/>
            <a:rect r="r" b="b" t="t" l="l"/>
            <a:pathLst>
              <a:path h="717406" w="559577">
                <a:moveTo>
                  <a:pt x="0" y="0"/>
                </a:moveTo>
                <a:lnTo>
                  <a:pt x="559577" y="0"/>
                </a:lnTo>
                <a:lnTo>
                  <a:pt x="559577" y="717407"/>
                </a:lnTo>
                <a:lnTo>
                  <a:pt x="0" y="717407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 l="0" t="0" r="0" b="0"/>
            </a:stretch>
          </a:blipFill>
        </p:spPr>
      </p:sp>
      <p:sp>
        <p:nvSpPr>
          <p:cNvPr name="TextBox 38" id="38"/>
          <p:cNvSpPr txBox="true"/>
          <p:nvPr/>
        </p:nvSpPr>
        <p:spPr>
          <a:xfrm rot="0">
            <a:off x="976836" y="5880271"/>
            <a:ext cx="4486453" cy="6891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64"/>
              </a:lnSpc>
              <a:spcBef>
                <a:spcPct val="0"/>
              </a:spcBef>
            </a:pPr>
            <a:r>
              <a:rPr lang="en-US" sz="1974">
                <a:solidFill>
                  <a:srgbClr val="FFF3EB"/>
                </a:solidFill>
                <a:latin typeface="Childos Arabic Semi-Bold"/>
              </a:rPr>
              <a:t>FORTALECE LA SEGURIDAD MEDIANTE RESTRICCIONES GEOGRÁFICAS VPN.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459913" y="6700210"/>
            <a:ext cx="5479924" cy="21025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50"/>
              </a:lnSpc>
              <a:spcBef>
                <a:spcPct val="0"/>
              </a:spcBef>
            </a:pPr>
            <a:r>
              <a:rPr lang="en-US" sz="1964" spc="82">
                <a:solidFill>
                  <a:srgbClr val="000000"/>
                </a:solidFill>
                <a:latin typeface="Agrandir"/>
              </a:rPr>
              <a:t>Restringe las conexiones VPN para acceder exclusivamente desde Costa Rica mediante geolocalización, teniendo en cuenta las necesidades institucionales y aplicando el principio del mínimo privilegio de acceso siempre que sea factible.</a:t>
            </a:r>
          </a:p>
        </p:txBody>
      </p:sp>
      <p:sp>
        <p:nvSpPr>
          <p:cNvPr name="Freeform 40" id="40"/>
          <p:cNvSpPr/>
          <p:nvPr/>
        </p:nvSpPr>
        <p:spPr>
          <a:xfrm flipH="false" flipV="false" rot="0">
            <a:off x="1754683" y="9905051"/>
            <a:ext cx="298067" cy="303376"/>
          </a:xfrm>
          <a:custGeom>
            <a:avLst/>
            <a:gdLst/>
            <a:ahLst/>
            <a:cxnLst/>
            <a:rect r="r" b="b" t="t" l="l"/>
            <a:pathLst>
              <a:path h="303376" w="298067">
                <a:moveTo>
                  <a:pt x="0" y="0"/>
                </a:moveTo>
                <a:lnTo>
                  <a:pt x="298066" y="0"/>
                </a:lnTo>
                <a:lnTo>
                  <a:pt x="298066" y="303375"/>
                </a:lnTo>
                <a:lnTo>
                  <a:pt x="0" y="303375"/>
                </a:lnTo>
                <a:lnTo>
                  <a:pt x="0" y="0"/>
                </a:lnTo>
                <a:close/>
              </a:path>
            </a:pathLst>
          </a:custGeom>
          <a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1" id="41"/>
          <p:cNvSpPr txBox="true"/>
          <p:nvPr/>
        </p:nvSpPr>
        <p:spPr>
          <a:xfrm rot="0">
            <a:off x="2111873" y="9918108"/>
            <a:ext cx="1800284" cy="2486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34"/>
              </a:lnSpc>
              <a:spcBef>
                <a:spcPct val="0"/>
              </a:spcBef>
            </a:pPr>
            <a:r>
              <a:rPr lang="en-US" sz="1452">
                <a:solidFill>
                  <a:srgbClr val="FFFFFF"/>
                </a:solidFill>
                <a:latin typeface="Open Sans Extra Bold"/>
              </a:rPr>
              <a:t>www.micitt.go.cr</a:t>
            </a:r>
          </a:p>
        </p:txBody>
      </p:sp>
      <p:sp>
        <p:nvSpPr>
          <p:cNvPr name="Freeform 42" id="42"/>
          <p:cNvSpPr/>
          <p:nvPr/>
        </p:nvSpPr>
        <p:spPr>
          <a:xfrm flipH="false" flipV="false" rot="0">
            <a:off x="6542016" y="9958440"/>
            <a:ext cx="132115" cy="181290"/>
          </a:xfrm>
          <a:custGeom>
            <a:avLst/>
            <a:gdLst/>
            <a:ahLst/>
            <a:cxnLst/>
            <a:rect r="r" b="b" t="t" l="l"/>
            <a:pathLst>
              <a:path h="181290" w="132115">
                <a:moveTo>
                  <a:pt x="0" y="0"/>
                </a:moveTo>
                <a:lnTo>
                  <a:pt x="132115" y="0"/>
                </a:lnTo>
                <a:lnTo>
                  <a:pt x="132115" y="181290"/>
                </a:lnTo>
                <a:lnTo>
                  <a:pt x="0" y="181290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3" id="43"/>
          <p:cNvSpPr txBox="true"/>
          <p:nvPr/>
        </p:nvSpPr>
        <p:spPr>
          <a:xfrm rot="0">
            <a:off x="6655942" y="9913170"/>
            <a:ext cx="1559940" cy="2432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034"/>
              </a:lnSpc>
              <a:spcBef>
                <a:spcPct val="0"/>
              </a:spcBef>
            </a:pPr>
            <a:r>
              <a:rPr lang="en-US" sz="1452" strike="noStrike" u="none">
                <a:solidFill>
                  <a:srgbClr val="FFFFFF"/>
                </a:solidFill>
                <a:latin typeface="Open Sans Extra Bold"/>
              </a:rPr>
              <a:t>(506) 2539-2200</a:t>
            </a:r>
          </a:p>
        </p:txBody>
      </p:sp>
      <p:sp>
        <p:nvSpPr>
          <p:cNvPr name="Freeform 44" id="44"/>
          <p:cNvSpPr/>
          <p:nvPr/>
        </p:nvSpPr>
        <p:spPr>
          <a:xfrm flipH="false" flipV="false" rot="0">
            <a:off x="4078018" y="9958440"/>
            <a:ext cx="273471" cy="195190"/>
          </a:xfrm>
          <a:custGeom>
            <a:avLst/>
            <a:gdLst/>
            <a:ahLst/>
            <a:cxnLst/>
            <a:rect r="r" b="b" t="t" l="l"/>
            <a:pathLst>
              <a:path h="195190" w="273471">
                <a:moveTo>
                  <a:pt x="0" y="0"/>
                </a:moveTo>
                <a:lnTo>
                  <a:pt x="273472" y="0"/>
                </a:lnTo>
                <a:lnTo>
                  <a:pt x="273472" y="195190"/>
                </a:lnTo>
                <a:lnTo>
                  <a:pt x="0" y="195190"/>
                </a:lnTo>
                <a:lnTo>
                  <a:pt x="0" y="0"/>
                </a:lnTo>
                <a:close/>
              </a:path>
            </a:pathLst>
          </a:custGeom>
          <a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5" id="45"/>
          <p:cNvSpPr txBox="true"/>
          <p:nvPr/>
        </p:nvSpPr>
        <p:spPr>
          <a:xfrm rot="0">
            <a:off x="4309861" y="9919534"/>
            <a:ext cx="1889895" cy="2458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034"/>
              </a:lnSpc>
              <a:spcBef>
                <a:spcPct val="0"/>
              </a:spcBef>
            </a:pPr>
            <a:r>
              <a:rPr lang="en-US" sz="1452" strike="noStrike" u="none">
                <a:solidFill>
                  <a:srgbClr val="FFFFFF"/>
                </a:solidFill>
                <a:latin typeface="Open Sans Extra Bold"/>
              </a:rPr>
              <a:t>csirt@micitt.go.cr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3764408" y="9529383"/>
            <a:ext cx="2758185" cy="6103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286"/>
              </a:lnSpc>
              <a:spcBef>
                <a:spcPct val="0"/>
              </a:spcBef>
            </a:pPr>
            <a:r>
              <a:rPr lang="en-US" sz="2512" strike="noStrike" u="none">
                <a:solidFill>
                  <a:srgbClr val="FFF3EB"/>
                </a:solidFill>
                <a:latin typeface="Childos Arabic Semi-Bold"/>
              </a:rPr>
              <a:t>Más información </a:t>
            </a:r>
          </a:p>
          <a:p>
            <a:pPr algn="ctr" marL="0" indent="0" lvl="0">
              <a:lnSpc>
                <a:spcPts val="2286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DAF7DNaF9sM</dc:identifier>
  <dcterms:modified xsi:type="dcterms:W3CDTF">2011-08-01T06:04:30Z</dcterms:modified>
  <cp:revision>1</cp:revision>
  <dc:title>Seguridad cibernética: protegiendo el acceso y las cuentas</dc:title>
</cp:coreProperties>
</file>