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8" r:id="rId2"/>
    <p:sldId id="435" r:id="rId3"/>
    <p:sldId id="437" r:id="rId4"/>
    <p:sldId id="439" r:id="rId5"/>
    <p:sldId id="438" r:id="rId6"/>
    <p:sldId id="440" r:id="rId7"/>
    <p:sldId id="436" r:id="rId8"/>
    <p:sldId id="451" r:id="rId9"/>
    <p:sldId id="452" r:id="rId10"/>
    <p:sldId id="453" r:id="rId11"/>
    <p:sldId id="455" r:id="rId12"/>
    <p:sldId id="444" r:id="rId13"/>
    <p:sldId id="445" r:id="rId14"/>
    <p:sldId id="447" r:id="rId15"/>
    <p:sldId id="454" r:id="rId16"/>
    <p:sldId id="446" r:id="rId17"/>
    <p:sldId id="441" r:id="rId18"/>
    <p:sldId id="450" r:id="rId19"/>
    <p:sldId id="448" r:id="rId20"/>
    <p:sldId id="443" r:id="rId21"/>
    <p:sldId id="449" r:id="rId22"/>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A403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83" d="100"/>
          <a:sy n="83" d="100"/>
        </p:scale>
        <p:origin x="828"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07E63A-FC8B-4DE2-81F3-E0EA4495B52A}" type="datetimeFigureOut">
              <a:rPr lang="es-MX" smtClean="0"/>
              <a:t>22/05/2024</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B5A8C4-265A-4643-A7E2-5F108B9DE26D}" type="slidenum">
              <a:rPr lang="es-MX" smtClean="0"/>
              <a:t>‹Nº›</a:t>
            </a:fld>
            <a:endParaRPr lang="es-MX"/>
          </a:p>
        </p:txBody>
      </p:sp>
    </p:spTree>
    <p:extLst>
      <p:ext uri="{BB962C8B-B14F-4D97-AF65-F5344CB8AC3E}">
        <p14:creationId xmlns:p14="http://schemas.microsoft.com/office/powerpoint/2010/main" val="3745346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AB5A8C4-265A-4643-A7E2-5F108B9DE26D}" type="slidenum">
              <a:rPr lang="es-MX" smtClean="0"/>
              <a:t>1</a:t>
            </a:fld>
            <a:endParaRPr lang="es-MX"/>
          </a:p>
        </p:txBody>
      </p:sp>
    </p:spTree>
    <p:extLst>
      <p:ext uri="{BB962C8B-B14F-4D97-AF65-F5344CB8AC3E}">
        <p14:creationId xmlns:p14="http://schemas.microsoft.com/office/powerpoint/2010/main" val="1453862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AB5A8C4-265A-4643-A7E2-5F108B9DE26D}" type="slidenum">
              <a:rPr lang="es-MX" smtClean="0"/>
              <a:t>2</a:t>
            </a:fld>
            <a:endParaRPr lang="es-MX"/>
          </a:p>
        </p:txBody>
      </p:sp>
    </p:spTree>
    <p:extLst>
      <p:ext uri="{BB962C8B-B14F-4D97-AF65-F5344CB8AC3E}">
        <p14:creationId xmlns:p14="http://schemas.microsoft.com/office/powerpoint/2010/main" val="1034258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AB5A8C4-265A-4643-A7E2-5F108B9DE26D}" type="slidenum">
              <a:rPr lang="es-MX" smtClean="0"/>
              <a:t>21</a:t>
            </a:fld>
            <a:endParaRPr lang="es-MX"/>
          </a:p>
        </p:txBody>
      </p:sp>
    </p:spTree>
    <p:extLst>
      <p:ext uri="{BB962C8B-B14F-4D97-AF65-F5344CB8AC3E}">
        <p14:creationId xmlns:p14="http://schemas.microsoft.com/office/powerpoint/2010/main" val="1933740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332D7F-D6B9-9839-8856-C8264D357C78}"/>
              </a:ext>
            </a:extLst>
          </p:cNvPr>
          <p:cNvSpPr>
            <a:spLocks noGrp="1"/>
          </p:cNvSpPr>
          <p:nvPr>
            <p:ph type="ctrTitle"/>
          </p:nvPr>
        </p:nvSpPr>
        <p:spPr>
          <a:xfrm>
            <a:off x="5453764" y="2330791"/>
            <a:ext cx="5799438" cy="1655762"/>
          </a:xfrm>
        </p:spPr>
        <p:txBody>
          <a:bodyPr anchor="t">
            <a:noAutofit/>
          </a:bodyPr>
          <a:lstStyle>
            <a:lvl1pPr algn="l">
              <a:defRPr sz="4000" b="1"/>
            </a:lvl1pPr>
          </a:lstStyle>
          <a:p>
            <a:r>
              <a:rPr lang="es-MX" dirty="0"/>
              <a:t>Haz clic para modificar el estilo de título del patrón</a:t>
            </a:r>
            <a:endParaRPr lang="es-CR" dirty="0"/>
          </a:p>
        </p:txBody>
      </p:sp>
      <p:sp>
        <p:nvSpPr>
          <p:cNvPr id="3" name="Subtítulo 2">
            <a:extLst>
              <a:ext uri="{FF2B5EF4-FFF2-40B4-BE49-F238E27FC236}">
                <a16:creationId xmlns:a16="http://schemas.microsoft.com/office/drawing/2014/main" id="{C125BB02-B81A-7C60-531F-440051A482B4}"/>
              </a:ext>
            </a:extLst>
          </p:cNvPr>
          <p:cNvSpPr>
            <a:spLocks noGrp="1"/>
          </p:cNvSpPr>
          <p:nvPr>
            <p:ph type="subTitle" idx="1"/>
          </p:nvPr>
        </p:nvSpPr>
        <p:spPr>
          <a:xfrm>
            <a:off x="5453763" y="4217341"/>
            <a:ext cx="5799439" cy="1655762"/>
          </a:xfrm>
        </p:spPr>
        <p:txBody>
          <a:bodyPr>
            <a:normAutofit/>
          </a:bodyPr>
          <a:lstStyle>
            <a:lvl1pPr marL="0" indent="0" algn="l">
              <a:buNone/>
              <a:defRPr sz="18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dirty="0"/>
              <a:t>Haz clic para editar el estilo de subtítulo del patrón</a:t>
            </a:r>
            <a:endParaRPr lang="es-CR" dirty="0"/>
          </a:p>
        </p:txBody>
      </p:sp>
      <p:sp>
        <p:nvSpPr>
          <p:cNvPr id="8" name="Marcador de posición de imagen 7">
            <a:extLst>
              <a:ext uri="{FF2B5EF4-FFF2-40B4-BE49-F238E27FC236}">
                <a16:creationId xmlns:a16="http://schemas.microsoft.com/office/drawing/2014/main" id="{AC9AD981-3459-997A-7BFF-780D589E8421}"/>
              </a:ext>
            </a:extLst>
          </p:cNvPr>
          <p:cNvSpPr>
            <a:spLocks noGrp="1"/>
          </p:cNvSpPr>
          <p:nvPr>
            <p:ph type="pic" sz="quarter" idx="10" hasCustomPrompt="1"/>
          </p:nvPr>
        </p:nvSpPr>
        <p:spPr>
          <a:xfrm>
            <a:off x="8556162" y="768512"/>
            <a:ext cx="2697040" cy="960438"/>
          </a:xfrm>
        </p:spPr>
        <p:txBody>
          <a:bodyPr anchor="ctr">
            <a:normAutofit/>
          </a:bodyPr>
          <a:lstStyle>
            <a:lvl1pPr marL="0" indent="0" algn="ctr">
              <a:buNone/>
              <a:defRPr sz="1500"/>
            </a:lvl1pPr>
          </a:lstStyle>
          <a:p>
            <a:r>
              <a:rPr lang="es-CR" dirty="0"/>
              <a:t>Espacio para logotipo de la declaratoria del año acordaba por CONARE</a:t>
            </a:r>
          </a:p>
        </p:txBody>
      </p:sp>
      <p:sp>
        <p:nvSpPr>
          <p:cNvPr id="9" name="Marcador de posición de imagen 7">
            <a:extLst>
              <a:ext uri="{FF2B5EF4-FFF2-40B4-BE49-F238E27FC236}">
                <a16:creationId xmlns:a16="http://schemas.microsoft.com/office/drawing/2014/main" id="{593D5BE0-1E4E-799C-76A0-F29A30D06E1A}"/>
              </a:ext>
            </a:extLst>
          </p:cNvPr>
          <p:cNvSpPr>
            <a:spLocks noGrp="1"/>
          </p:cNvSpPr>
          <p:nvPr>
            <p:ph type="pic" sz="quarter" idx="11" hasCustomPrompt="1"/>
          </p:nvPr>
        </p:nvSpPr>
        <p:spPr>
          <a:xfrm>
            <a:off x="5684741" y="756056"/>
            <a:ext cx="2697040" cy="960438"/>
          </a:xfrm>
        </p:spPr>
        <p:txBody>
          <a:bodyPr anchor="ctr">
            <a:normAutofit/>
          </a:bodyPr>
          <a:lstStyle>
            <a:lvl1pPr marL="0" indent="0" algn="ctr">
              <a:buNone/>
              <a:defRPr sz="1500"/>
            </a:lvl1pPr>
          </a:lstStyle>
          <a:p>
            <a:r>
              <a:rPr lang="es-CR" dirty="0"/>
              <a:t>Espacio para logotipo de la instancia universitaria</a:t>
            </a:r>
          </a:p>
        </p:txBody>
      </p:sp>
    </p:spTree>
    <p:extLst>
      <p:ext uri="{BB962C8B-B14F-4D97-AF65-F5344CB8AC3E}">
        <p14:creationId xmlns:p14="http://schemas.microsoft.com/office/powerpoint/2010/main" val="179547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8776B2-B33D-37D3-5B0D-D75AE2056682}"/>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B8AD8281-FEC8-0EA5-2D5E-978ACCCDC95D}"/>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pic>
        <p:nvPicPr>
          <p:cNvPr id="8" name="Imagen 7">
            <a:extLst>
              <a:ext uri="{FF2B5EF4-FFF2-40B4-BE49-F238E27FC236}">
                <a16:creationId xmlns:a16="http://schemas.microsoft.com/office/drawing/2014/main" id="{C52C7E7C-02D2-8462-814D-01FD63463513}"/>
              </a:ext>
            </a:extLst>
          </p:cNvPr>
          <p:cNvPicPr>
            <a:picLocks noChangeAspect="1"/>
          </p:cNvPicPr>
          <p:nvPr userDrawn="1"/>
        </p:nvPicPr>
        <p:blipFill rotWithShape="1">
          <a:blip r:embed="rId2"/>
          <a:srcRect t="3232" b="92613"/>
          <a:stretch/>
        </p:blipFill>
        <p:spPr>
          <a:xfrm>
            <a:off x="1" y="6492875"/>
            <a:ext cx="12192000" cy="359548"/>
          </a:xfrm>
          <a:prstGeom prst="rect">
            <a:avLst/>
          </a:prstGeom>
        </p:spPr>
      </p:pic>
      <p:sp>
        <p:nvSpPr>
          <p:cNvPr id="9" name="Forma libre 8">
            <a:extLst>
              <a:ext uri="{FF2B5EF4-FFF2-40B4-BE49-F238E27FC236}">
                <a16:creationId xmlns:a16="http://schemas.microsoft.com/office/drawing/2014/main" id="{ACF42552-CAA4-39A9-CE91-828913D3505E}"/>
              </a:ext>
            </a:extLst>
          </p:cNvPr>
          <p:cNvSpPr/>
          <p:nvPr userDrawn="1"/>
        </p:nvSpPr>
        <p:spPr>
          <a:xfrm>
            <a:off x="8266670" y="6487297"/>
            <a:ext cx="3929449" cy="359548"/>
          </a:xfrm>
          <a:custGeom>
            <a:avLst/>
            <a:gdLst>
              <a:gd name="connsiteX0" fmla="*/ 3756454 w 3768811"/>
              <a:gd name="connsiteY0" fmla="*/ 0 h 383060"/>
              <a:gd name="connsiteX1" fmla="*/ 0 w 3768811"/>
              <a:gd name="connsiteY1" fmla="*/ 0 h 383060"/>
              <a:gd name="connsiteX2" fmla="*/ 469557 w 3768811"/>
              <a:gd name="connsiteY2" fmla="*/ 383060 h 383060"/>
              <a:gd name="connsiteX3" fmla="*/ 3768811 w 3768811"/>
              <a:gd name="connsiteY3" fmla="*/ 383060 h 383060"/>
              <a:gd name="connsiteX4" fmla="*/ 3756454 w 3768811"/>
              <a:gd name="connsiteY4" fmla="*/ 0 h 383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8811" h="383060">
                <a:moveTo>
                  <a:pt x="3756454" y="0"/>
                </a:moveTo>
                <a:lnTo>
                  <a:pt x="0" y="0"/>
                </a:lnTo>
                <a:lnTo>
                  <a:pt x="469557" y="383060"/>
                </a:lnTo>
                <a:lnTo>
                  <a:pt x="3768811" y="383060"/>
                </a:lnTo>
                <a:lnTo>
                  <a:pt x="3756454" y="0"/>
                </a:lnTo>
                <a:close/>
              </a:path>
            </a:pathLst>
          </a:cu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11" name="Imagen 10">
            <a:extLst>
              <a:ext uri="{FF2B5EF4-FFF2-40B4-BE49-F238E27FC236}">
                <a16:creationId xmlns:a16="http://schemas.microsoft.com/office/drawing/2014/main" id="{FB4F297C-AA2B-2E61-24E2-6E1E6F2EADC6}"/>
              </a:ext>
            </a:extLst>
          </p:cNvPr>
          <p:cNvPicPr>
            <a:picLocks noChangeAspect="1"/>
          </p:cNvPicPr>
          <p:nvPr userDrawn="1"/>
        </p:nvPicPr>
        <p:blipFill>
          <a:blip r:embed="rId3"/>
          <a:stretch>
            <a:fillRect/>
          </a:stretch>
        </p:blipFill>
        <p:spPr>
          <a:xfrm>
            <a:off x="11353800" y="6515098"/>
            <a:ext cx="586946" cy="293473"/>
          </a:xfrm>
          <a:prstGeom prst="rect">
            <a:avLst/>
          </a:prstGeom>
        </p:spPr>
      </p:pic>
    </p:spTree>
    <p:extLst>
      <p:ext uri="{BB962C8B-B14F-4D97-AF65-F5344CB8AC3E}">
        <p14:creationId xmlns:p14="http://schemas.microsoft.com/office/powerpoint/2010/main" val="1835777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AD5E50EC-840C-470F-E742-1835DD71115F}"/>
              </a:ext>
            </a:extLst>
          </p:cNvPr>
          <p:cNvSpPr>
            <a:spLocks noGrp="1"/>
          </p:cNvSpPr>
          <p:nvPr>
            <p:ph type="body" idx="1"/>
          </p:nvPr>
        </p:nvSpPr>
        <p:spPr>
          <a:xfrm>
            <a:off x="5838652" y="4663325"/>
            <a:ext cx="4839901" cy="1500187"/>
          </a:xfrm>
        </p:spPr>
        <p:txBody>
          <a:bodyPr anchor="t"/>
          <a:lstStyle>
            <a:lvl1pPr marL="0" indent="0" algn="l">
              <a:buNone/>
              <a:defRPr sz="2400">
                <a:solidFill>
                  <a:schemeClr val="tx1">
                    <a:lumMod val="85000"/>
                    <a:lumOff val="15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dirty="0"/>
              <a:t>Haga clic para modificar los estilos de texto del patrón</a:t>
            </a:r>
          </a:p>
        </p:txBody>
      </p:sp>
      <p:grpSp>
        <p:nvGrpSpPr>
          <p:cNvPr id="10" name="Grupo 9">
            <a:extLst>
              <a:ext uri="{FF2B5EF4-FFF2-40B4-BE49-F238E27FC236}">
                <a16:creationId xmlns:a16="http://schemas.microsoft.com/office/drawing/2014/main" id="{FDD1670C-BF91-3E6D-70BF-1D05C84EBD05}"/>
              </a:ext>
            </a:extLst>
          </p:cNvPr>
          <p:cNvGrpSpPr/>
          <p:nvPr userDrawn="1"/>
        </p:nvGrpSpPr>
        <p:grpSpPr>
          <a:xfrm>
            <a:off x="234778" y="-111211"/>
            <a:ext cx="6017741" cy="7006281"/>
            <a:chOff x="221082" y="-111211"/>
            <a:chExt cx="6970550" cy="7006281"/>
          </a:xfrm>
        </p:grpSpPr>
        <p:pic>
          <p:nvPicPr>
            <p:cNvPr id="8" name="Imagen 7">
              <a:extLst>
                <a:ext uri="{FF2B5EF4-FFF2-40B4-BE49-F238E27FC236}">
                  <a16:creationId xmlns:a16="http://schemas.microsoft.com/office/drawing/2014/main" id="{78DB04EF-8708-4D28-0383-D353DCB1502A}"/>
                </a:ext>
              </a:extLst>
            </p:cNvPr>
            <p:cNvPicPr>
              <a:picLocks noChangeAspect="1"/>
            </p:cNvPicPr>
            <p:nvPr userDrawn="1"/>
          </p:nvPicPr>
          <p:blipFill>
            <a:blip r:embed="rId2"/>
            <a:stretch>
              <a:fillRect/>
            </a:stretch>
          </p:blipFill>
          <p:spPr>
            <a:xfrm>
              <a:off x="321276" y="0"/>
              <a:ext cx="6858000" cy="6858000"/>
            </a:xfrm>
            <a:prstGeom prst="parallelogram">
              <a:avLst/>
            </a:prstGeom>
          </p:spPr>
        </p:pic>
        <p:sp>
          <p:nvSpPr>
            <p:cNvPr id="9" name="Forma libre 8">
              <a:extLst>
                <a:ext uri="{FF2B5EF4-FFF2-40B4-BE49-F238E27FC236}">
                  <a16:creationId xmlns:a16="http://schemas.microsoft.com/office/drawing/2014/main" id="{4B3EEA46-7363-E9E3-6758-32305BE56EAB}"/>
                </a:ext>
              </a:extLst>
            </p:cNvPr>
            <p:cNvSpPr/>
            <p:nvPr userDrawn="1"/>
          </p:nvSpPr>
          <p:spPr>
            <a:xfrm>
              <a:off x="221082" y="-111211"/>
              <a:ext cx="6970550" cy="7006281"/>
            </a:xfrm>
            <a:custGeom>
              <a:avLst/>
              <a:gdLst>
                <a:gd name="connsiteX0" fmla="*/ 1742302 w 6870356"/>
                <a:gd name="connsiteY0" fmla="*/ 37071 h 6919784"/>
                <a:gd name="connsiteX1" fmla="*/ 0 w 6870356"/>
                <a:gd name="connsiteY1" fmla="*/ 6919784 h 6919784"/>
                <a:gd name="connsiteX2" fmla="*/ 5152767 w 6870356"/>
                <a:gd name="connsiteY2" fmla="*/ 6870357 h 6919784"/>
                <a:gd name="connsiteX3" fmla="*/ 6870356 w 6870356"/>
                <a:gd name="connsiteY3" fmla="*/ 0 h 6919784"/>
                <a:gd name="connsiteX4" fmla="*/ 1742302 w 6870356"/>
                <a:gd name="connsiteY4" fmla="*/ 37071 h 6919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70356" h="6919784">
                  <a:moveTo>
                    <a:pt x="1742302" y="37071"/>
                  </a:moveTo>
                  <a:lnTo>
                    <a:pt x="0" y="6919784"/>
                  </a:lnTo>
                  <a:lnTo>
                    <a:pt x="5152767" y="6870357"/>
                  </a:lnTo>
                  <a:lnTo>
                    <a:pt x="6870356" y="0"/>
                  </a:lnTo>
                  <a:lnTo>
                    <a:pt x="1742302" y="37071"/>
                  </a:lnTo>
                  <a:close/>
                </a:path>
              </a:pathLst>
            </a:custGeom>
            <a:gradFill>
              <a:gsLst>
                <a:gs pos="100000">
                  <a:schemeClr val="accent2">
                    <a:lumMod val="5000"/>
                    <a:lumOff val="95000"/>
                    <a:alpha val="0"/>
                  </a:schemeClr>
                </a:gs>
                <a:gs pos="27000">
                  <a:srgbClr val="A40304"/>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grpSp>
      <p:pic>
        <p:nvPicPr>
          <p:cNvPr id="15" name="Imagen 14">
            <a:extLst>
              <a:ext uri="{FF2B5EF4-FFF2-40B4-BE49-F238E27FC236}">
                <a16:creationId xmlns:a16="http://schemas.microsoft.com/office/drawing/2014/main" id="{F85FC874-40E1-755B-98F5-8C23F3C57EE2}"/>
              </a:ext>
            </a:extLst>
          </p:cNvPr>
          <p:cNvPicPr>
            <a:picLocks noChangeAspect="1"/>
          </p:cNvPicPr>
          <p:nvPr userDrawn="1"/>
        </p:nvPicPr>
        <p:blipFill>
          <a:blip r:embed="rId3"/>
          <a:stretch>
            <a:fillRect/>
          </a:stretch>
        </p:blipFill>
        <p:spPr>
          <a:xfrm>
            <a:off x="808854" y="5501024"/>
            <a:ext cx="1316508" cy="1055501"/>
          </a:xfrm>
          <a:prstGeom prst="rect">
            <a:avLst/>
          </a:prstGeom>
        </p:spPr>
      </p:pic>
      <p:sp>
        <p:nvSpPr>
          <p:cNvPr id="16" name="Rectángulo 15">
            <a:extLst>
              <a:ext uri="{FF2B5EF4-FFF2-40B4-BE49-F238E27FC236}">
                <a16:creationId xmlns:a16="http://schemas.microsoft.com/office/drawing/2014/main" id="{A4BD8AAC-9B16-187A-F505-E0AB5DB3E24B}"/>
              </a:ext>
            </a:extLst>
          </p:cNvPr>
          <p:cNvSpPr/>
          <p:nvPr userDrawn="1"/>
        </p:nvSpPr>
        <p:spPr>
          <a:xfrm>
            <a:off x="0" y="1977081"/>
            <a:ext cx="12192000" cy="2471351"/>
          </a:xfrm>
          <a:prstGeom prst="rect">
            <a:avLst/>
          </a:prstGeom>
          <a:gradFill>
            <a:gsLst>
              <a:gs pos="100000">
                <a:schemeClr val="accent2">
                  <a:lumMod val="5000"/>
                  <a:lumOff val="95000"/>
                  <a:alpha val="0"/>
                </a:schemeClr>
              </a:gs>
              <a:gs pos="27000">
                <a:srgbClr val="A40304"/>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Título 1">
            <a:extLst>
              <a:ext uri="{FF2B5EF4-FFF2-40B4-BE49-F238E27FC236}">
                <a16:creationId xmlns:a16="http://schemas.microsoft.com/office/drawing/2014/main" id="{846732B0-E0C8-84DF-CDFD-202396AE84E3}"/>
              </a:ext>
            </a:extLst>
          </p:cNvPr>
          <p:cNvSpPr>
            <a:spLocks noGrp="1"/>
          </p:cNvSpPr>
          <p:nvPr>
            <p:ph type="title"/>
          </p:nvPr>
        </p:nvSpPr>
        <p:spPr>
          <a:xfrm>
            <a:off x="1075037" y="2382559"/>
            <a:ext cx="9527231" cy="1608673"/>
          </a:xfrm>
        </p:spPr>
        <p:txBody>
          <a:bodyPr anchor="t">
            <a:normAutofit/>
          </a:bodyPr>
          <a:lstStyle>
            <a:lvl1pPr algn="l">
              <a:defRPr sz="5400">
                <a:solidFill>
                  <a:schemeClr val="bg1"/>
                </a:solidFill>
              </a:defRPr>
            </a:lvl1pPr>
          </a:lstStyle>
          <a:p>
            <a:r>
              <a:rPr lang="es-MX" dirty="0"/>
              <a:t>Haz clic para modificar el estilo de título del patrón</a:t>
            </a:r>
            <a:endParaRPr lang="es-CR" dirty="0"/>
          </a:p>
        </p:txBody>
      </p:sp>
    </p:spTree>
    <p:extLst>
      <p:ext uri="{BB962C8B-B14F-4D97-AF65-F5344CB8AC3E}">
        <p14:creationId xmlns:p14="http://schemas.microsoft.com/office/powerpoint/2010/main" val="3164468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CAE09797-A85B-E7FF-3E21-26E959C5B623}"/>
              </a:ext>
            </a:extLst>
          </p:cNvPr>
          <p:cNvSpPr/>
          <p:nvPr userDrawn="1"/>
        </p:nvSpPr>
        <p:spPr>
          <a:xfrm>
            <a:off x="0" y="0"/>
            <a:ext cx="5041557" cy="6858000"/>
          </a:xfrm>
          <a:prstGeom prst="rect">
            <a:avLst/>
          </a:prstGeom>
          <a:solidFill>
            <a:srgbClr val="A4030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10" name="Imagen 9">
            <a:extLst>
              <a:ext uri="{FF2B5EF4-FFF2-40B4-BE49-F238E27FC236}">
                <a16:creationId xmlns:a16="http://schemas.microsoft.com/office/drawing/2014/main" id="{6F8C683A-1FE5-B980-17C0-A5473452435E}"/>
              </a:ext>
            </a:extLst>
          </p:cNvPr>
          <p:cNvPicPr>
            <a:picLocks noChangeAspect="1"/>
          </p:cNvPicPr>
          <p:nvPr userDrawn="1"/>
        </p:nvPicPr>
        <p:blipFill rotWithShape="1">
          <a:blip r:embed="rId2">
            <a:alphaModFix amt="33000"/>
          </a:blip>
          <a:srcRect l="21001" r="36992"/>
          <a:stretch/>
        </p:blipFill>
        <p:spPr>
          <a:xfrm rot="10800000">
            <a:off x="0" y="0"/>
            <a:ext cx="5041557" cy="6858000"/>
          </a:xfrm>
          <a:prstGeom prst="rect">
            <a:avLst/>
          </a:prstGeom>
        </p:spPr>
      </p:pic>
      <p:sp>
        <p:nvSpPr>
          <p:cNvPr id="2" name="Título 1">
            <a:extLst>
              <a:ext uri="{FF2B5EF4-FFF2-40B4-BE49-F238E27FC236}">
                <a16:creationId xmlns:a16="http://schemas.microsoft.com/office/drawing/2014/main" id="{2F2C6669-A516-5960-D147-42B57E52E729}"/>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s-MX" dirty="0"/>
              <a:t>Haz clic para modificar el estilo de título del patrón</a:t>
            </a:r>
            <a:endParaRPr lang="es-CR" dirty="0"/>
          </a:p>
        </p:txBody>
      </p:sp>
      <p:sp>
        <p:nvSpPr>
          <p:cNvPr id="4" name="Marcador de texto 3">
            <a:extLst>
              <a:ext uri="{FF2B5EF4-FFF2-40B4-BE49-F238E27FC236}">
                <a16:creationId xmlns:a16="http://schemas.microsoft.com/office/drawing/2014/main" id="{CBA3B88B-6520-FAE3-61DF-11ACF42D908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11" name="Marcador de contenido 2">
            <a:extLst>
              <a:ext uri="{FF2B5EF4-FFF2-40B4-BE49-F238E27FC236}">
                <a16:creationId xmlns:a16="http://schemas.microsoft.com/office/drawing/2014/main" id="{5F5440CC-47CD-4F63-60A3-0A08542D2923}"/>
              </a:ext>
            </a:extLst>
          </p:cNvPr>
          <p:cNvSpPr>
            <a:spLocks noGrp="1"/>
          </p:cNvSpPr>
          <p:nvPr>
            <p:ph idx="1"/>
          </p:nvPr>
        </p:nvSpPr>
        <p:spPr>
          <a:xfrm>
            <a:off x="5492107" y="79765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dirty="0"/>
              <a:t>Haga clic para modificar los estilos de texto del patrón</a:t>
            </a:r>
          </a:p>
          <a:p>
            <a:pPr lvl="1"/>
            <a:r>
              <a:rPr lang="es-MX" dirty="0"/>
              <a:t>Segundo nivel</a:t>
            </a:r>
          </a:p>
          <a:p>
            <a:pPr lvl="2"/>
            <a:r>
              <a:rPr lang="es-MX" dirty="0"/>
              <a:t>Tercer nivel</a:t>
            </a:r>
          </a:p>
          <a:p>
            <a:pPr lvl="3"/>
            <a:r>
              <a:rPr lang="es-MX" dirty="0"/>
              <a:t>Cuarto nivel</a:t>
            </a:r>
          </a:p>
          <a:p>
            <a:pPr lvl="4"/>
            <a:r>
              <a:rPr lang="es-MX" dirty="0"/>
              <a:t>Quinto nivel</a:t>
            </a:r>
            <a:endParaRPr lang="es-CR" dirty="0"/>
          </a:p>
        </p:txBody>
      </p:sp>
      <p:pic>
        <p:nvPicPr>
          <p:cNvPr id="14" name="Imagen 13">
            <a:extLst>
              <a:ext uri="{FF2B5EF4-FFF2-40B4-BE49-F238E27FC236}">
                <a16:creationId xmlns:a16="http://schemas.microsoft.com/office/drawing/2014/main" id="{BA710FB7-7C81-3745-9267-45984BD952F9}"/>
              </a:ext>
            </a:extLst>
          </p:cNvPr>
          <p:cNvPicPr>
            <a:picLocks noChangeAspect="1"/>
          </p:cNvPicPr>
          <p:nvPr userDrawn="1"/>
        </p:nvPicPr>
        <p:blipFill>
          <a:blip r:embed="rId3"/>
          <a:stretch>
            <a:fillRect/>
          </a:stretch>
        </p:blipFill>
        <p:spPr>
          <a:xfrm>
            <a:off x="11454244" y="6462584"/>
            <a:ext cx="593122" cy="296561"/>
          </a:xfrm>
          <a:prstGeom prst="rect">
            <a:avLst/>
          </a:prstGeom>
        </p:spPr>
      </p:pic>
    </p:spTree>
    <p:extLst>
      <p:ext uri="{BB962C8B-B14F-4D97-AF65-F5344CB8AC3E}">
        <p14:creationId xmlns:p14="http://schemas.microsoft.com/office/powerpoint/2010/main" val="34695814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D0BFF34-2A0D-2585-10CB-B9F6E0A0E3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3A91CF98-0B1F-600B-6284-3C6236A577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23BA9443-639E-249A-F2E9-191C8410DA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8AE6046-7B07-6945-8BCA-E1589435F370}" type="datetimeFigureOut">
              <a:rPr lang="es-CR" smtClean="0"/>
              <a:t>22/5/2024</a:t>
            </a:fld>
            <a:endParaRPr lang="es-CR"/>
          </a:p>
        </p:txBody>
      </p:sp>
      <p:sp>
        <p:nvSpPr>
          <p:cNvPr id="5" name="Marcador de pie de página 4">
            <a:extLst>
              <a:ext uri="{FF2B5EF4-FFF2-40B4-BE49-F238E27FC236}">
                <a16:creationId xmlns:a16="http://schemas.microsoft.com/office/drawing/2014/main" id="{1EF687C6-0BB4-E15C-9BD8-A299EABC36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R"/>
          </a:p>
        </p:txBody>
      </p:sp>
      <p:sp>
        <p:nvSpPr>
          <p:cNvPr id="6" name="Marcador de número de diapositiva 5">
            <a:extLst>
              <a:ext uri="{FF2B5EF4-FFF2-40B4-BE49-F238E27FC236}">
                <a16:creationId xmlns:a16="http://schemas.microsoft.com/office/drawing/2014/main" id="{8BD98073-5A37-D46A-95C0-77EFCB8D6E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928E02D-B634-6841-9C3B-50D6ED4B59E8}" type="slidenum">
              <a:rPr lang="es-CR" smtClean="0"/>
              <a:t>‹Nº›</a:t>
            </a:fld>
            <a:endParaRPr lang="es-CR"/>
          </a:p>
        </p:txBody>
      </p:sp>
    </p:spTree>
    <p:extLst>
      <p:ext uri="{BB962C8B-B14F-4D97-AF65-F5344CB8AC3E}">
        <p14:creationId xmlns:p14="http://schemas.microsoft.com/office/powerpoint/2010/main" val="8583963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UNA-PI-OFIC-281-2023.pdf" TargetMode="External"/><Relationship Id="rId2" Type="http://schemas.openxmlformats.org/officeDocument/2006/relationships/hyperlink" Target="UNA-PI-RESO-389-2023.pdf" TargetMode="External"/><Relationship Id="rId1" Type="http://schemas.openxmlformats.org/officeDocument/2006/relationships/slideLayout" Target="../slideLayouts/slideLayout2.xml"/><Relationship Id="rId4" Type="http://schemas.openxmlformats.org/officeDocument/2006/relationships/hyperlink" Target="2023LY-000011-0003500001%20Resoluci&#243;n%20CGR%20Rec-Objeci&#243;n%20Eq-Lab.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69128E-CC8B-79D6-8689-1115F406E346}"/>
              </a:ext>
            </a:extLst>
          </p:cNvPr>
          <p:cNvSpPr>
            <a:spLocks noGrp="1"/>
          </p:cNvSpPr>
          <p:nvPr>
            <p:ph type="ctrTitle"/>
          </p:nvPr>
        </p:nvSpPr>
        <p:spPr/>
        <p:txBody>
          <a:bodyPr/>
          <a:lstStyle/>
          <a:p>
            <a:pPr algn="ctr"/>
            <a:r>
              <a:rPr lang="es-ES_tradnl" dirty="0"/>
              <a:t>RÉGIMEN RECURSIVO EN CONTRATACIÓN PÚBLICA</a:t>
            </a:r>
            <a:endParaRPr lang="es-CR" dirty="0">
              <a:latin typeface="Arial Narrow" panose="020B0604020202020204" pitchFamily="34" charset="0"/>
              <a:cs typeface="Arial Narrow" panose="020B0604020202020204" pitchFamily="34" charset="0"/>
            </a:endParaRPr>
          </a:p>
        </p:txBody>
      </p:sp>
      <p:sp>
        <p:nvSpPr>
          <p:cNvPr id="3" name="Subtítulo 2">
            <a:extLst>
              <a:ext uri="{FF2B5EF4-FFF2-40B4-BE49-F238E27FC236}">
                <a16:creationId xmlns:a16="http://schemas.microsoft.com/office/drawing/2014/main" id="{42D1EBAB-597C-E5B5-D29B-DB66B845FFE8}"/>
              </a:ext>
            </a:extLst>
          </p:cNvPr>
          <p:cNvSpPr>
            <a:spLocks noGrp="1"/>
          </p:cNvSpPr>
          <p:nvPr>
            <p:ph type="subTitle" idx="1"/>
          </p:nvPr>
        </p:nvSpPr>
        <p:spPr>
          <a:xfrm>
            <a:off x="5453763" y="4217341"/>
            <a:ext cx="5799439" cy="371053"/>
          </a:xfrm>
        </p:spPr>
        <p:txBody>
          <a:bodyPr/>
          <a:lstStyle/>
          <a:p>
            <a:pPr algn="ctr"/>
            <a:r>
              <a:rPr lang="es-CR" dirty="0">
                <a:latin typeface="Arial Narrow" panose="020B0604020202020204" pitchFamily="34" charset="0"/>
                <a:cs typeface="Arial Narrow" panose="020B0604020202020204" pitchFamily="34" charset="0"/>
              </a:rPr>
              <a:t>Proveeduría Institucional</a:t>
            </a:r>
          </a:p>
          <a:p>
            <a:endParaRPr lang="es-CR" dirty="0"/>
          </a:p>
        </p:txBody>
      </p:sp>
      <p:pic>
        <p:nvPicPr>
          <p:cNvPr id="6" name="Marcador de posición de imagen 5"/>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6545243" y="308762"/>
            <a:ext cx="1837944" cy="1673743"/>
          </a:xfrm>
          <a:prstGeom prst="rect">
            <a:avLst/>
          </a:prstGeom>
          <a:ln>
            <a:noFill/>
          </a:ln>
          <a:effectLst>
            <a:outerShdw blurRad="292100" dist="139700" dir="2700000" algn="tl" rotWithShape="0">
              <a:srgbClr val="333333">
                <a:alpha val="65000"/>
              </a:srgbClr>
            </a:outerShdw>
          </a:effectLst>
        </p:spPr>
      </p:pic>
      <p:pic>
        <p:nvPicPr>
          <p:cNvPr id="7" name="Imagen 6"/>
          <p:cNvPicPr>
            <a:picLocks noChangeAspect="1"/>
          </p:cNvPicPr>
          <p:nvPr/>
        </p:nvPicPr>
        <p:blipFill>
          <a:blip r:embed="rId4"/>
          <a:stretch>
            <a:fillRect/>
          </a:stretch>
        </p:blipFill>
        <p:spPr>
          <a:xfrm>
            <a:off x="9114019" y="308762"/>
            <a:ext cx="1794773" cy="1673743"/>
          </a:xfrm>
          <a:prstGeom prst="rect">
            <a:avLst/>
          </a:prstGeom>
        </p:spPr>
      </p:pic>
    </p:spTree>
    <p:extLst>
      <p:ext uri="{BB962C8B-B14F-4D97-AF65-F5344CB8AC3E}">
        <p14:creationId xmlns:p14="http://schemas.microsoft.com/office/powerpoint/2010/main" val="17273009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6A6AE9-C600-79E3-7B0A-0E8D5B3C0D7F}"/>
              </a:ext>
            </a:extLst>
          </p:cNvPr>
          <p:cNvSpPr>
            <a:spLocks noGrp="1"/>
          </p:cNvSpPr>
          <p:nvPr>
            <p:ph type="title"/>
          </p:nvPr>
        </p:nvSpPr>
        <p:spPr>
          <a:xfrm>
            <a:off x="838200" y="365126"/>
            <a:ext cx="10030428" cy="931240"/>
          </a:xfrm>
        </p:spPr>
        <p:txBody>
          <a:bodyPr>
            <a:normAutofit/>
          </a:bodyPr>
          <a:lstStyle/>
          <a:p>
            <a:r>
              <a:rPr lang="es-MX" sz="4000" dirty="0"/>
              <a:t>Ejemplo: Rechazo por falta de fundamentación</a:t>
            </a:r>
            <a:endParaRPr lang="es-CR" sz="4000" dirty="0"/>
          </a:p>
        </p:txBody>
      </p:sp>
      <p:sp>
        <p:nvSpPr>
          <p:cNvPr id="3" name="Marcador de contenido 2">
            <a:extLst>
              <a:ext uri="{FF2B5EF4-FFF2-40B4-BE49-F238E27FC236}">
                <a16:creationId xmlns:a16="http://schemas.microsoft.com/office/drawing/2014/main" id="{25DE7198-4409-9C03-3C57-463E7CEA54DD}"/>
              </a:ext>
            </a:extLst>
          </p:cNvPr>
          <p:cNvSpPr>
            <a:spLocks noGrp="1"/>
          </p:cNvSpPr>
          <p:nvPr>
            <p:ph idx="1"/>
          </p:nvPr>
        </p:nvSpPr>
        <p:spPr>
          <a:xfrm>
            <a:off x="838199" y="1516284"/>
            <a:ext cx="10030427" cy="4375230"/>
          </a:xfrm>
        </p:spPr>
        <p:txBody>
          <a:bodyPr>
            <a:normAutofit/>
          </a:bodyPr>
          <a:lstStyle/>
          <a:p>
            <a:pPr algn="just"/>
            <a:r>
              <a:rPr lang="es-MX" sz="2000" b="1" i="0" u="none" strike="noStrike" baseline="0" dirty="0">
                <a:solidFill>
                  <a:srgbClr val="000000"/>
                </a:solidFill>
              </a:rPr>
              <a:t>d) Sobre las medidas de la cámara flujo laminar partida 76 y 77. Criterio de la División. </a:t>
            </a:r>
            <a:r>
              <a:rPr lang="es-MX" sz="2000" b="0" i="0" u="none" strike="noStrike" baseline="0" dirty="0">
                <a:solidFill>
                  <a:srgbClr val="000000"/>
                </a:solidFill>
              </a:rPr>
              <a:t>La objetante (…) solicita cambiar las medidas con la finalidad de contar con mayor cantidad de oferentes. Solicita modificar las dimensiones, para que se lea: </a:t>
            </a:r>
            <a:r>
              <a:rPr lang="es-MX" sz="2000" b="0" i="1" u="none" strike="noStrike" baseline="0" dirty="0">
                <a:solidFill>
                  <a:srgbClr val="000000"/>
                </a:solidFill>
              </a:rPr>
              <a:t>“1100 * 808* 1690 mm ancho * </a:t>
            </a:r>
            <a:r>
              <a:rPr lang="es-MX" sz="2000" b="0" i="1" u="none" strike="noStrike" baseline="0" dirty="0" err="1">
                <a:solidFill>
                  <a:srgbClr val="000000"/>
                </a:solidFill>
              </a:rPr>
              <a:t>prof</a:t>
            </a:r>
            <a:r>
              <a:rPr lang="es-MX" sz="2000" b="0" i="1" u="none" strike="noStrike" baseline="0" dirty="0">
                <a:solidFill>
                  <a:srgbClr val="000000"/>
                </a:solidFill>
              </a:rPr>
              <a:t>* alto.” </a:t>
            </a:r>
          </a:p>
          <a:p>
            <a:pPr algn="just"/>
            <a:r>
              <a:rPr lang="es-MX" sz="2000" b="0" i="0" u="none" strike="noStrike" baseline="0" dirty="0">
                <a:solidFill>
                  <a:srgbClr val="000000"/>
                </a:solidFill>
              </a:rPr>
              <a:t>La Administración rechaza la solicitud de modificación y </a:t>
            </a:r>
            <a:r>
              <a:rPr lang="es-MX" sz="2000" b="1" i="0" u="none" strike="noStrike" baseline="0" dirty="0">
                <a:solidFill>
                  <a:srgbClr val="000000"/>
                </a:solidFill>
              </a:rPr>
              <a:t>señala que la objetante no aporta criterio experto ni prueba idónea, y que la recurrente solicita se le permita participar con un equipo que no se ajusta a los requerimientos previstos en el pliego. </a:t>
            </a:r>
          </a:p>
          <a:p>
            <a:pPr algn="just"/>
            <a:r>
              <a:rPr lang="es-MX" sz="2000" b="0" i="0" u="none" strike="noStrike" baseline="0" dirty="0">
                <a:solidFill>
                  <a:srgbClr val="000000"/>
                </a:solidFill>
              </a:rPr>
              <a:t>Señalada la posición de las partes, para el análisis del alegato del objetante, resulta indispensable señalar qué se indicó en el pliego de condiciones en cuanto a las dimensiones (…) </a:t>
            </a:r>
            <a:r>
              <a:rPr lang="es-MX" sz="2000" b="0" i="1" u="none" strike="noStrike" baseline="0" dirty="0">
                <a:solidFill>
                  <a:srgbClr val="000000"/>
                </a:solidFill>
              </a:rPr>
              <a:t>“entre 1900-2100 mm ancho milímetros entre 785-910 mm profundidad entre 1050 – 1200 mm alto”. </a:t>
            </a:r>
          </a:p>
          <a:p>
            <a:endParaRPr lang="es-CR" dirty="0"/>
          </a:p>
        </p:txBody>
      </p:sp>
    </p:spTree>
    <p:extLst>
      <p:ext uri="{BB962C8B-B14F-4D97-AF65-F5344CB8AC3E}">
        <p14:creationId xmlns:p14="http://schemas.microsoft.com/office/powerpoint/2010/main" val="1430350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6A6AE9-C600-79E3-7B0A-0E8D5B3C0D7F}"/>
              </a:ext>
            </a:extLst>
          </p:cNvPr>
          <p:cNvSpPr>
            <a:spLocks noGrp="1"/>
          </p:cNvSpPr>
          <p:nvPr>
            <p:ph type="title"/>
          </p:nvPr>
        </p:nvSpPr>
        <p:spPr>
          <a:xfrm>
            <a:off x="838200" y="365126"/>
            <a:ext cx="10261922" cy="931240"/>
          </a:xfrm>
        </p:spPr>
        <p:txBody>
          <a:bodyPr>
            <a:normAutofit/>
          </a:bodyPr>
          <a:lstStyle/>
          <a:p>
            <a:r>
              <a:rPr lang="es-MX" sz="4000" dirty="0"/>
              <a:t>Ejemplo: Rechazo por falta de fundamentación</a:t>
            </a:r>
            <a:endParaRPr lang="es-CR" sz="4000" dirty="0"/>
          </a:p>
        </p:txBody>
      </p:sp>
      <p:sp>
        <p:nvSpPr>
          <p:cNvPr id="3" name="Marcador de contenido 2">
            <a:extLst>
              <a:ext uri="{FF2B5EF4-FFF2-40B4-BE49-F238E27FC236}">
                <a16:creationId xmlns:a16="http://schemas.microsoft.com/office/drawing/2014/main" id="{25DE7198-4409-9C03-3C57-463E7CEA54DD}"/>
              </a:ext>
            </a:extLst>
          </p:cNvPr>
          <p:cNvSpPr>
            <a:spLocks noGrp="1"/>
          </p:cNvSpPr>
          <p:nvPr>
            <p:ph idx="1"/>
          </p:nvPr>
        </p:nvSpPr>
        <p:spPr>
          <a:xfrm>
            <a:off x="838200" y="1643605"/>
            <a:ext cx="10261922" cy="4317357"/>
          </a:xfrm>
        </p:spPr>
        <p:txBody>
          <a:bodyPr>
            <a:normAutofit lnSpcReduction="10000"/>
          </a:bodyPr>
          <a:lstStyle/>
          <a:p>
            <a:pPr algn="just"/>
            <a:r>
              <a:rPr lang="es-MX" sz="2000" b="0" i="0" u="none" strike="noStrike" baseline="0" dirty="0">
                <a:solidFill>
                  <a:srgbClr val="000000"/>
                </a:solidFill>
                <a:latin typeface="Arial" panose="020B0604020202020204" pitchFamily="34" charset="0"/>
              </a:rPr>
              <a:t>(…) se constata que </a:t>
            </a:r>
            <a:r>
              <a:rPr lang="es-MX" sz="2000" b="0" i="0" u="none" strike="noStrike" baseline="0" dirty="0">
                <a:solidFill>
                  <a:srgbClr val="000000"/>
                </a:solidFill>
              </a:rPr>
              <a:t>la objetante se restringe a solicitar la variación en las características, para que exista mayor cantidad de oferentes, sin embargo, </a:t>
            </a:r>
            <a:r>
              <a:rPr lang="es-MX" sz="2000" b="1" i="0" u="none" strike="noStrike" baseline="0" dirty="0">
                <a:solidFill>
                  <a:srgbClr val="000000"/>
                </a:solidFill>
              </a:rPr>
              <a:t>omite demostrar la importancia de la modificación solicitada, omite explicar cómo mediante la variación de medidas puede la Administración cumplir de igual o mejor manera el objetivo perseguido con esta compra. (…) pudo la objetante realizar un ejercicio comparativo de los equipos disponibles en el mercado que cumplan con las características requeridas por la Administración y puntualizando las medidas, con la finalidad de demostrar si no existen en el mercado equipos con dichas dimensiones o si corresponde a un equipo en específico, acreditando una limitación en la participación de oferentes</a:t>
            </a:r>
            <a:r>
              <a:rPr lang="es-MX" sz="2000" b="0" i="0" u="none" strike="noStrike" baseline="0" dirty="0">
                <a:solidFill>
                  <a:srgbClr val="000000"/>
                </a:solidFill>
              </a:rPr>
              <a:t>. </a:t>
            </a:r>
          </a:p>
          <a:p>
            <a:pPr algn="just"/>
            <a:endParaRPr lang="es-MX" sz="1200" b="0" i="0" u="none" strike="noStrike" baseline="0" dirty="0">
              <a:solidFill>
                <a:srgbClr val="000000"/>
              </a:solidFill>
            </a:endParaRPr>
          </a:p>
          <a:p>
            <a:pPr algn="just"/>
            <a:r>
              <a:rPr lang="es-MX" sz="2000" b="0" i="0" u="none" strike="noStrike" baseline="0" dirty="0">
                <a:solidFill>
                  <a:srgbClr val="000000"/>
                </a:solidFill>
              </a:rPr>
              <a:t>(…) que el </a:t>
            </a:r>
            <a:r>
              <a:rPr lang="es-MX" sz="2000" b="1" i="0" u="none" strike="noStrike" baseline="0" dirty="0">
                <a:solidFill>
                  <a:srgbClr val="000000"/>
                </a:solidFill>
              </a:rPr>
              <a:t>artículo 246 del RLGCP, </a:t>
            </a:r>
            <a:r>
              <a:rPr lang="es-MX" sz="2000" i="0" u="none" strike="noStrike" baseline="0" dirty="0">
                <a:solidFill>
                  <a:srgbClr val="000000"/>
                </a:solidFill>
              </a:rPr>
              <a:t>dispone que el </a:t>
            </a:r>
            <a:r>
              <a:rPr lang="es-MX" sz="2000" b="1" i="0" u="none" strike="noStrike" baseline="0" dirty="0">
                <a:solidFill>
                  <a:srgbClr val="000000"/>
                </a:solidFill>
              </a:rPr>
              <a:t>recurso de objeción debe presentarse debidamente fundamentado y con prueba idónea y pertinente, a efectos de acreditar las afirmaciones o argumentaciones en que basa su recurso, el argumento planteado carece de la fundamentación exigida</a:t>
            </a:r>
            <a:r>
              <a:rPr lang="es-MX" sz="2000" b="0" i="0" u="none" strike="noStrike" baseline="0" dirty="0">
                <a:solidFill>
                  <a:srgbClr val="000000"/>
                </a:solidFill>
              </a:rPr>
              <a:t> y por lo tanto corresponde </a:t>
            </a:r>
            <a:r>
              <a:rPr lang="es-MX" sz="2000" b="1" i="0" u="none" strike="noStrike" baseline="0" dirty="0">
                <a:solidFill>
                  <a:srgbClr val="000000"/>
                </a:solidFill>
              </a:rPr>
              <a:t>rechazar de plano</a:t>
            </a:r>
            <a:r>
              <a:rPr lang="es-MX" sz="2000" b="0" i="0" u="none" strike="noStrike" baseline="0" dirty="0">
                <a:solidFill>
                  <a:srgbClr val="000000"/>
                </a:solidFill>
              </a:rPr>
              <a:t>. </a:t>
            </a:r>
            <a:r>
              <a:rPr lang="es-MX" sz="1800" b="0" i="0" u="none" strike="noStrike" baseline="0" dirty="0">
                <a:solidFill>
                  <a:srgbClr val="000000"/>
                </a:solidFill>
                <a:latin typeface="Arial" panose="020B0604020202020204" pitchFamily="34" charset="0"/>
              </a:rPr>
              <a:t>	</a:t>
            </a:r>
          </a:p>
          <a:p>
            <a:endParaRPr lang="es-CR" dirty="0"/>
          </a:p>
        </p:txBody>
      </p:sp>
    </p:spTree>
    <p:extLst>
      <p:ext uri="{BB962C8B-B14F-4D97-AF65-F5344CB8AC3E}">
        <p14:creationId xmlns:p14="http://schemas.microsoft.com/office/powerpoint/2010/main" val="1194342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A3075-BF44-8DCD-7542-83B63258B534}"/>
              </a:ext>
            </a:extLst>
          </p:cNvPr>
          <p:cNvSpPr>
            <a:spLocks noGrp="1"/>
          </p:cNvSpPr>
          <p:nvPr>
            <p:ph type="title"/>
          </p:nvPr>
        </p:nvSpPr>
        <p:spPr/>
        <p:txBody>
          <a:bodyPr/>
          <a:lstStyle/>
          <a:p>
            <a:r>
              <a:rPr lang="es-CR" dirty="0"/>
              <a:t>Que hacer para minimizar los recursos</a:t>
            </a:r>
          </a:p>
        </p:txBody>
      </p:sp>
      <p:sp>
        <p:nvSpPr>
          <p:cNvPr id="3" name="Marcador de contenido 2">
            <a:extLst>
              <a:ext uri="{FF2B5EF4-FFF2-40B4-BE49-F238E27FC236}">
                <a16:creationId xmlns:a16="http://schemas.microsoft.com/office/drawing/2014/main" id="{0E302D3E-681F-BC78-B20D-C149EF70FC28}"/>
              </a:ext>
            </a:extLst>
          </p:cNvPr>
          <p:cNvSpPr>
            <a:spLocks noGrp="1"/>
          </p:cNvSpPr>
          <p:nvPr>
            <p:ph idx="1"/>
          </p:nvPr>
        </p:nvSpPr>
        <p:spPr>
          <a:xfrm>
            <a:off x="838200" y="1690688"/>
            <a:ext cx="10515600" cy="4351338"/>
          </a:xfrm>
        </p:spPr>
        <p:txBody>
          <a:bodyPr>
            <a:normAutofit/>
          </a:bodyPr>
          <a:lstStyle/>
          <a:p>
            <a:pPr marL="514350" indent="-514350" algn="just">
              <a:buAutoNum type="arabicPeriod"/>
            </a:pPr>
            <a:r>
              <a:rPr lang="es-CR" dirty="0"/>
              <a:t>Definir buenas especificaciones técnicas (un buen pliego de condiciones, claro, minimiza la posibilidad de ser recurrido en cualquier etapa del procedimiento).</a:t>
            </a:r>
          </a:p>
          <a:p>
            <a:pPr marL="514350" indent="-514350" algn="just">
              <a:buAutoNum type="arabicPeriod"/>
            </a:pPr>
            <a:endParaRPr lang="es-CR" sz="1200" dirty="0"/>
          </a:p>
          <a:p>
            <a:pPr marL="514350" indent="-514350" algn="just">
              <a:buAutoNum type="arabicPeriod"/>
            </a:pPr>
            <a:r>
              <a:rPr lang="es-CR" dirty="0"/>
              <a:t>Recordar que la Administración es la que mejor conoce su necesidad y la mejor forma de satisfacerla, pero está limitada por principios de contratación.</a:t>
            </a:r>
          </a:p>
          <a:p>
            <a:pPr lvl="1" algn="just"/>
            <a:r>
              <a:rPr lang="es-CR" dirty="0"/>
              <a:t>Eficiencia y eficacia</a:t>
            </a:r>
          </a:p>
          <a:p>
            <a:pPr lvl="1" algn="just"/>
            <a:r>
              <a:rPr lang="es-CR" dirty="0"/>
              <a:t>Igualdad y libre concurrencia</a:t>
            </a:r>
          </a:p>
          <a:p>
            <a:pPr lvl="1" algn="just"/>
            <a:r>
              <a:rPr lang="es-CR" dirty="0"/>
              <a:t>Principio de congruencia (ultra </a:t>
            </a:r>
            <a:r>
              <a:rPr lang="es-CR" dirty="0" err="1"/>
              <a:t>petita</a:t>
            </a:r>
            <a:r>
              <a:rPr lang="es-CR" dirty="0"/>
              <a:t>, extra </a:t>
            </a:r>
            <a:r>
              <a:rPr lang="es-CR" dirty="0" err="1"/>
              <a:t>petita</a:t>
            </a:r>
            <a:r>
              <a:rPr lang="es-CR" dirty="0"/>
              <a:t> e infra </a:t>
            </a:r>
            <a:r>
              <a:rPr lang="es-CR" dirty="0" err="1"/>
              <a:t>petita</a:t>
            </a:r>
            <a:r>
              <a:rPr lang="es-CR" dirty="0"/>
              <a:t>)</a:t>
            </a:r>
          </a:p>
          <a:p>
            <a:pPr marL="514350" indent="-514350">
              <a:buAutoNum type="arabicPeriod"/>
            </a:pPr>
            <a:endParaRPr lang="es-CR" dirty="0"/>
          </a:p>
        </p:txBody>
      </p:sp>
    </p:spTree>
    <p:extLst>
      <p:ext uri="{BB962C8B-B14F-4D97-AF65-F5344CB8AC3E}">
        <p14:creationId xmlns:p14="http://schemas.microsoft.com/office/powerpoint/2010/main" val="3409633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A3075-BF44-8DCD-7542-83B63258B534}"/>
              </a:ext>
            </a:extLst>
          </p:cNvPr>
          <p:cNvSpPr>
            <a:spLocks noGrp="1"/>
          </p:cNvSpPr>
          <p:nvPr>
            <p:ph type="title"/>
          </p:nvPr>
        </p:nvSpPr>
        <p:spPr>
          <a:xfrm>
            <a:off x="838200" y="365125"/>
            <a:ext cx="10515600" cy="1023837"/>
          </a:xfrm>
        </p:spPr>
        <p:txBody>
          <a:bodyPr/>
          <a:lstStyle/>
          <a:p>
            <a:r>
              <a:rPr lang="es-CR" dirty="0"/>
              <a:t>Que hacer para minimizar los recursos</a:t>
            </a:r>
          </a:p>
        </p:txBody>
      </p:sp>
      <p:sp>
        <p:nvSpPr>
          <p:cNvPr id="3" name="Marcador de contenido 2">
            <a:extLst>
              <a:ext uri="{FF2B5EF4-FFF2-40B4-BE49-F238E27FC236}">
                <a16:creationId xmlns:a16="http://schemas.microsoft.com/office/drawing/2014/main" id="{0E302D3E-681F-BC78-B20D-C149EF70FC28}"/>
              </a:ext>
            </a:extLst>
          </p:cNvPr>
          <p:cNvSpPr>
            <a:spLocks noGrp="1"/>
          </p:cNvSpPr>
          <p:nvPr>
            <p:ph idx="1"/>
          </p:nvPr>
        </p:nvSpPr>
        <p:spPr>
          <a:xfrm>
            <a:off x="838200" y="1388962"/>
            <a:ext cx="10515600" cy="4533358"/>
          </a:xfrm>
        </p:spPr>
        <p:txBody>
          <a:bodyPr>
            <a:normAutofit fontScale="55000" lnSpcReduction="20000"/>
          </a:bodyPr>
          <a:lstStyle/>
          <a:p>
            <a:pPr marL="514350" indent="-514350" algn="just">
              <a:buAutoNum type="arabicPeriod"/>
            </a:pPr>
            <a:endParaRPr lang="es-MX" dirty="0"/>
          </a:p>
          <a:p>
            <a:pPr marL="0" indent="0" algn="just">
              <a:buNone/>
            </a:pPr>
            <a:r>
              <a:rPr lang="es-MX" sz="3300" dirty="0"/>
              <a:t>ARTÍCULO 21- Incorporación de criterios sociales, económicos, ambientales y de innovación en los pliegos de condiciones</a:t>
            </a:r>
          </a:p>
          <a:p>
            <a:pPr marL="514350" indent="-514350" algn="just">
              <a:buAutoNum type="arabicPeriod"/>
            </a:pPr>
            <a:endParaRPr lang="es-MX" sz="3300" dirty="0"/>
          </a:p>
          <a:p>
            <a:pPr marL="0" indent="0" algn="just">
              <a:buNone/>
            </a:pPr>
            <a:r>
              <a:rPr lang="es-MX" sz="3300" dirty="0"/>
              <a:t>Los sujetos cubiertos por la presente ley promoverán la incorporación de consideraciones sociales, económicos, ambientales, culturales, de calidad y de innovación en los pliegos de condiciones, atendiendo a las particularidades del objeto contractual y el mercado y a las disposiciones que sobre el particular contemple el reglamento de la presente ley.</a:t>
            </a:r>
          </a:p>
          <a:p>
            <a:pPr marL="514350" indent="-514350" algn="just">
              <a:buAutoNum type="arabicPeriod"/>
            </a:pPr>
            <a:endParaRPr lang="es-MX" sz="3300" dirty="0"/>
          </a:p>
          <a:p>
            <a:pPr marL="0" indent="0" algn="just">
              <a:buNone/>
            </a:pPr>
            <a:r>
              <a:rPr lang="es-MX" sz="3300" b="1" u="sng" dirty="0"/>
              <a:t>En la incorporación de esos criterios se deberán respetar los principios de contratación pública, así como plantearse dichos criterios de manera objetiva, verificable y atinente al objeto contractual.</a:t>
            </a:r>
          </a:p>
          <a:p>
            <a:pPr marL="514350" indent="-514350" algn="just">
              <a:buAutoNum type="arabicPeriod"/>
            </a:pPr>
            <a:endParaRPr lang="es-MX" sz="3300" dirty="0"/>
          </a:p>
          <a:p>
            <a:pPr marL="0" indent="0" algn="just">
              <a:buNone/>
            </a:pPr>
            <a:r>
              <a:rPr lang="es-MX" sz="3300" dirty="0"/>
              <a:t>El objeto de la contratación debe reunir exigencias de calidad y actualización tecnológica que obedezcan a avances científicos contemporáneos, de conformidad con las necesidades y posibilidades de la entidad contratante.</a:t>
            </a:r>
          </a:p>
          <a:p>
            <a:pPr marL="0" indent="0" algn="just">
              <a:buNone/>
            </a:pPr>
            <a:endParaRPr lang="es-MX" dirty="0"/>
          </a:p>
          <a:p>
            <a:pPr marL="0" indent="0" algn="just">
              <a:buNone/>
            </a:pPr>
            <a:r>
              <a:rPr lang="es-MX" b="1" dirty="0"/>
              <a:t>IMPORTANTE ARTICULO 17 INCISO h)RLGCP</a:t>
            </a:r>
          </a:p>
          <a:p>
            <a:pPr marL="514350" indent="-514350">
              <a:buAutoNum type="arabicPeriod"/>
            </a:pPr>
            <a:endParaRPr lang="es-CR" dirty="0"/>
          </a:p>
          <a:p>
            <a:pPr marL="514350" indent="-514350">
              <a:buAutoNum type="arabicPeriod"/>
            </a:pPr>
            <a:endParaRPr lang="es-CR" dirty="0"/>
          </a:p>
        </p:txBody>
      </p:sp>
    </p:spTree>
    <p:extLst>
      <p:ext uri="{BB962C8B-B14F-4D97-AF65-F5344CB8AC3E}">
        <p14:creationId xmlns:p14="http://schemas.microsoft.com/office/powerpoint/2010/main" val="1979106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A3075-BF44-8DCD-7542-83B63258B534}"/>
              </a:ext>
            </a:extLst>
          </p:cNvPr>
          <p:cNvSpPr>
            <a:spLocks noGrp="1"/>
          </p:cNvSpPr>
          <p:nvPr>
            <p:ph type="title"/>
          </p:nvPr>
        </p:nvSpPr>
        <p:spPr>
          <a:xfrm>
            <a:off x="838200" y="272527"/>
            <a:ext cx="10515600" cy="1185883"/>
          </a:xfrm>
        </p:spPr>
        <p:txBody>
          <a:bodyPr/>
          <a:lstStyle/>
          <a:p>
            <a:r>
              <a:rPr lang="es-CR" dirty="0"/>
              <a:t>Que hacer para minimizar los recursos</a:t>
            </a:r>
          </a:p>
        </p:txBody>
      </p:sp>
      <p:sp>
        <p:nvSpPr>
          <p:cNvPr id="3" name="Marcador de contenido 2">
            <a:extLst>
              <a:ext uri="{FF2B5EF4-FFF2-40B4-BE49-F238E27FC236}">
                <a16:creationId xmlns:a16="http://schemas.microsoft.com/office/drawing/2014/main" id="{0E302D3E-681F-BC78-B20D-C149EF70FC28}"/>
              </a:ext>
            </a:extLst>
          </p:cNvPr>
          <p:cNvSpPr>
            <a:spLocks noGrp="1"/>
          </p:cNvSpPr>
          <p:nvPr>
            <p:ph idx="1"/>
          </p:nvPr>
        </p:nvSpPr>
        <p:spPr>
          <a:xfrm>
            <a:off x="838200" y="1458410"/>
            <a:ext cx="10515600" cy="4826644"/>
          </a:xfrm>
        </p:spPr>
        <p:txBody>
          <a:bodyPr>
            <a:normAutofit fontScale="85000" lnSpcReduction="20000"/>
          </a:bodyPr>
          <a:lstStyle/>
          <a:p>
            <a:pPr indent="0" algn="just">
              <a:lnSpc>
                <a:spcPct val="107000"/>
              </a:lnSpc>
              <a:spcBef>
                <a:spcPts val="0"/>
              </a:spcBef>
              <a:buNone/>
            </a:pPr>
            <a:r>
              <a:rPr lang="es-CR" sz="1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ARTÍCULO 40- Contenido</a:t>
            </a:r>
            <a:endParaRPr lang="es-CR" sz="18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CR"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El pliego de condiciones deberá establecer los requisitos de admisibilidad, los parámetros para verificar la calidad y contener un sistema de calificación de ofertas, siendo posible incorporar factores de evaluación distintos del precio, tales como plazo y calidad que, en principio, deben regularse como requisitos de cumplimiento obligatorio. La combinación de cláusulas de admisibilidad y de factores de evaluación debe asegurar la adquisición del mejor bien, obra o servicio, al menor precio y con apego al principio del valor por el dinero. En caso de empate, se deberá dar una puntuación adicional a las pymes, conforme se establezca en el reglamento. Las especificaciones técnicas deberán estar definidas en términos de calidad, desempeño y funcionalidad. Atendiendo a la simplificación de trámites se deberán solicitar los requerimientos que sean indispensables para verificar la idoneidad del eventual contratista. Mediante acto motivado, la Administración podrá solicitar las muestras que estime convenientes a fin de verificar la calidad de los bienes ofrecidos y, finalmente, entregados.</a:t>
            </a:r>
            <a:endParaRPr lang="es-CR"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CR" sz="1800" b="1" u="sng"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En el pliego de condiciones se deberán indicar, de manera expresa, los estudios a los que se someterán las ofertas para determinar su elegibilidad.</a:t>
            </a:r>
            <a:endParaRPr lang="es-CR" sz="18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CR"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La Administración estará facultada hasta antes de la apertura de las ofertas y únicamente en dos ocasiones para modificar de oficio el pliego de condiciones, conforme lo disponga el reglamento de esta ley.</a:t>
            </a:r>
            <a:endParaRPr lang="es-CR"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CR" sz="1800" b="1" u="sng"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La omisión en el pliego de condiciones de aquellas obligaciones impuestas por el ordenamiento jurídico a los potenciales oferentes en atención al objeto contractual, no exime a estos de su obligado cumplimiento.</a:t>
            </a:r>
          </a:p>
          <a:p>
            <a:pPr marL="0" indent="0" algn="just">
              <a:buNone/>
            </a:pPr>
            <a:endParaRPr lang="es-MX" dirty="0"/>
          </a:p>
          <a:p>
            <a:pPr marL="514350" indent="-514350">
              <a:buAutoNum type="arabicPeriod"/>
            </a:pPr>
            <a:endParaRPr lang="es-CR" dirty="0"/>
          </a:p>
          <a:p>
            <a:pPr marL="514350" indent="-514350">
              <a:buAutoNum type="arabicPeriod"/>
            </a:pPr>
            <a:endParaRPr lang="es-CR" dirty="0"/>
          </a:p>
        </p:txBody>
      </p:sp>
    </p:spTree>
    <p:extLst>
      <p:ext uri="{BB962C8B-B14F-4D97-AF65-F5344CB8AC3E}">
        <p14:creationId xmlns:p14="http://schemas.microsoft.com/office/powerpoint/2010/main" val="191178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965964"/>
          </a:xfrm>
        </p:spPr>
        <p:txBody>
          <a:bodyPr/>
          <a:lstStyle/>
          <a:p>
            <a:r>
              <a:rPr lang="es-CR" dirty="0"/>
              <a:t>Uso del ordenamiento jurídico </a:t>
            </a:r>
          </a:p>
        </p:txBody>
      </p:sp>
      <p:sp>
        <p:nvSpPr>
          <p:cNvPr id="3" name="Marcador de contenido 2"/>
          <p:cNvSpPr>
            <a:spLocks noGrp="1"/>
          </p:cNvSpPr>
          <p:nvPr>
            <p:ph idx="1"/>
          </p:nvPr>
        </p:nvSpPr>
        <p:spPr>
          <a:xfrm>
            <a:off x="721971" y="1493134"/>
            <a:ext cx="10736966" cy="4224759"/>
          </a:xfrm>
        </p:spPr>
        <p:txBody>
          <a:bodyPr>
            <a:normAutofit fontScale="70000" lnSpcReduction="20000"/>
          </a:bodyPr>
          <a:lstStyle/>
          <a:p>
            <a:pPr algn="just"/>
            <a:r>
              <a:rPr lang="es-MX" dirty="0"/>
              <a:t>Además, expresa la recurrente que no se advirtió en el pliego de condiciones de licitación</a:t>
            </a:r>
          </a:p>
          <a:p>
            <a:pPr algn="just"/>
            <a:r>
              <a:rPr lang="es-MX" dirty="0"/>
              <a:t>que se debía de presentar este presupuesto, lo que como ya se ha visto, no es necesario, ya</a:t>
            </a:r>
          </a:p>
          <a:p>
            <a:pPr algn="just"/>
            <a:r>
              <a:rPr lang="es-MX" dirty="0"/>
              <a:t>que hay una norma superior a la cual el pliego de condiciones si hace referencia, de</a:t>
            </a:r>
          </a:p>
          <a:p>
            <a:pPr algn="just"/>
            <a:r>
              <a:rPr lang="es-MX" dirty="0"/>
              <a:t>acatamiento obligatorio, pero además alega el mismo que no hay normativa expresa que</a:t>
            </a:r>
          </a:p>
          <a:p>
            <a:pPr algn="just"/>
            <a:r>
              <a:rPr lang="es-MX" dirty="0"/>
              <a:t>indique que es un presupuesto detallado, haciendo una interpretación antojadiza del</a:t>
            </a:r>
          </a:p>
          <a:p>
            <a:pPr algn="just"/>
            <a:r>
              <a:rPr lang="es-MX" dirty="0"/>
              <a:t>artículo 8 del Reglamento de Servicios de Consultoría en Ingeniería y Arquitectura del</a:t>
            </a:r>
          </a:p>
          <a:p>
            <a:pPr algn="just"/>
            <a:r>
              <a:rPr lang="es-MX" dirty="0"/>
              <a:t>CFIA, que expresamente, si indica con toda claridad que es un presupuesto detallado en su</a:t>
            </a:r>
          </a:p>
          <a:p>
            <a:pPr algn="just"/>
            <a:r>
              <a:rPr lang="es-MX" dirty="0"/>
              <a:t>inciso f), a saber “</a:t>
            </a:r>
            <a:r>
              <a:rPr lang="es-MX" i="1" dirty="0"/>
              <a:t>el cálculo desglosado por componentes de cada una de las actividades del</a:t>
            </a:r>
          </a:p>
          <a:p>
            <a:pPr algn="just"/>
            <a:r>
              <a:rPr lang="es-MX" i="1" dirty="0"/>
              <a:t>proceso de ejecución de la obra, de manera que se puedan conocer, en detalle y con</a:t>
            </a:r>
          </a:p>
          <a:p>
            <a:pPr algn="just"/>
            <a:r>
              <a:rPr lang="es-MX" i="1" dirty="0"/>
              <a:t>precisión, los diferentes materiales, mano de obra, equipos, imprevistos, cantidades por</a:t>
            </a:r>
          </a:p>
          <a:p>
            <a:pPr algn="just"/>
            <a:r>
              <a:rPr lang="es-MX" i="1" dirty="0"/>
              <a:t>utilizar, los precios unitarios de mercado considerados y, en general, todos los costos</a:t>
            </a:r>
          </a:p>
          <a:p>
            <a:pPr algn="just"/>
            <a:r>
              <a:rPr lang="es-MX" i="1" dirty="0"/>
              <a:t>directos e indirectos relacionados con el valor del proyecto u obra..”.</a:t>
            </a:r>
            <a:endParaRPr lang="es-CR" dirty="0"/>
          </a:p>
        </p:txBody>
      </p:sp>
    </p:spTree>
    <p:extLst>
      <p:ext uri="{BB962C8B-B14F-4D97-AF65-F5344CB8AC3E}">
        <p14:creationId xmlns:p14="http://schemas.microsoft.com/office/powerpoint/2010/main" val="66541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A3075-BF44-8DCD-7542-83B63258B534}"/>
              </a:ext>
            </a:extLst>
          </p:cNvPr>
          <p:cNvSpPr>
            <a:spLocks noGrp="1"/>
          </p:cNvSpPr>
          <p:nvPr>
            <p:ph type="title"/>
          </p:nvPr>
        </p:nvSpPr>
        <p:spPr>
          <a:xfrm>
            <a:off x="838200" y="365126"/>
            <a:ext cx="10515600" cy="1000688"/>
          </a:xfrm>
        </p:spPr>
        <p:txBody>
          <a:bodyPr/>
          <a:lstStyle/>
          <a:p>
            <a:r>
              <a:rPr lang="es-CR" dirty="0"/>
              <a:t>Que hacer para minimizar los recursos</a:t>
            </a:r>
          </a:p>
        </p:txBody>
      </p:sp>
      <p:sp>
        <p:nvSpPr>
          <p:cNvPr id="3" name="Marcador de contenido 2">
            <a:extLst>
              <a:ext uri="{FF2B5EF4-FFF2-40B4-BE49-F238E27FC236}">
                <a16:creationId xmlns:a16="http://schemas.microsoft.com/office/drawing/2014/main" id="{0E302D3E-681F-BC78-B20D-C149EF70FC28}"/>
              </a:ext>
            </a:extLst>
          </p:cNvPr>
          <p:cNvSpPr>
            <a:spLocks noGrp="1"/>
          </p:cNvSpPr>
          <p:nvPr>
            <p:ph idx="1"/>
          </p:nvPr>
        </p:nvSpPr>
        <p:spPr>
          <a:xfrm>
            <a:off x="838200" y="1501534"/>
            <a:ext cx="10515600" cy="4351338"/>
          </a:xfrm>
        </p:spPr>
        <p:txBody>
          <a:bodyPr/>
          <a:lstStyle/>
          <a:p>
            <a:pPr marL="0" indent="0" algn="just">
              <a:buNone/>
            </a:pPr>
            <a:r>
              <a:rPr lang="es-CR" dirty="0"/>
              <a:t>La posibilidad del recurso de objeción no elimina a la Administración la obligación de realizar buenas especificaciones técnicas.</a:t>
            </a:r>
          </a:p>
          <a:p>
            <a:pPr lvl="1" algn="just"/>
            <a:r>
              <a:rPr lang="es-CR" dirty="0"/>
              <a:t>Las muestras no pueden ser únicamente para verlas (protocolos en el cartel)</a:t>
            </a:r>
          </a:p>
          <a:p>
            <a:pPr lvl="1" algn="just"/>
            <a:endParaRPr lang="es-CR" dirty="0"/>
          </a:p>
          <a:p>
            <a:pPr lvl="1" algn="just"/>
            <a:r>
              <a:rPr lang="es-CR" dirty="0"/>
              <a:t>Normas de calidad: que se pretende evaluar cuando se solicitan, no puede ser solo por pedirlas o para tener mejor “calidad”.</a:t>
            </a:r>
          </a:p>
          <a:p>
            <a:pPr lvl="1" algn="just"/>
            <a:endParaRPr lang="es-CR" dirty="0"/>
          </a:p>
          <a:p>
            <a:pPr lvl="1" algn="just"/>
            <a:r>
              <a:rPr lang="es-CR" dirty="0"/>
              <a:t>Otros, multas o clausulas penales. </a:t>
            </a:r>
          </a:p>
          <a:p>
            <a:pPr marL="514350" indent="-514350">
              <a:buAutoNum type="arabicPeriod"/>
            </a:pPr>
            <a:endParaRPr lang="es-CR" dirty="0"/>
          </a:p>
          <a:p>
            <a:pPr marL="514350" indent="-514350">
              <a:buAutoNum type="arabicPeriod"/>
            </a:pPr>
            <a:endParaRPr lang="es-CR" dirty="0"/>
          </a:p>
        </p:txBody>
      </p:sp>
    </p:spTree>
    <p:extLst>
      <p:ext uri="{BB962C8B-B14F-4D97-AF65-F5344CB8AC3E}">
        <p14:creationId xmlns:p14="http://schemas.microsoft.com/office/powerpoint/2010/main" val="1729796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A3075-BF44-8DCD-7542-83B63258B534}"/>
              </a:ext>
            </a:extLst>
          </p:cNvPr>
          <p:cNvSpPr>
            <a:spLocks noGrp="1"/>
          </p:cNvSpPr>
          <p:nvPr>
            <p:ph type="title"/>
          </p:nvPr>
        </p:nvSpPr>
        <p:spPr/>
        <p:txBody>
          <a:bodyPr/>
          <a:lstStyle/>
          <a:p>
            <a:r>
              <a:rPr lang="es-CR" dirty="0"/>
              <a:t>Que considerar en los recursos</a:t>
            </a:r>
          </a:p>
        </p:txBody>
      </p:sp>
      <p:sp>
        <p:nvSpPr>
          <p:cNvPr id="3" name="Marcador de contenido 2">
            <a:extLst>
              <a:ext uri="{FF2B5EF4-FFF2-40B4-BE49-F238E27FC236}">
                <a16:creationId xmlns:a16="http://schemas.microsoft.com/office/drawing/2014/main" id="{0E302D3E-681F-BC78-B20D-C149EF70FC28}"/>
              </a:ext>
            </a:extLst>
          </p:cNvPr>
          <p:cNvSpPr>
            <a:spLocks noGrp="1"/>
          </p:cNvSpPr>
          <p:nvPr>
            <p:ph idx="1"/>
          </p:nvPr>
        </p:nvSpPr>
        <p:spPr>
          <a:xfrm>
            <a:off x="838200" y="1825625"/>
            <a:ext cx="10515600" cy="3869119"/>
          </a:xfrm>
        </p:spPr>
        <p:txBody>
          <a:bodyPr/>
          <a:lstStyle/>
          <a:p>
            <a:pPr marL="514350" indent="-514350" algn="just">
              <a:buAutoNum type="arabicPeriod"/>
            </a:pPr>
            <a:r>
              <a:rPr lang="es-CR" dirty="0"/>
              <a:t>No hay reglas específicas, se debe analizar cada caso concreto, es casuístico.</a:t>
            </a:r>
          </a:p>
          <a:p>
            <a:pPr marL="514350" indent="-514350" algn="just">
              <a:buAutoNum type="arabicPeriod"/>
            </a:pPr>
            <a:endParaRPr lang="es-CR" dirty="0"/>
          </a:p>
          <a:p>
            <a:pPr marL="514350" indent="-514350" algn="just">
              <a:buAutoNum type="arabicPeriod"/>
            </a:pPr>
            <a:r>
              <a:rPr lang="es-CR" dirty="0"/>
              <a:t>El allanamiento no es solamente técnico, también es jurídico. (la Administración es la que conoce su necesidad y la mejor forma de satisfacerla, pero está limitada).</a:t>
            </a:r>
          </a:p>
          <a:p>
            <a:pPr marL="514350" indent="-514350">
              <a:buAutoNum type="arabicPeriod"/>
            </a:pPr>
            <a:endParaRPr lang="es-CR" dirty="0"/>
          </a:p>
        </p:txBody>
      </p:sp>
    </p:spTree>
    <p:extLst>
      <p:ext uri="{BB962C8B-B14F-4D97-AF65-F5344CB8AC3E}">
        <p14:creationId xmlns:p14="http://schemas.microsoft.com/office/powerpoint/2010/main" val="238745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A3075-BF44-8DCD-7542-83B63258B534}"/>
              </a:ext>
            </a:extLst>
          </p:cNvPr>
          <p:cNvSpPr>
            <a:spLocks noGrp="1"/>
          </p:cNvSpPr>
          <p:nvPr>
            <p:ph type="title"/>
          </p:nvPr>
        </p:nvSpPr>
        <p:spPr/>
        <p:txBody>
          <a:bodyPr/>
          <a:lstStyle/>
          <a:p>
            <a:r>
              <a:rPr lang="es-CR" dirty="0"/>
              <a:t>Que considerar en los recursos</a:t>
            </a:r>
          </a:p>
        </p:txBody>
      </p:sp>
      <p:sp>
        <p:nvSpPr>
          <p:cNvPr id="3" name="Marcador de contenido 2">
            <a:extLst>
              <a:ext uri="{FF2B5EF4-FFF2-40B4-BE49-F238E27FC236}">
                <a16:creationId xmlns:a16="http://schemas.microsoft.com/office/drawing/2014/main" id="{0E302D3E-681F-BC78-B20D-C149EF70FC28}"/>
              </a:ext>
            </a:extLst>
          </p:cNvPr>
          <p:cNvSpPr>
            <a:spLocks noGrp="1"/>
          </p:cNvSpPr>
          <p:nvPr>
            <p:ph idx="1"/>
          </p:nvPr>
        </p:nvSpPr>
        <p:spPr>
          <a:xfrm>
            <a:off x="838200" y="1690688"/>
            <a:ext cx="9775785" cy="3546856"/>
          </a:xfrm>
        </p:spPr>
        <p:txBody>
          <a:bodyPr>
            <a:normAutofit/>
          </a:bodyPr>
          <a:lstStyle/>
          <a:p>
            <a:pPr marL="0" indent="0" algn="just">
              <a:buNone/>
            </a:pPr>
            <a:r>
              <a:rPr lang="es-CR" dirty="0"/>
              <a:t>R-DCA-SICOP-00408-2023</a:t>
            </a:r>
          </a:p>
          <a:p>
            <a:pPr marL="0" indent="0" algn="just">
              <a:buNone/>
            </a:pPr>
            <a:r>
              <a:rPr lang="es-CR" dirty="0"/>
              <a:t>“Se debe llamar la atención a la Administración en el sentido que con suma ligereza ha expresado su allanamiento a o expresado por la recurrente, sin mayor motivación o análisis de su parte, debiendo recordarle a esta el deber que le asiste de motivar adecuadamente las decisiones adopte lo cual no excluye, las manifestaciones que realice con ocasión de la respuesta a este órgano contralor.”     </a:t>
            </a:r>
          </a:p>
          <a:p>
            <a:pPr marL="0" indent="0">
              <a:buNone/>
            </a:pPr>
            <a:endParaRPr lang="es-CR" dirty="0"/>
          </a:p>
        </p:txBody>
      </p:sp>
    </p:spTree>
    <p:extLst>
      <p:ext uri="{BB962C8B-B14F-4D97-AF65-F5344CB8AC3E}">
        <p14:creationId xmlns:p14="http://schemas.microsoft.com/office/powerpoint/2010/main" val="2640232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A3075-BF44-8DCD-7542-83B63258B534}"/>
              </a:ext>
            </a:extLst>
          </p:cNvPr>
          <p:cNvSpPr>
            <a:spLocks noGrp="1"/>
          </p:cNvSpPr>
          <p:nvPr>
            <p:ph type="title"/>
          </p:nvPr>
        </p:nvSpPr>
        <p:spPr/>
        <p:txBody>
          <a:bodyPr/>
          <a:lstStyle/>
          <a:p>
            <a:r>
              <a:rPr lang="es-CR" dirty="0"/>
              <a:t>Análisis de fondo de los recursos</a:t>
            </a:r>
          </a:p>
        </p:txBody>
      </p:sp>
      <p:sp>
        <p:nvSpPr>
          <p:cNvPr id="3" name="Marcador de contenido 2">
            <a:extLst>
              <a:ext uri="{FF2B5EF4-FFF2-40B4-BE49-F238E27FC236}">
                <a16:creationId xmlns:a16="http://schemas.microsoft.com/office/drawing/2014/main" id="{0E302D3E-681F-BC78-B20D-C149EF70FC28}"/>
              </a:ext>
            </a:extLst>
          </p:cNvPr>
          <p:cNvSpPr>
            <a:spLocks noGrp="1"/>
          </p:cNvSpPr>
          <p:nvPr>
            <p:ph idx="1"/>
          </p:nvPr>
        </p:nvSpPr>
        <p:spPr>
          <a:xfrm>
            <a:off x="838200" y="1690688"/>
            <a:ext cx="10018853" cy="3973291"/>
          </a:xfrm>
        </p:spPr>
        <p:txBody>
          <a:bodyPr>
            <a:normAutofit/>
          </a:bodyPr>
          <a:lstStyle/>
          <a:p>
            <a:pPr marL="0" indent="0">
              <a:buNone/>
            </a:pPr>
            <a:r>
              <a:rPr lang="es-CR" dirty="0"/>
              <a:t>¿Qué debe hacer el técnico?</a:t>
            </a:r>
          </a:p>
          <a:p>
            <a:pPr algn="just"/>
            <a:r>
              <a:rPr lang="es-CR" dirty="0"/>
              <a:t>Referirse expresamente a cada uno de los elementos técnicos que indica el recurso, ir en orden sin mezclarlos, para que no quede nada sin contestar (principio de congruencia)</a:t>
            </a:r>
          </a:p>
          <a:p>
            <a:pPr algn="just"/>
            <a:r>
              <a:rPr lang="es-CR" dirty="0"/>
              <a:t>No se refiera a lo que no le preguntan (</a:t>
            </a:r>
            <a:r>
              <a:rPr lang="es-CR" dirty="0" err="1"/>
              <a:t>petitio</a:t>
            </a:r>
            <a:r>
              <a:rPr lang="es-CR" dirty="0"/>
              <a:t>).  </a:t>
            </a:r>
          </a:p>
          <a:p>
            <a:pPr algn="just"/>
            <a:r>
              <a:rPr lang="es-CR" dirty="0"/>
              <a:t>Recuerde que las modificaciones esenciales al pliego de condiciones abren nuevamente la posibilidad de recurso. (Artículo 93 párrafo 5)</a:t>
            </a:r>
          </a:p>
        </p:txBody>
      </p:sp>
    </p:spTree>
    <p:extLst>
      <p:ext uri="{BB962C8B-B14F-4D97-AF65-F5344CB8AC3E}">
        <p14:creationId xmlns:p14="http://schemas.microsoft.com/office/powerpoint/2010/main" val="2110882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7189" y="1597307"/>
            <a:ext cx="8655935" cy="3738622"/>
          </a:xfrm>
        </p:spPr>
        <p:txBody>
          <a:bodyPr anchor="ctr" anchorCtr="0">
            <a:normAutofit/>
          </a:bodyPr>
          <a:lstStyle/>
          <a:p>
            <a:pPr marL="342900" indent="-342900" algn="just">
              <a:buFont typeface="+mj-lt"/>
              <a:buAutoNum type="arabicPeriod"/>
            </a:pPr>
            <a:r>
              <a:rPr lang="es-CR" sz="3200" dirty="0">
                <a:effectLst/>
                <a:latin typeface="Aptos" panose="020B0004020202020204" pitchFamily="34" charset="0"/>
                <a:ea typeface="Aptos" panose="020B0004020202020204" pitchFamily="34" charset="0"/>
                <a:cs typeface="Times New Roman" panose="02020603050405020304" pitchFamily="18" charset="0"/>
              </a:rPr>
              <a:t>Recurso de Objeción al pliego de Condiciones</a:t>
            </a:r>
            <a:endParaRPr lang="es-CR" sz="3200" b="1" dirty="0">
              <a:effectLst/>
              <a:latin typeface="Aptos" panose="020B0004020202020204" pitchFamily="34" charset="0"/>
              <a:ea typeface="Aptos" panose="020B0004020202020204" pitchFamily="34" charset="0"/>
              <a:cs typeface="Times New Roman" panose="02020603050405020304" pitchFamily="18" charset="0"/>
            </a:endParaRPr>
          </a:p>
          <a:p>
            <a:pPr marL="342900" indent="-342900" algn="just">
              <a:buFont typeface="+mj-lt"/>
              <a:buAutoNum type="arabicPeriod"/>
            </a:pPr>
            <a:r>
              <a:rPr lang="es-CR" sz="3200" dirty="0">
                <a:effectLst/>
                <a:latin typeface="Aptos" panose="020B0004020202020204" pitchFamily="34" charset="0"/>
                <a:ea typeface="Aptos" panose="020B0004020202020204" pitchFamily="34" charset="0"/>
                <a:cs typeface="Times New Roman" panose="02020603050405020304" pitchFamily="18" charset="0"/>
              </a:rPr>
              <a:t>Recurso de Revocatoria contra el acto de adjudicación o contra la declaratoria de infructuosa o desierta</a:t>
            </a:r>
            <a:endParaRPr lang="es-CR" sz="3200" b="1" dirty="0">
              <a:latin typeface="Aptos" panose="020B0004020202020204" pitchFamily="34" charset="0"/>
              <a:ea typeface="Aptos" panose="020B0004020202020204" pitchFamily="34" charset="0"/>
              <a:cs typeface="Times New Roman" panose="02020603050405020304" pitchFamily="18" charset="0"/>
            </a:endParaRPr>
          </a:p>
          <a:p>
            <a:pPr marL="342900" indent="-342900" algn="just">
              <a:buFont typeface="+mj-lt"/>
              <a:buAutoNum type="arabicPeriod"/>
            </a:pPr>
            <a:r>
              <a:rPr lang="es-CR" sz="3200" dirty="0">
                <a:effectLst/>
                <a:latin typeface="Aptos" panose="020B0004020202020204" pitchFamily="34" charset="0"/>
                <a:ea typeface="Aptos" panose="020B0004020202020204" pitchFamily="34" charset="0"/>
                <a:cs typeface="Times New Roman" panose="02020603050405020304" pitchFamily="18" charset="0"/>
              </a:rPr>
              <a:t>Recurso de Apelación contra el acto de adjudicación o contra la declaratoria de infructuosa o desierta.</a:t>
            </a:r>
            <a:endParaRPr lang="es-CR" sz="3200" b="1" dirty="0"/>
          </a:p>
        </p:txBody>
      </p:sp>
      <p:sp>
        <p:nvSpPr>
          <p:cNvPr id="2" name="Título 1">
            <a:extLst>
              <a:ext uri="{FF2B5EF4-FFF2-40B4-BE49-F238E27FC236}">
                <a16:creationId xmlns:a16="http://schemas.microsoft.com/office/drawing/2014/main" id="{5A647AA0-F4F9-6D00-52E9-759F741DBB56}"/>
              </a:ext>
            </a:extLst>
          </p:cNvPr>
          <p:cNvSpPr>
            <a:spLocks noGrp="1"/>
          </p:cNvSpPr>
          <p:nvPr>
            <p:ph type="title"/>
          </p:nvPr>
        </p:nvSpPr>
        <p:spPr>
          <a:xfrm>
            <a:off x="838200" y="365125"/>
            <a:ext cx="10515600" cy="1017427"/>
          </a:xfrm>
        </p:spPr>
        <p:txBody>
          <a:bodyPr>
            <a:normAutofit/>
          </a:bodyPr>
          <a:lstStyle/>
          <a:p>
            <a:pPr marL="0" indent="0" algn="ctr">
              <a:buNone/>
            </a:pPr>
            <a:r>
              <a:rPr lang="es-CR" sz="4800" b="1" dirty="0"/>
              <a:t>Tipos de Recursos</a:t>
            </a:r>
          </a:p>
        </p:txBody>
      </p:sp>
    </p:spTree>
    <p:extLst>
      <p:ext uri="{BB962C8B-B14F-4D97-AF65-F5344CB8AC3E}">
        <p14:creationId xmlns:p14="http://schemas.microsoft.com/office/powerpoint/2010/main" val="4284512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A3075-BF44-8DCD-7542-83B63258B534}"/>
              </a:ext>
            </a:extLst>
          </p:cNvPr>
          <p:cNvSpPr>
            <a:spLocks noGrp="1"/>
          </p:cNvSpPr>
          <p:nvPr>
            <p:ph type="title"/>
          </p:nvPr>
        </p:nvSpPr>
        <p:spPr/>
        <p:txBody>
          <a:bodyPr/>
          <a:lstStyle/>
          <a:p>
            <a:r>
              <a:rPr lang="es-CR" dirty="0"/>
              <a:t>Análisis de fondo de los recursos</a:t>
            </a:r>
          </a:p>
        </p:txBody>
      </p:sp>
      <p:sp>
        <p:nvSpPr>
          <p:cNvPr id="3" name="Marcador de contenido 2">
            <a:extLst>
              <a:ext uri="{FF2B5EF4-FFF2-40B4-BE49-F238E27FC236}">
                <a16:creationId xmlns:a16="http://schemas.microsoft.com/office/drawing/2014/main" id="{0E302D3E-681F-BC78-B20D-C149EF70FC28}"/>
              </a:ext>
            </a:extLst>
          </p:cNvPr>
          <p:cNvSpPr>
            <a:spLocks noGrp="1"/>
          </p:cNvSpPr>
          <p:nvPr>
            <p:ph idx="1"/>
          </p:nvPr>
        </p:nvSpPr>
        <p:spPr>
          <a:xfrm>
            <a:off x="838200" y="1690688"/>
            <a:ext cx="9648463" cy="4247125"/>
          </a:xfrm>
        </p:spPr>
        <p:txBody>
          <a:bodyPr>
            <a:normAutofit/>
          </a:bodyPr>
          <a:lstStyle/>
          <a:p>
            <a:pPr marL="0" indent="0">
              <a:buNone/>
            </a:pPr>
            <a:r>
              <a:rPr lang="es-CR" dirty="0"/>
              <a:t>¿Qué debe hacer el técnico?</a:t>
            </a:r>
          </a:p>
          <a:p>
            <a:pPr algn="just"/>
            <a:r>
              <a:rPr lang="es-CR" dirty="0"/>
              <a:t>Si el recurso es de objeción analizar cada una de las cláusulas recurridas y verificar la pertinencia (capacidad de defender cada una).</a:t>
            </a:r>
          </a:p>
          <a:p>
            <a:pPr algn="just"/>
            <a:r>
              <a:rPr lang="es-CR" dirty="0"/>
              <a:t>Revisar en el recurso si las cláusulas recurridas están fundamentadas (en el pliego de condiciones), es decir indica la recurrente porque la cláusula es violatoria de la Ley o de principios de contratación, es contraria a la técnica, limita Injustificadamente la libertad de participación. (Artículo 88 LGCP)</a:t>
            </a:r>
          </a:p>
        </p:txBody>
      </p:sp>
    </p:spTree>
    <p:extLst>
      <p:ext uri="{BB962C8B-B14F-4D97-AF65-F5344CB8AC3E}">
        <p14:creationId xmlns:p14="http://schemas.microsoft.com/office/powerpoint/2010/main" val="3493227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69128E-CC8B-79D6-8689-1115F406E346}"/>
              </a:ext>
            </a:extLst>
          </p:cNvPr>
          <p:cNvSpPr>
            <a:spLocks noGrp="1"/>
          </p:cNvSpPr>
          <p:nvPr>
            <p:ph type="ctrTitle"/>
          </p:nvPr>
        </p:nvSpPr>
        <p:spPr>
          <a:xfrm>
            <a:off x="5453764" y="2789499"/>
            <a:ext cx="5799438" cy="1197054"/>
          </a:xfrm>
        </p:spPr>
        <p:txBody>
          <a:bodyPr/>
          <a:lstStyle/>
          <a:p>
            <a:pPr algn="ctr"/>
            <a:r>
              <a:rPr lang="es-ES_tradnl" dirty="0"/>
              <a:t>MUCHAS GRACIAS</a:t>
            </a:r>
            <a:endParaRPr lang="es-CR" dirty="0">
              <a:latin typeface="Arial Narrow" panose="020B0604020202020204" pitchFamily="34" charset="0"/>
              <a:cs typeface="Arial Narrow" panose="020B0604020202020204" pitchFamily="34" charset="0"/>
            </a:endParaRPr>
          </a:p>
        </p:txBody>
      </p:sp>
      <p:pic>
        <p:nvPicPr>
          <p:cNvPr id="6" name="Marcador de posición de imagen 5"/>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6545243" y="308762"/>
            <a:ext cx="1837944" cy="1673743"/>
          </a:xfrm>
          <a:prstGeom prst="rect">
            <a:avLst/>
          </a:prstGeom>
          <a:ln>
            <a:noFill/>
          </a:ln>
          <a:effectLst>
            <a:outerShdw blurRad="292100" dist="139700" dir="2700000" algn="tl" rotWithShape="0">
              <a:srgbClr val="333333">
                <a:alpha val="65000"/>
              </a:srgbClr>
            </a:outerShdw>
          </a:effectLst>
        </p:spPr>
      </p:pic>
      <p:pic>
        <p:nvPicPr>
          <p:cNvPr id="7" name="Imagen 6"/>
          <p:cNvPicPr>
            <a:picLocks noChangeAspect="1"/>
          </p:cNvPicPr>
          <p:nvPr/>
        </p:nvPicPr>
        <p:blipFill>
          <a:blip r:embed="rId4"/>
          <a:stretch>
            <a:fillRect/>
          </a:stretch>
        </p:blipFill>
        <p:spPr>
          <a:xfrm>
            <a:off x="9114019" y="308762"/>
            <a:ext cx="1794773" cy="1673743"/>
          </a:xfrm>
          <a:prstGeom prst="rect">
            <a:avLst/>
          </a:prstGeom>
        </p:spPr>
      </p:pic>
    </p:spTree>
    <p:extLst>
      <p:ext uri="{BB962C8B-B14F-4D97-AF65-F5344CB8AC3E}">
        <p14:creationId xmlns:p14="http://schemas.microsoft.com/office/powerpoint/2010/main" val="211518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805494-BF15-E12E-BE21-07D717C9C584}"/>
              </a:ext>
            </a:extLst>
          </p:cNvPr>
          <p:cNvSpPr>
            <a:spLocks noGrp="1"/>
          </p:cNvSpPr>
          <p:nvPr>
            <p:ph type="title"/>
          </p:nvPr>
        </p:nvSpPr>
        <p:spPr/>
        <p:txBody>
          <a:bodyPr/>
          <a:lstStyle/>
          <a:p>
            <a:r>
              <a:rPr lang="es-CR" dirty="0"/>
              <a:t>Plazo para presentar Recurso de Objeción</a:t>
            </a:r>
          </a:p>
        </p:txBody>
      </p:sp>
      <p:sp>
        <p:nvSpPr>
          <p:cNvPr id="3" name="Marcador de contenido 2">
            <a:extLst>
              <a:ext uri="{FF2B5EF4-FFF2-40B4-BE49-F238E27FC236}">
                <a16:creationId xmlns:a16="http://schemas.microsoft.com/office/drawing/2014/main" id="{A9D037A6-B2E5-3D09-F09D-9C7243DBE93E}"/>
              </a:ext>
            </a:extLst>
          </p:cNvPr>
          <p:cNvSpPr>
            <a:spLocks noGrp="1"/>
          </p:cNvSpPr>
          <p:nvPr>
            <p:ph idx="1"/>
          </p:nvPr>
        </p:nvSpPr>
        <p:spPr>
          <a:xfrm>
            <a:off x="925973" y="1690688"/>
            <a:ext cx="9537541" cy="3984866"/>
          </a:xfrm>
        </p:spPr>
        <p:txBody>
          <a:bodyPr>
            <a:normAutofit/>
          </a:bodyPr>
          <a:lstStyle/>
          <a:p>
            <a:pPr algn="just"/>
            <a:r>
              <a:rPr lang="es-CR" sz="2400" b="1" u="sng" kern="0" dirty="0">
                <a:solidFill>
                  <a:srgbClr val="000000"/>
                </a:solidFill>
                <a:effectLst/>
                <a:highlight>
                  <a:srgbClr val="FFFFFF"/>
                </a:highlight>
                <a:latin typeface="Segoe UI" panose="020B0502040204020203" pitchFamily="34" charset="0"/>
                <a:ea typeface="Times New Roman" panose="02020603050405020304" pitchFamily="18" charset="0"/>
              </a:rPr>
              <a:t>Licitaciones Reducidas</a:t>
            </a:r>
            <a:r>
              <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rPr>
              <a:t>: dos días hábiles siguientes a la publicación del pliego de condiciones. (</a:t>
            </a:r>
            <a:r>
              <a:rPr lang="es-CR" sz="2400" kern="0" dirty="0">
                <a:solidFill>
                  <a:srgbClr val="000000"/>
                </a:solidFill>
                <a:highlight>
                  <a:srgbClr val="FFFFFF"/>
                </a:highlight>
                <a:latin typeface="Segoe UI" panose="020B0502040204020203" pitchFamily="34" charset="0"/>
                <a:ea typeface="Times New Roman" panose="02020603050405020304" pitchFamily="18" charset="0"/>
              </a:rPr>
              <a:t>L</a:t>
            </a:r>
            <a:r>
              <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rPr>
              <a:t>a escasa cuantía de norma anterior no tenía recurso)</a:t>
            </a:r>
          </a:p>
          <a:p>
            <a:pPr algn="just"/>
            <a:endPar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endParaRPr>
          </a:p>
          <a:p>
            <a:pPr algn="just"/>
            <a:r>
              <a:rPr lang="es-CR" sz="2400" b="1" u="sng" kern="0" dirty="0">
                <a:solidFill>
                  <a:srgbClr val="000000"/>
                </a:solidFill>
                <a:effectLst/>
                <a:highlight>
                  <a:srgbClr val="FFFFFF"/>
                </a:highlight>
                <a:latin typeface="Segoe UI" panose="020B0502040204020203" pitchFamily="34" charset="0"/>
                <a:ea typeface="Times New Roman" panose="02020603050405020304" pitchFamily="18" charset="0"/>
              </a:rPr>
              <a:t>Licitación Menores</a:t>
            </a:r>
            <a:r>
              <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rPr>
              <a:t>: tres días hábiles siguientes a la publicación del pliego de condiciones. </a:t>
            </a:r>
            <a:endParaRPr lang="es-CR" sz="2400" kern="0" dirty="0">
              <a:solidFill>
                <a:srgbClr val="000000"/>
              </a:solidFill>
              <a:highlight>
                <a:srgbClr val="FFFFFF"/>
              </a:highlight>
              <a:latin typeface="Segoe UI" panose="020B0502040204020203" pitchFamily="34" charset="0"/>
              <a:ea typeface="Times New Roman" panose="02020603050405020304" pitchFamily="18" charset="0"/>
            </a:endParaRPr>
          </a:p>
          <a:p>
            <a:pPr algn="just"/>
            <a:endPar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endParaRPr>
          </a:p>
          <a:p>
            <a:pPr algn="just"/>
            <a:r>
              <a:rPr lang="es-CR" sz="2400" b="1" u="sng" kern="0" dirty="0">
                <a:solidFill>
                  <a:srgbClr val="000000"/>
                </a:solidFill>
                <a:effectLst/>
                <a:highlight>
                  <a:srgbClr val="FFFFFF"/>
                </a:highlight>
                <a:latin typeface="Segoe UI" panose="020B0502040204020203" pitchFamily="34" charset="0"/>
                <a:ea typeface="Times New Roman" panose="02020603050405020304" pitchFamily="18" charset="0"/>
              </a:rPr>
              <a:t>Licitaciones Mayores</a:t>
            </a:r>
            <a:r>
              <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rPr>
              <a:t>: </a:t>
            </a:r>
            <a:r>
              <a:rPr lang="es-MX" sz="2400" kern="0" dirty="0">
                <a:solidFill>
                  <a:srgbClr val="000000"/>
                </a:solidFill>
                <a:effectLst/>
                <a:highlight>
                  <a:srgbClr val="FFFFFF"/>
                </a:highlight>
                <a:latin typeface="Segoe UI" panose="020B0502040204020203" pitchFamily="34" charset="0"/>
                <a:ea typeface="Times New Roman" panose="02020603050405020304" pitchFamily="18" charset="0"/>
              </a:rPr>
              <a:t>ocho días hábiles siguientes a la publicación del pliego de condiciones. </a:t>
            </a:r>
            <a:endParaRPr lang="es-CR" sz="2400" dirty="0"/>
          </a:p>
        </p:txBody>
      </p:sp>
    </p:spTree>
    <p:extLst>
      <p:ext uri="{BB962C8B-B14F-4D97-AF65-F5344CB8AC3E}">
        <p14:creationId xmlns:p14="http://schemas.microsoft.com/office/powerpoint/2010/main" val="3369333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4604CE-5671-0306-3F80-B0DFC196190F}"/>
              </a:ext>
            </a:extLst>
          </p:cNvPr>
          <p:cNvSpPr>
            <a:spLocks noGrp="1"/>
          </p:cNvSpPr>
          <p:nvPr>
            <p:ph type="title"/>
          </p:nvPr>
        </p:nvSpPr>
        <p:spPr>
          <a:xfrm>
            <a:off x="838200" y="365125"/>
            <a:ext cx="10515600" cy="1093285"/>
          </a:xfrm>
        </p:spPr>
        <p:txBody>
          <a:bodyPr/>
          <a:lstStyle/>
          <a:p>
            <a:r>
              <a:rPr lang="es-CR" dirty="0"/>
              <a:t>Plazo para resolver el Recurso de Objeción</a:t>
            </a:r>
          </a:p>
        </p:txBody>
      </p:sp>
      <p:sp>
        <p:nvSpPr>
          <p:cNvPr id="3" name="Marcador de contenido 2">
            <a:extLst>
              <a:ext uri="{FF2B5EF4-FFF2-40B4-BE49-F238E27FC236}">
                <a16:creationId xmlns:a16="http://schemas.microsoft.com/office/drawing/2014/main" id="{8247604A-E25D-B3D2-9FDC-E373567AB935}"/>
              </a:ext>
            </a:extLst>
          </p:cNvPr>
          <p:cNvSpPr>
            <a:spLocks noGrp="1"/>
          </p:cNvSpPr>
          <p:nvPr>
            <p:ph idx="1"/>
          </p:nvPr>
        </p:nvSpPr>
        <p:spPr>
          <a:xfrm>
            <a:off x="838200" y="1628856"/>
            <a:ext cx="10030428" cy="3996441"/>
          </a:xfrm>
        </p:spPr>
        <p:txBody>
          <a:bodyPr>
            <a:normAutofit/>
          </a:bodyPr>
          <a:lstStyle/>
          <a:p>
            <a:pPr algn="just">
              <a:lnSpc>
                <a:spcPct val="115000"/>
              </a:lnSpc>
              <a:spcAft>
                <a:spcPts val="500"/>
              </a:spcAft>
            </a:pPr>
            <a:r>
              <a:rPr lang="es-CR" sz="26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Licitaciones Reducidas</a:t>
            </a:r>
            <a:r>
              <a:rPr lang="es-CR" sz="2600" b="1" u="sng" kern="0" dirty="0">
                <a:solidFill>
                  <a:srgbClr val="000000"/>
                </a:solidFill>
                <a:highlight>
                  <a:srgbClr val="FFFFFF"/>
                </a:highlight>
                <a:latin typeface="Segoe UI" panose="020B0502040204020203" pitchFamily="34" charset="0"/>
                <a:ea typeface="Times New Roman" panose="02020603050405020304" pitchFamily="18" charset="0"/>
                <a:cs typeface="Times New Roman" panose="02020603050405020304" pitchFamily="18" charset="0"/>
              </a:rPr>
              <a:t>:</a:t>
            </a:r>
            <a:r>
              <a:rPr lang="es-CR" sz="26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a:t>
            </a:r>
            <a:r>
              <a:rPr lang="es-CR" sz="2400" kern="0" dirty="0">
                <a:solidFill>
                  <a:srgbClr val="000000"/>
                </a:solidFill>
                <a:highlight>
                  <a:srgbClr val="FFFFFF"/>
                </a:highlight>
                <a:latin typeface="Segoe UI" panose="020B0502040204020203" pitchFamily="34" charset="0"/>
                <a:ea typeface="Times New Roman" panose="02020603050405020304" pitchFamily="18" charset="0"/>
                <a:cs typeface="Times New Roman" panose="02020603050405020304" pitchFamily="18" charset="0"/>
              </a:rPr>
              <a:t>T</a:t>
            </a:r>
            <a:r>
              <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res días hábiles contados a partir del día hábil siguiente a su presentación. </a:t>
            </a:r>
            <a:endParaRPr lang="es-CR" sz="2400" kern="150" dirty="0">
              <a:effectLst/>
              <a:latin typeface="Wingdings" panose="05000000000000000000" pitchFamily="2" charset="2"/>
              <a:ea typeface="Aptos" panose="020B0004020202020204" pitchFamily="34" charset="0"/>
              <a:cs typeface="Times New Roman" panose="02020603050405020304" pitchFamily="18" charset="0"/>
            </a:endParaRPr>
          </a:p>
          <a:p>
            <a:pPr algn="just">
              <a:lnSpc>
                <a:spcPct val="115000"/>
              </a:lnSpc>
              <a:spcAft>
                <a:spcPts val="500"/>
              </a:spcAft>
            </a:pPr>
            <a:r>
              <a:rPr lang="es-CR" sz="26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Licitación Menores:</a:t>
            </a:r>
            <a:r>
              <a:rPr lang="es-CR" sz="26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a:t>
            </a:r>
            <a:r>
              <a:rPr lang="es-CR" sz="2400" kern="0" dirty="0">
                <a:solidFill>
                  <a:srgbClr val="000000"/>
                </a:solidFill>
                <a:highlight>
                  <a:srgbClr val="FFFFFF"/>
                </a:highlight>
                <a:latin typeface="Segoe UI" panose="020B0502040204020203" pitchFamily="34" charset="0"/>
                <a:ea typeface="Times New Roman" panose="02020603050405020304" pitchFamily="18" charset="0"/>
                <a:cs typeface="Times New Roman" panose="02020603050405020304" pitchFamily="18" charset="0"/>
              </a:rPr>
              <a:t>C</a:t>
            </a:r>
            <a:r>
              <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inco días hábiles contados a partir del día hábil siguiente a su presentación. </a:t>
            </a:r>
            <a:endParaRPr lang="es-CR" sz="2400" kern="150" dirty="0">
              <a:effectLst/>
              <a:latin typeface="Wingdings" panose="05000000000000000000" pitchFamily="2" charset="2"/>
              <a:ea typeface="Aptos" panose="020B0004020202020204" pitchFamily="34" charset="0"/>
              <a:cs typeface="Times New Roman" panose="02020603050405020304" pitchFamily="18" charset="0"/>
            </a:endParaRPr>
          </a:p>
          <a:p>
            <a:pPr algn="just">
              <a:lnSpc>
                <a:spcPct val="115000"/>
              </a:lnSpc>
              <a:spcAft>
                <a:spcPts val="500"/>
              </a:spcAft>
            </a:pPr>
            <a:r>
              <a:rPr lang="es-CR" sz="26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Licitaciones Mayores:</a:t>
            </a:r>
            <a:r>
              <a:rPr lang="es-CR" sz="26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a:t>
            </a:r>
            <a:r>
              <a:rPr lang="es-CR" sz="24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Se otorga audiencia a la Administración por 8 días hábiles a partir del vencimiento del plazo para objetar, finalizado ese plazo, la CGR tendrá 8 días hábiles para resolver el recurso. </a:t>
            </a:r>
            <a:endParaRPr lang="es-CR" sz="2400" kern="150" dirty="0">
              <a:effectLst/>
              <a:latin typeface="Wingdings" panose="05000000000000000000" pitchFamily="2" charset="2"/>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648071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C5ACB3-948D-624F-22C6-20C280138348}"/>
              </a:ext>
            </a:extLst>
          </p:cNvPr>
          <p:cNvSpPr>
            <a:spLocks noGrp="1"/>
          </p:cNvSpPr>
          <p:nvPr>
            <p:ph type="title"/>
          </p:nvPr>
        </p:nvSpPr>
        <p:spPr>
          <a:xfrm>
            <a:off x="1134318" y="365125"/>
            <a:ext cx="9479667" cy="1197457"/>
          </a:xfrm>
        </p:spPr>
        <p:txBody>
          <a:bodyPr>
            <a:normAutofit/>
          </a:bodyPr>
          <a:lstStyle/>
          <a:p>
            <a:r>
              <a:rPr lang="es-CR" sz="3600" dirty="0"/>
              <a:t>Plazo para presentar Recurso de Revocatoria o Apelación</a:t>
            </a:r>
          </a:p>
        </p:txBody>
      </p:sp>
      <p:sp>
        <p:nvSpPr>
          <p:cNvPr id="3" name="Marcador de contenido 2">
            <a:extLst>
              <a:ext uri="{FF2B5EF4-FFF2-40B4-BE49-F238E27FC236}">
                <a16:creationId xmlns:a16="http://schemas.microsoft.com/office/drawing/2014/main" id="{0A82EB78-CA14-72BC-8586-682D685A2309}"/>
              </a:ext>
            </a:extLst>
          </p:cNvPr>
          <p:cNvSpPr>
            <a:spLocks noGrp="1"/>
          </p:cNvSpPr>
          <p:nvPr>
            <p:ph idx="1"/>
          </p:nvPr>
        </p:nvSpPr>
        <p:spPr>
          <a:xfrm>
            <a:off x="1134318" y="1825625"/>
            <a:ext cx="9479667" cy="4100613"/>
          </a:xfrm>
        </p:spPr>
        <p:txBody>
          <a:bodyPr>
            <a:normAutofit lnSpcReduction="10000"/>
          </a:bodyPr>
          <a:lstStyle/>
          <a:p>
            <a:pPr algn="just">
              <a:lnSpc>
                <a:spcPct val="115000"/>
              </a:lnSpc>
              <a:spcBef>
                <a:spcPts val="500"/>
              </a:spcBef>
              <a:spcAft>
                <a:spcPts val="500"/>
              </a:spcAft>
            </a:pPr>
            <a:r>
              <a:rPr lang="es-CR" sz="22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Recurso de revocatoria en Licitaciones Reducidas:</a:t>
            </a:r>
            <a:r>
              <a:rPr lang="es-CR" sz="22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dos días hábiles contados a partir del día siguiente de la notificación del acto final. </a:t>
            </a:r>
            <a:endParaRPr lang="es-CR" sz="2200" kern="150" dirty="0">
              <a:effectLst/>
              <a:latin typeface="Wingdings" panose="05000000000000000000" pitchFamily="2" charset="2"/>
              <a:ea typeface="Aptos" panose="020B0004020202020204" pitchFamily="34" charset="0"/>
              <a:cs typeface="Times New Roman" panose="02020603050405020304" pitchFamily="18" charset="0"/>
            </a:endParaRPr>
          </a:p>
          <a:p>
            <a:pPr algn="just">
              <a:lnSpc>
                <a:spcPct val="115000"/>
              </a:lnSpc>
              <a:spcBef>
                <a:spcPts val="500"/>
              </a:spcBef>
              <a:spcAft>
                <a:spcPts val="500"/>
              </a:spcAft>
            </a:pPr>
            <a:endParaRPr lang="es-CR" sz="14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endParaRPr>
          </a:p>
          <a:p>
            <a:pPr algn="just">
              <a:lnSpc>
                <a:spcPct val="115000"/>
              </a:lnSpc>
              <a:spcBef>
                <a:spcPts val="500"/>
              </a:spcBef>
              <a:spcAft>
                <a:spcPts val="500"/>
              </a:spcAft>
            </a:pPr>
            <a:r>
              <a:rPr lang="es-CR" sz="22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Recurso de revocatoria en Licitaciones Menores:</a:t>
            </a:r>
            <a:r>
              <a:rPr lang="es-CR" sz="22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cinco días hábiles contados a partir del día siguiente de la notificación del acto final.</a:t>
            </a:r>
            <a:endParaRPr lang="es-CR" sz="2200" kern="150" dirty="0">
              <a:effectLst/>
              <a:latin typeface="Wingdings" panose="05000000000000000000" pitchFamily="2" charset="2"/>
              <a:ea typeface="Aptos" panose="020B0004020202020204" pitchFamily="34" charset="0"/>
              <a:cs typeface="Times New Roman" panose="02020603050405020304" pitchFamily="18" charset="0"/>
            </a:endParaRPr>
          </a:p>
          <a:p>
            <a:pPr algn="just">
              <a:lnSpc>
                <a:spcPct val="115000"/>
              </a:lnSpc>
              <a:spcBef>
                <a:spcPts val="500"/>
              </a:spcBef>
              <a:spcAft>
                <a:spcPts val="500"/>
              </a:spcAft>
            </a:pPr>
            <a:endParaRPr lang="es-CR" sz="14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endParaRPr>
          </a:p>
          <a:p>
            <a:pPr algn="just">
              <a:lnSpc>
                <a:spcPct val="115000"/>
              </a:lnSpc>
              <a:spcBef>
                <a:spcPts val="500"/>
              </a:spcBef>
              <a:spcAft>
                <a:spcPts val="500"/>
              </a:spcAft>
            </a:pPr>
            <a:r>
              <a:rPr lang="es-CR" sz="22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Recurso de apelación:</a:t>
            </a:r>
            <a:r>
              <a:rPr lang="es-CR" sz="22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(aplica para licitaciones mayores y se presenta ante la Contraloría General de la República): ocho días hábiles que se cuentan a partir del día hábil siguiente después de comunicado el acto final. </a:t>
            </a:r>
            <a:endParaRPr lang="es-CR" sz="2200" kern="150" dirty="0">
              <a:effectLst/>
              <a:latin typeface="Wingdings" panose="05000000000000000000" pitchFamily="2" charset="2"/>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261586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4604CE-5671-0306-3F80-B0DFC196190F}"/>
              </a:ext>
            </a:extLst>
          </p:cNvPr>
          <p:cNvSpPr>
            <a:spLocks noGrp="1"/>
          </p:cNvSpPr>
          <p:nvPr>
            <p:ph type="title"/>
          </p:nvPr>
        </p:nvSpPr>
        <p:spPr>
          <a:xfrm>
            <a:off x="838200" y="365125"/>
            <a:ext cx="10515600" cy="1058561"/>
          </a:xfrm>
        </p:spPr>
        <p:txBody>
          <a:bodyPr>
            <a:normAutofit/>
          </a:bodyPr>
          <a:lstStyle/>
          <a:p>
            <a:r>
              <a:rPr lang="es-CR" sz="3600" dirty="0"/>
              <a:t>Plazo para resolver el Recurso Revocatoria o Apelación</a:t>
            </a:r>
          </a:p>
        </p:txBody>
      </p:sp>
      <p:sp>
        <p:nvSpPr>
          <p:cNvPr id="3" name="Marcador de contenido 2">
            <a:extLst>
              <a:ext uri="{FF2B5EF4-FFF2-40B4-BE49-F238E27FC236}">
                <a16:creationId xmlns:a16="http://schemas.microsoft.com/office/drawing/2014/main" id="{8247604A-E25D-B3D2-9FDC-E373567AB935}"/>
              </a:ext>
            </a:extLst>
          </p:cNvPr>
          <p:cNvSpPr>
            <a:spLocks noGrp="1"/>
          </p:cNvSpPr>
          <p:nvPr>
            <p:ph idx="1"/>
          </p:nvPr>
        </p:nvSpPr>
        <p:spPr>
          <a:xfrm>
            <a:off x="838200" y="1423684"/>
            <a:ext cx="10111451" cy="4930817"/>
          </a:xfrm>
        </p:spPr>
        <p:txBody>
          <a:bodyPr>
            <a:normAutofit fontScale="62500" lnSpcReduction="20000"/>
          </a:bodyPr>
          <a:lstStyle/>
          <a:p>
            <a:pPr algn="just">
              <a:lnSpc>
                <a:spcPct val="115000"/>
              </a:lnSpc>
              <a:spcAft>
                <a:spcPts val="500"/>
              </a:spcAft>
            </a:pPr>
            <a:r>
              <a:rPr lang="es-CR" sz="27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Recurso de revocatoria en Licitaciones Reducidas:</a:t>
            </a:r>
            <a:r>
              <a:rPr lang="es-CR" sz="27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Dos días para la audiencia y tres días para resolver el recurso.</a:t>
            </a:r>
            <a:endParaRPr lang="es-CR" sz="2700" kern="150" dirty="0">
              <a:effectLst/>
              <a:latin typeface="Wingdings" panose="05000000000000000000" pitchFamily="2" charset="2"/>
              <a:ea typeface="Aptos" panose="020B0004020202020204" pitchFamily="34" charset="0"/>
              <a:cs typeface="Times New Roman" panose="02020603050405020304" pitchFamily="18" charset="0"/>
            </a:endParaRPr>
          </a:p>
          <a:p>
            <a:pPr algn="just">
              <a:lnSpc>
                <a:spcPct val="115000"/>
              </a:lnSpc>
              <a:spcAft>
                <a:spcPts val="500"/>
              </a:spcAft>
            </a:pPr>
            <a:r>
              <a:rPr lang="es-CR" sz="27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Recurso de revocatoria en Licitaciones Menores</a:t>
            </a:r>
            <a:r>
              <a:rPr lang="es-CR" sz="27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Tres días hábiles para determinar la admisibilidad, después del cual se otorga una audiencia inicial de 5 días hábiles, vencido el plazo de audiencia se debe resolver en 10 días hábiles. Se podrá prorrogar por 3 días hábiles adicionales.</a:t>
            </a:r>
            <a:endParaRPr lang="es-CR" sz="2700" kern="150" dirty="0">
              <a:effectLst/>
              <a:latin typeface="Wingdings" panose="05000000000000000000" pitchFamily="2" charset="2"/>
              <a:ea typeface="Aptos" panose="020B0004020202020204" pitchFamily="34" charset="0"/>
              <a:cs typeface="Times New Roman" panose="02020603050405020304" pitchFamily="18" charset="0"/>
            </a:endParaRPr>
          </a:p>
          <a:p>
            <a:pPr algn="just">
              <a:lnSpc>
                <a:spcPct val="115000"/>
              </a:lnSpc>
              <a:spcAft>
                <a:spcPts val="500"/>
              </a:spcAft>
            </a:pPr>
            <a:r>
              <a:rPr lang="es-CR" sz="2700" b="1" u="sng"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Recurso de apelación</a:t>
            </a:r>
            <a:r>
              <a:rPr lang="es-CR" sz="27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a:t>
            </a:r>
            <a:endParaRPr lang="es-CR" sz="2700" kern="0" dirty="0">
              <a:solidFill>
                <a:srgbClr val="000000"/>
              </a:solidFill>
              <a:highlight>
                <a:srgbClr val="FFFFFF"/>
              </a:highlight>
              <a:latin typeface="Segoe UI" panose="020B0502040204020203" pitchFamily="34" charset="0"/>
              <a:ea typeface="Times New Roman" panose="02020603050405020304" pitchFamily="18" charset="0"/>
              <a:cs typeface="Times New Roman" panose="02020603050405020304" pitchFamily="18" charset="0"/>
            </a:endParaRPr>
          </a:p>
          <a:p>
            <a:pPr lvl="1" algn="just">
              <a:lnSpc>
                <a:spcPct val="115000"/>
              </a:lnSpc>
              <a:spcAft>
                <a:spcPts val="500"/>
              </a:spcAft>
            </a:pPr>
            <a:r>
              <a:rPr lang="es-CR" sz="2700" kern="0" dirty="0">
                <a:solidFill>
                  <a:srgbClr val="000000"/>
                </a:solidFill>
                <a:highlight>
                  <a:srgbClr val="FFFFFF"/>
                </a:highlight>
                <a:latin typeface="Segoe UI" panose="020B0502040204020203" pitchFamily="34" charset="0"/>
                <a:ea typeface="Times New Roman" panose="02020603050405020304" pitchFamily="18" charset="0"/>
                <a:cs typeface="Times New Roman" panose="02020603050405020304" pitchFamily="18" charset="0"/>
              </a:rPr>
              <a:t>Admisibilidad: </a:t>
            </a:r>
            <a:r>
              <a:rPr lang="es-CR" sz="27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8 días hábiles para analizar la admisibilidad, de ser admisible conferirá audiencia inicial por 8 días hábiles a la Administración, adjudicatario y otros participantes</a:t>
            </a:r>
            <a:r>
              <a:rPr lang="es-CR" sz="2700" kern="0" dirty="0">
                <a:solidFill>
                  <a:srgbClr val="000000"/>
                </a:solidFill>
                <a:highlight>
                  <a:srgbClr val="FFFFFF"/>
                </a:highlight>
                <a:latin typeface="Segoe UI" panose="020B0502040204020203" pitchFamily="34" charset="0"/>
                <a:ea typeface="Times New Roman" panose="02020603050405020304" pitchFamily="18" charset="0"/>
                <a:cs typeface="Times New Roman" panose="02020603050405020304" pitchFamily="18" charset="0"/>
              </a:rPr>
              <a:t> o tendrá estos 8 días para rechazar el recurso. </a:t>
            </a:r>
          </a:p>
          <a:p>
            <a:pPr lvl="1" algn="just">
              <a:lnSpc>
                <a:spcPct val="115000"/>
              </a:lnSpc>
              <a:spcAft>
                <a:spcPts val="500"/>
              </a:spcAft>
            </a:pPr>
            <a:r>
              <a:rPr lang="es-CR" sz="27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Fondo: 30 días hábiles después de vencido el plazo para contestar la audiencia inicial. Si se reciben alegatos en la respuesta a la audiencia por parte del adjudicatario u otros se otorga audiencia especial de 5 días hábiles, dentro del mismo plazo. En casos calificados</a:t>
            </a:r>
            <a:r>
              <a:rPr lang="es-ES" sz="2700" kern="0" dirty="0">
                <a:solidFill>
                  <a:srgbClr val="000000"/>
                </a:solidFill>
                <a:highlight>
                  <a:srgbClr val="FFFFFF"/>
                </a:highlight>
                <a:latin typeface="Segoe UI" panose="020B0502040204020203" pitchFamily="34" charset="0"/>
                <a:cs typeface="Times New Roman" panose="02020603050405020304" pitchFamily="18" charset="0"/>
              </a:rPr>
              <a:t> podrá  conferir las audiencias que estime pertinentes de</a:t>
            </a:r>
            <a:r>
              <a:rPr lang="es-CR" sz="2700" kern="0" dirty="0">
                <a:solidFill>
                  <a:srgbClr val="000000"/>
                </a:solidFill>
                <a:highlight>
                  <a:srgbClr val="FFFFFF"/>
                </a:highlight>
                <a:latin typeface="Segoe UI" panose="020B0502040204020203" pitchFamily="34" charset="0"/>
                <a:cs typeface="Times New Roman" panose="02020603050405020304" pitchFamily="18" charset="0"/>
              </a:rPr>
              <a:t> 3 días hábiles</a:t>
            </a:r>
            <a:r>
              <a:rPr lang="es-ES" sz="2700" kern="0" dirty="0">
                <a:solidFill>
                  <a:srgbClr val="000000"/>
                </a:solidFill>
                <a:highlight>
                  <a:srgbClr val="FFFFFF"/>
                </a:highlight>
                <a:latin typeface="Segoe UI" panose="020B0502040204020203" pitchFamily="34" charset="0"/>
                <a:cs typeface="Times New Roman" panose="02020603050405020304" pitchFamily="18" charset="0"/>
              </a:rPr>
              <a:t>, siendo facultativo otorgar audiencia final de 3 días hábiles.</a:t>
            </a:r>
            <a:r>
              <a:rPr lang="es-CR" sz="2700" kern="0" dirty="0">
                <a:solidFill>
                  <a:srgbClr val="000000"/>
                </a:solidFill>
                <a:highlight>
                  <a:srgbClr val="FFFFFF"/>
                </a:highlight>
                <a:latin typeface="Segoe UI" panose="020B0502040204020203" pitchFamily="34" charset="0"/>
                <a:cs typeface="Times New Roman" panose="02020603050405020304" pitchFamily="18" charset="0"/>
              </a:rPr>
              <a:t> </a:t>
            </a:r>
            <a:r>
              <a:rPr lang="es-CR" sz="2700" kern="0" dirty="0">
                <a:solidFill>
                  <a:srgbClr val="000000"/>
                </a:solidFill>
                <a:effectLst/>
                <a:highlight>
                  <a:srgbClr val="FFFFFF"/>
                </a:highlight>
                <a:latin typeface="Segoe UI" panose="020B0502040204020203" pitchFamily="34" charset="0"/>
                <a:ea typeface="Times New Roman" panose="02020603050405020304" pitchFamily="18" charset="0"/>
                <a:cs typeface="Times New Roman" panose="02020603050405020304" pitchFamily="18" charset="0"/>
              </a:rPr>
              <a:t>En caso de alta complejidad la CGR podrá prorrogar el plazo hasta por 10 días hábiles adicionales  </a:t>
            </a:r>
            <a:endParaRPr lang="es-CR" sz="2700" kern="150" dirty="0">
              <a:effectLst/>
              <a:latin typeface="Aptos" panose="020B0004020202020204" pitchFamily="34" charset="0"/>
              <a:ea typeface="Aptos" panose="020B0004020202020204" pitchFamily="34" charset="0"/>
              <a:cs typeface="Times New Roman" panose="02020603050405020304" pitchFamily="18" charset="0"/>
            </a:endParaRPr>
          </a:p>
          <a:p>
            <a:endParaRPr lang="es-CR" dirty="0"/>
          </a:p>
        </p:txBody>
      </p:sp>
    </p:spTree>
    <p:extLst>
      <p:ext uri="{BB962C8B-B14F-4D97-AF65-F5344CB8AC3E}">
        <p14:creationId xmlns:p14="http://schemas.microsoft.com/office/powerpoint/2010/main" val="254511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EE8B17-BB6D-7A95-CCE6-122A378E10E8}"/>
              </a:ext>
            </a:extLst>
          </p:cNvPr>
          <p:cNvSpPr>
            <a:spLocks noGrp="1"/>
          </p:cNvSpPr>
          <p:nvPr>
            <p:ph type="title"/>
          </p:nvPr>
        </p:nvSpPr>
        <p:spPr/>
        <p:txBody>
          <a:bodyPr/>
          <a:lstStyle/>
          <a:p>
            <a:r>
              <a:rPr lang="es-CR" dirty="0"/>
              <a:t>Requisitos formales de los Recursos</a:t>
            </a:r>
          </a:p>
        </p:txBody>
      </p:sp>
      <p:sp>
        <p:nvSpPr>
          <p:cNvPr id="3" name="Marcador de contenido 2">
            <a:extLst>
              <a:ext uri="{FF2B5EF4-FFF2-40B4-BE49-F238E27FC236}">
                <a16:creationId xmlns:a16="http://schemas.microsoft.com/office/drawing/2014/main" id="{07454638-C166-C949-2B47-A6D70E9A775C}"/>
              </a:ext>
            </a:extLst>
          </p:cNvPr>
          <p:cNvSpPr>
            <a:spLocks noGrp="1"/>
          </p:cNvSpPr>
          <p:nvPr>
            <p:ph idx="1"/>
          </p:nvPr>
        </p:nvSpPr>
        <p:spPr>
          <a:xfrm>
            <a:off x="838200" y="1825624"/>
            <a:ext cx="9937830" cy="3845971"/>
          </a:xfrm>
        </p:spPr>
        <p:txBody>
          <a:bodyPr>
            <a:normAutofit fontScale="92500" lnSpcReduction="10000"/>
          </a:bodyPr>
          <a:lstStyle/>
          <a:p>
            <a:pPr algn="just"/>
            <a:r>
              <a:rPr lang="es-CR" dirty="0"/>
              <a:t>Uso de sistema SICOP: </a:t>
            </a:r>
            <a:r>
              <a:rPr lang="es-CR" sz="2100" dirty="0"/>
              <a:t>Artículo 243 RLGCP. Uso de los formularios electrónicos designados en el sistema digital unificado.</a:t>
            </a:r>
          </a:p>
          <a:p>
            <a:pPr algn="just"/>
            <a:r>
              <a:rPr lang="es-CR" dirty="0"/>
              <a:t>Tiempo y forma: </a:t>
            </a:r>
            <a:r>
              <a:rPr lang="es-CR" sz="2000" dirty="0"/>
              <a:t>Artículo 244 RLGCP. Se verifica que el recurso entro en el plazo previsto y que sea presentado ante la instancia que corresponde.</a:t>
            </a:r>
            <a:endParaRPr lang="es-CR" dirty="0"/>
          </a:p>
          <a:p>
            <a:pPr algn="just"/>
            <a:r>
              <a:rPr lang="es-CR" dirty="0"/>
              <a:t>Legitimación – admisibilidad: </a:t>
            </a:r>
            <a:r>
              <a:rPr lang="es-CR" sz="2100" dirty="0"/>
              <a:t>Artículo 244 RLGCP</a:t>
            </a:r>
            <a:r>
              <a:rPr lang="es-CR" sz="2400" dirty="0"/>
              <a:t>. </a:t>
            </a:r>
            <a:r>
              <a:rPr lang="es-CR" sz="2100" dirty="0"/>
              <a:t>Demostrar que está legitimado, ser un potencial oferente o quien presento oferta y acredite su mejor derecho en caso de que el recurso prospere puede resultar adjudicatario.</a:t>
            </a:r>
          </a:p>
          <a:p>
            <a:pPr algn="just"/>
            <a:r>
              <a:rPr lang="es-CR" dirty="0"/>
              <a:t>Deber de fundamentación: </a:t>
            </a:r>
            <a:r>
              <a:rPr lang="es-CR" sz="2100" dirty="0"/>
              <a:t>Artículo 88 LGCP y 246 RLGCP. Deben presentarse debidamente  fundamentados, con la prueba idónea, señalando los principios y normas infringidas, indicando la infracción sustancial del ordenamiento jurídico que se alegue como fundamento de la impugnación, aportar estudios técnicos que desvirtúen los criterios en que se sustente el acto impugnado.</a:t>
            </a:r>
          </a:p>
          <a:p>
            <a:pPr marL="0" indent="0">
              <a:buNone/>
            </a:pPr>
            <a:endParaRPr lang="es-CR" dirty="0"/>
          </a:p>
        </p:txBody>
      </p:sp>
    </p:spTree>
    <p:extLst>
      <p:ext uri="{BB962C8B-B14F-4D97-AF65-F5344CB8AC3E}">
        <p14:creationId xmlns:p14="http://schemas.microsoft.com/office/powerpoint/2010/main" val="1881006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A61A87-CD58-7670-674F-8C93C7196E84}"/>
              </a:ext>
            </a:extLst>
          </p:cNvPr>
          <p:cNvSpPr>
            <a:spLocks noGrp="1"/>
          </p:cNvSpPr>
          <p:nvPr>
            <p:ph type="title"/>
          </p:nvPr>
        </p:nvSpPr>
        <p:spPr/>
        <p:txBody>
          <a:bodyPr/>
          <a:lstStyle/>
          <a:p>
            <a:pPr algn="ctr"/>
            <a:r>
              <a:rPr lang="es-MX" dirty="0"/>
              <a:t>Estructura de Resolución de Recurso </a:t>
            </a:r>
            <a:endParaRPr lang="es-CR" dirty="0"/>
          </a:p>
        </p:txBody>
      </p:sp>
      <p:sp>
        <p:nvSpPr>
          <p:cNvPr id="3" name="Marcador de contenido 2">
            <a:extLst>
              <a:ext uri="{FF2B5EF4-FFF2-40B4-BE49-F238E27FC236}">
                <a16:creationId xmlns:a16="http://schemas.microsoft.com/office/drawing/2014/main" id="{2D3A1704-AC8D-4986-57E5-079F7F8E5190}"/>
              </a:ext>
            </a:extLst>
          </p:cNvPr>
          <p:cNvSpPr>
            <a:spLocks noGrp="1"/>
          </p:cNvSpPr>
          <p:nvPr>
            <p:ph idx="1"/>
          </p:nvPr>
        </p:nvSpPr>
        <p:spPr>
          <a:xfrm>
            <a:off x="1886672" y="1690689"/>
            <a:ext cx="6886938" cy="3934608"/>
          </a:xfrm>
        </p:spPr>
        <p:txBody>
          <a:bodyPr/>
          <a:lstStyle/>
          <a:p>
            <a:pPr algn="just">
              <a:lnSpc>
                <a:spcPct val="107000"/>
              </a:lnSpc>
              <a:spcAft>
                <a:spcPts val="800"/>
              </a:spcAft>
            </a:pPr>
            <a:r>
              <a:rPr lang="es-CR" sz="2000" b="1" dirty="0">
                <a:effectLst/>
                <a:latin typeface="Segoe UI" panose="020B0502040204020203" pitchFamily="34" charset="0"/>
                <a:ea typeface="Times New Roman" panose="02020603050405020304" pitchFamily="18" charset="0"/>
                <a:cs typeface="Times New Roman" panose="02020603050405020304" pitchFamily="18" charset="0"/>
              </a:rPr>
              <a:t>Encabezado </a:t>
            </a:r>
            <a:endParaRPr lang="es-CR" sz="2000" dirty="0">
              <a:effectLst/>
              <a:latin typeface="Calibri" panose="020F0502020204030204" pitchFamily="34" charset="0"/>
              <a:ea typeface="Calibri" panose="020F0502020204030204" pitchFamily="34" charset="0"/>
              <a:cs typeface="Times New Roman" panose="02020603050405020304" pitchFamily="18" charset="0"/>
            </a:endParaRPr>
          </a:p>
          <a:p>
            <a:r>
              <a:rPr lang="es-CR" sz="2000" b="1" dirty="0">
                <a:effectLst/>
                <a:latin typeface="Segoe UI" panose="020B0502040204020203" pitchFamily="34" charset="0"/>
                <a:ea typeface="Times New Roman" panose="02020603050405020304" pitchFamily="18" charset="0"/>
              </a:rPr>
              <a:t>Resultando</a:t>
            </a:r>
          </a:p>
          <a:p>
            <a:r>
              <a:rPr lang="es-CR" sz="2000" b="1" dirty="0">
                <a:latin typeface="Segoe UI" panose="020B0502040204020203" pitchFamily="34" charset="0"/>
              </a:rPr>
              <a:t>Considerando: </a:t>
            </a:r>
          </a:p>
          <a:p>
            <a:pPr lvl="1"/>
            <a:r>
              <a:rPr lang="es-CR" sz="1800" b="1" dirty="0">
                <a:effectLst/>
                <a:latin typeface="Calibri" panose="020F0502020204030204" pitchFamily="34" charset="0"/>
                <a:ea typeface="Times New Roman" panose="02020603050405020304" pitchFamily="18" charset="0"/>
              </a:rPr>
              <a:t>Tiempo y forma</a:t>
            </a:r>
            <a:endParaRPr lang="es-CR" sz="1800" b="1" dirty="0">
              <a:effectLst/>
              <a:latin typeface="Segoe UI" panose="020B0502040204020203" pitchFamily="34" charset="0"/>
              <a:ea typeface="Times New Roman" panose="02020603050405020304" pitchFamily="18" charset="0"/>
            </a:endParaRPr>
          </a:p>
          <a:p>
            <a:pPr lvl="1"/>
            <a:r>
              <a:rPr lang="es-CR" sz="1800" b="1" dirty="0">
                <a:effectLst/>
                <a:latin typeface="Calibri" panose="020F0502020204030204" pitchFamily="34" charset="0"/>
                <a:ea typeface="Times New Roman" panose="02020603050405020304" pitchFamily="18" charset="0"/>
              </a:rPr>
              <a:t>Legitimación del recurrente, procedencia</a:t>
            </a:r>
            <a:r>
              <a:rPr lang="es-CR" sz="1800" b="1" dirty="0">
                <a:latin typeface="Calibri" panose="020F0502020204030204" pitchFamily="34" charset="0"/>
                <a:ea typeface="Times New Roman" panose="02020603050405020304" pitchFamily="18" charset="0"/>
              </a:rPr>
              <a:t> y</a:t>
            </a:r>
            <a:r>
              <a:rPr lang="es-CR" sz="1800" b="1" dirty="0">
                <a:effectLst/>
                <a:latin typeface="Calibri" panose="020F0502020204030204" pitchFamily="34" charset="0"/>
                <a:ea typeface="Times New Roman" panose="02020603050405020304" pitchFamily="18" charset="0"/>
              </a:rPr>
              <a:t> admisibilidad</a:t>
            </a:r>
            <a:endParaRPr lang="es-CR" sz="1800" b="1" dirty="0">
              <a:latin typeface="Segoe UI" panose="020B0502040204020203" pitchFamily="34" charset="0"/>
              <a:ea typeface="Times New Roman" panose="02020603050405020304" pitchFamily="18" charset="0"/>
            </a:endParaRPr>
          </a:p>
          <a:p>
            <a:pPr lvl="1"/>
            <a:r>
              <a:rPr lang="es-CR" sz="1800" b="1" dirty="0">
                <a:latin typeface="Calibri" panose="020F0502020204030204" pitchFamily="34" charset="0"/>
              </a:rPr>
              <a:t>Audiencia</a:t>
            </a:r>
          </a:p>
          <a:p>
            <a:pPr lvl="1"/>
            <a:r>
              <a:rPr lang="es-CR" sz="1800" b="1" dirty="0">
                <a:effectLst/>
                <a:latin typeface="Calibri" panose="020F0502020204030204" pitchFamily="34" charset="0"/>
                <a:ea typeface="Times New Roman" panose="02020603050405020304" pitchFamily="18" charset="0"/>
              </a:rPr>
              <a:t>Fundamentación</a:t>
            </a:r>
            <a:endParaRPr lang="es-CR" sz="1800" b="1" dirty="0">
              <a:latin typeface="Segoe UI" panose="020B0502040204020203" pitchFamily="34" charset="0"/>
              <a:ea typeface="Times New Roman" panose="02020603050405020304" pitchFamily="18" charset="0"/>
            </a:endParaRPr>
          </a:p>
          <a:p>
            <a:pPr lvl="1"/>
            <a:r>
              <a:rPr lang="es-CR" sz="1800" b="1" dirty="0">
                <a:effectLst/>
                <a:latin typeface="Calibri" panose="020F0502020204030204" pitchFamily="34" charset="0"/>
                <a:ea typeface="Times New Roman" panose="02020603050405020304" pitchFamily="18" charset="0"/>
              </a:rPr>
              <a:t>Sobre el </a:t>
            </a:r>
            <a:r>
              <a:rPr lang="es-CR" sz="1800" b="1" dirty="0">
                <a:latin typeface="Calibri" panose="020F0502020204030204" pitchFamily="34" charset="0"/>
              </a:rPr>
              <a:t>fondo (Criterio para resolver)</a:t>
            </a:r>
          </a:p>
          <a:p>
            <a:r>
              <a:rPr lang="es-CR" sz="2000" b="1" dirty="0">
                <a:latin typeface="Segoe UI" panose="020B0502040204020203" pitchFamily="34" charset="0"/>
              </a:rPr>
              <a:t>Por tanto </a:t>
            </a:r>
          </a:p>
        </p:txBody>
      </p:sp>
    </p:spTree>
    <p:extLst>
      <p:ext uri="{BB962C8B-B14F-4D97-AF65-F5344CB8AC3E}">
        <p14:creationId xmlns:p14="http://schemas.microsoft.com/office/powerpoint/2010/main" val="2581760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77A4FE-76FD-2AA0-5072-2A11EC364176}"/>
              </a:ext>
            </a:extLst>
          </p:cNvPr>
          <p:cNvSpPr>
            <a:spLocks noGrp="1"/>
          </p:cNvSpPr>
          <p:nvPr>
            <p:ph type="title"/>
          </p:nvPr>
        </p:nvSpPr>
        <p:spPr/>
        <p:txBody>
          <a:bodyPr/>
          <a:lstStyle/>
          <a:p>
            <a:r>
              <a:rPr lang="es-MX" dirty="0"/>
              <a:t>Ejemplos </a:t>
            </a:r>
            <a:endParaRPr lang="es-CR" dirty="0"/>
          </a:p>
        </p:txBody>
      </p:sp>
      <p:sp>
        <p:nvSpPr>
          <p:cNvPr id="3" name="Marcador de contenido 2">
            <a:extLst>
              <a:ext uri="{FF2B5EF4-FFF2-40B4-BE49-F238E27FC236}">
                <a16:creationId xmlns:a16="http://schemas.microsoft.com/office/drawing/2014/main" id="{4C142EC2-75C2-FFD7-1B6C-2DF8234A8092}"/>
              </a:ext>
            </a:extLst>
          </p:cNvPr>
          <p:cNvSpPr>
            <a:spLocks noGrp="1"/>
          </p:cNvSpPr>
          <p:nvPr>
            <p:ph idx="1"/>
          </p:nvPr>
        </p:nvSpPr>
        <p:spPr>
          <a:xfrm>
            <a:off x="838200" y="1825625"/>
            <a:ext cx="9717911" cy="2977869"/>
          </a:xfrm>
        </p:spPr>
        <p:txBody>
          <a:bodyPr>
            <a:normAutofit/>
          </a:bodyPr>
          <a:lstStyle/>
          <a:p>
            <a:pPr algn="just">
              <a:spcAft>
                <a:spcPts val="1000"/>
              </a:spcAft>
            </a:pPr>
            <a:r>
              <a:rPr lang="es-CR" sz="2400" dirty="0">
                <a:hlinkClick r:id="rId2" action="ppaction://hlinkfile"/>
              </a:rPr>
              <a:t>Estructura resolución a recurso objeción UNA-PI-RESO-389-2023</a:t>
            </a:r>
            <a:endParaRPr lang="es-CR" sz="2400" dirty="0"/>
          </a:p>
          <a:p>
            <a:pPr algn="just">
              <a:spcAft>
                <a:spcPts val="1000"/>
              </a:spcAft>
            </a:pPr>
            <a:r>
              <a:rPr lang="es-CR" sz="2400" dirty="0">
                <a:hlinkClick r:id="rId3" action="ppaction://hlinkfile"/>
              </a:rPr>
              <a:t>Oficio UNA-PI-OFIC-281-2023 respuesta a la Audiencia de la CGR por recurso objeción, Licitación Mayor 2023LY-000011-0003500001 Compra de Equipo de Laboratorio.</a:t>
            </a:r>
            <a:endParaRPr lang="es-CR" sz="2400" dirty="0"/>
          </a:p>
          <a:p>
            <a:pPr algn="just">
              <a:spcAft>
                <a:spcPts val="1000"/>
              </a:spcAft>
            </a:pPr>
            <a:r>
              <a:rPr lang="es-CR" sz="2400" dirty="0">
                <a:hlinkClick r:id="rId4" action="ppaction://hlinkfile"/>
              </a:rPr>
              <a:t>Resolución de la CGR al recurso de objeción Licitación Mayor 2023LY-000011-0003500001 </a:t>
            </a:r>
            <a:endParaRPr lang="es-CR" sz="2400" dirty="0"/>
          </a:p>
          <a:p>
            <a:endParaRPr lang="es-CR" sz="2400" dirty="0">
              <a:highlight>
                <a:srgbClr val="FFFF00"/>
              </a:highlight>
            </a:endParaRPr>
          </a:p>
        </p:txBody>
      </p:sp>
    </p:spTree>
    <p:extLst>
      <p:ext uri="{BB962C8B-B14F-4D97-AF65-F5344CB8AC3E}">
        <p14:creationId xmlns:p14="http://schemas.microsoft.com/office/powerpoint/2010/main" val="427679949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3280</TotalTime>
  <Words>2138</Words>
  <Application>Microsoft Office PowerPoint</Application>
  <PresentationFormat>Panorámica</PresentationFormat>
  <Paragraphs>120</Paragraphs>
  <Slides>21</Slides>
  <Notes>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21</vt:i4>
      </vt:variant>
    </vt:vector>
  </HeadingPairs>
  <TitlesOfParts>
    <vt:vector size="30" baseType="lpstr">
      <vt:lpstr>Aptos</vt:lpstr>
      <vt:lpstr>Aptos Display</vt:lpstr>
      <vt:lpstr>Arial</vt:lpstr>
      <vt:lpstr>Arial Narrow</vt:lpstr>
      <vt:lpstr>Calibri</vt:lpstr>
      <vt:lpstr>Segoe UI</vt:lpstr>
      <vt:lpstr>Verdana</vt:lpstr>
      <vt:lpstr>Wingdings</vt:lpstr>
      <vt:lpstr>Tema de Office</vt:lpstr>
      <vt:lpstr>RÉGIMEN RECURSIVO EN CONTRATACIÓN PÚBLICA</vt:lpstr>
      <vt:lpstr>Tipos de Recursos</vt:lpstr>
      <vt:lpstr>Plazo para presentar Recurso de Objeción</vt:lpstr>
      <vt:lpstr>Plazo para resolver el Recurso de Objeción</vt:lpstr>
      <vt:lpstr>Plazo para presentar Recurso de Revocatoria o Apelación</vt:lpstr>
      <vt:lpstr>Plazo para resolver el Recurso Revocatoria o Apelación</vt:lpstr>
      <vt:lpstr>Requisitos formales de los Recursos</vt:lpstr>
      <vt:lpstr>Estructura de Resolución de Recurso </vt:lpstr>
      <vt:lpstr>Ejemplos </vt:lpstr>
      <vt:lpstr>Ejemplo: Rechazo por falta de fundamentación</vt:lpstr>
      <vt:lpstr>Ejemplo: Rechazo por falta de fundamentación</vt:lpstr>
      <vt:lpstr>Que hacer para minimizar los recursos</vt:lpstr>
      <vt:lpstr>Que hacer para minimizar los recursos</vt:lpstr>
      <vt:lpstr>Que hacer para minimizar los recursos</vt:lpstr>
      <vt:lpstr>Uso del ordenamiento jurídico </vt:lpstr>
      <vt:lpstr>Que hacer para minimizar los recursos</vt:lpstr>
      <vt:lpstr>Que considerar en los recursos</vt:lpstr>
      <vt:lpstr>Que considerar en los recursos</vt:lpstr>
      <vt:lpstr>Análisis de fondo de los recursos</vt:lpstr>
      <vt:lpstr>Análisis de fondo de los recursos</vt:lpstr>
      <vt:lpstr>MUCHAS 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KAREN HERRERA  BENAVIDES</dc:creator>
  <cp:lastModifiedBy>VICTOR ULATE CASCANTE</cp:lastModifiedBy>
  <cp:revision>131</cp:revision>
  <dcterms:created xsi:type="dcterms:W3CDTF">2024-01-15T16:56:13Z</dcterms:created>
  <dcterms:modified xsi:type="dcterms:W3CDTF">2024-05-23T01:07:20Z</dcterms:modified>
</cp:coreProperties>
</file>