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35"/>
  </p:notesMasterIdLst>
  <p:sldIdLst>
    <p:sldId id="262" r:id="rId5"/>
    <p:sldId id="259" r:id="rId6"/>
    <p:sldId id="271" r:id="rId7"/>
    <p:sldId id="288" r:id="rId8"/>
    <p:sldId id="289" r:id="rId9"/>
    <p:sldId id="273" r:id="rId10"/>
    <p:sldId id="272" r:id="rId11"/>
    <p:sldId id="274" r:id="rId12"/>
    <p:sldId id="266" r:id="rId13"/>
    <p:sldId id="270" r:id="rId14"/>
    <p:sldId id="264" r:id="rId15"/>
    <p:sldId id="268" r:id="rId16"/>
    <p:sldId id="267" r:id="rId17"/>
    <p:sldId id="275" r:id="rId18"/>
    <p:sldId id="276" r:id="rId19"/>
    <p:sldId id="277" r:id="rId20"/>
    <p:sldId id="278" r:id="rId21"/>
    <p:sldId id="279" r:id="rId22"/>
    <p:sldId id="265" r:id="rId23"/>
    <p:sldId id="290" r:id="rId24"/>
    <p:sldId id="291" r:id="rId25"/>
    <p:sldId id="292" r:id="rId26"/>
    <p:sldId id="280" r:id="rId27"/>
    <p:sldId id="281" r:id="rId28"/>
    <p:sldId id="282" r:id="rId29"/>
    <p:sldId id="283" r:id="rId30"/>
    <p:sldId id="284" r:id="rId31"/>
    <p:sldId id="285" r:id="rId32"/>
    <p:sldId id="287" r:id="rId33"/>
    <p:sldId id="286" r:id="rId34"/>
  </p:sldIdLst>
  <p:sldSz cx="12192000" cy="6858000"/>
  <p:notesSz cx="6858000" cy="9144000"/>
  <p:defaultText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99"/>
    <a:srgbClr val="3399FF"/>
    <a:srgbClr val="808080"/>
    <a:srgbClr val="336600"/>
    <a:srgbClr val="1A91B6"/>
    <a:srgbClr val="91050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58"/>
  </p:normalViewPr>
  <p:slideViewPr>
    <p:cSldViewPr snapToGrid="0">
      <p:cViewPr varScale="1">
        <p:scale>
          <a:sx n="70" d="100"/>
          <a:sy n="70" d="100"/>
        </p:scale>
        <p:origin x="512" y="60"/>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8" Type="http://schemas.openxmlformats.org/officeDocument/2006/relationships/slide" Target="slides/slide4.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R"/>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F9115A-15BB-4117-B2A5-6270A5B14983}" type="datetimeFigureOut">
              <a:rPr lang="es-CR" smtClean="0"/>
              <a:t>26/3/2025</a:t>
            </a:fld>
            <a:endParaRPr lang="es-CR"/>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R"/>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R"/>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15C77C2-B5CB-48AB-A94A-E9DDC646CF1C}" type="slidenum">
              <a:rPr lang="es-CR" smtClean="0"/>
              <a:t>‹Nº›</a:t>
            </a:fld>
            <a:endParaRPr lang="es-CR"/>
          </a:p>
        </p:txBody>
      </p:sp>
    </p:spTree>
    <p:extLst>
      <p:ext uri="{BB962C8B-B14F-4D97-AF65-F5344CB8AC3E}">
        <p14:creationId xmlns:p14="http://schemas.microsoft.com/office/powerpoint/2010/main" val="18001630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Mencionar que, esta</a:t>
            </a:r>
            <a:r>
              <a:rPr lang="es-MX" baseline="0" dirty="0" smtClean="0"/>
              <a:t> implementación se realiza como respuesta de la Proveeduría para brindar opciones que permite la Ley y el Reglamento para lograr una mayor agilidad y menores tiempos de respuesta.</a:t>
            </a:r>
            <a:endParaRPr lang="es-MX" dirty="0"/>
          </a:p>
        </p:txBody>
      </p:sp>
      <p:sp>
        <p:nvSpPr>
          <p:cNvPr id="4" name="Marcador de número de diapositiva 3"/>
          <p:cNvSpPr>
            <a:spLocks noGrp="1"/>
          </p:cNvSpPr>
          <p:nvPr>
            <p:ph type="sldNum" sz="quarter" idx="10"/>
          </p:nvPr>
        </p:nvSpPr>
        <p:spPr/>
        <p:txBody>
          <a:bodyPr/>
          <a:lstStyle/>
          <a:p>
            <a:fld id="{C15C77C2-B5CB-48AB-A94A-E9DDC646CF1C}" type="slidenum">
              <a:rPr lang="es-CR" smtClean="0"/>
              <a:t>5</a:t>
            </a:fld>
            <a:endParaRPr lang="es-CR"/>
          </a:p>
        </p:txBody>
      </p:sp>
    </p:spTree>
    <p:extLst>
      <p:ext uri="{BB962C8B-B14F-4D97-AF65-F5344CB8AC3E}">
        <p14:creationId xmlns:p14="http://schemas.microsoft.com/office/powerpoint/2010/main" val="36838632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R" dirty="0" smtClean="0"/>
              <a:t>Indicar lo de presunción de trámite ordinario y recordarles la circular de requisitos de solicitudes </a:t>
            </a:r>
            <a:endParaRPr lang="es-MX" sz="1200" b="0" i="0" u="none" strike="noStrike" kern="1200" baseline="0" dirty="0" smtClean="0">
              <a:solidFill>
                <a:schemeClr val="tx1"/>
              </a:solidFill>
              <a:latin typeface="+mn-lt"/>
              <a:ea typeface="+mn-ea"/>
              <a:cs typeface="+mn-cs"/>
            </a:endParaRPr>
          </a:p>
          <a:p>
            <a:r>
              <a:rPr lang="es-MX" sz="1200" b="0" i="0" u="none" strike="noStrike" kern="1200" baseline="0" dirty="0" smtClean="0">
                <a:solidFill>
                  <a:schemeClr val="tx1"/>
                </a:solidFill>
                <a:latin typeface="+mn-lt"/>
                <a:ea typeface="+mn-ea"/>
                <a:cs typeface="+mn-cs"/>
              </a:rPr>
              <a:t> </a:t>
            </a:r>
            <a:r>
              <a:rPr lang="es-MX" sz="1200" b="1" i="0" u="none" strike="noStrike" kern="1200" baseline="0" dirty="0" smtClean="0">
                <a:solidFill>
                  <a:schemeClr val="tx1"/>
                </a:solidFill>
                <a:latin typeface="+mn-lt"/>
                <a:ea typeface="+mn-ea"/>
                <a:cs typeface="+mn-cs"/>
              </a:rPr>
              <a:t>UNA-PI-CIRC-002-2024 </a:t>
            </a:r>
            <a:endParaRPr lang="es-CR" dirty="0"/>
          </a:p>
        </p:txBody>
      </p:sp>
      <p:sp>
        <p:nvSpPr>
          <p:cNvPr id="4" name="Marcador de número de diapositiva 3"/>
          <p:cNvSpPr>
            <a:spLocks noGrp="1"/>
          </p:cNvSpPr>
          <p:nvPr>
            <p:ph type="sldNum" sz="quarter" idx="5"/>
          </p:nvPr>
        </p:nvSpPr>
        <p:spPr/>
        <p:txBody>
          <a:bodyPr/>
          <a:lstStyle/>
          <a:p>
            <a:fld id="{C15C77C2-B5CB-48AB-A94A-E9DDC646CF1C}" type="slidenum">
              <a:rPr lang="es-CR" smtClean="0"/>
              <a:t>6</a:t>
            </a:fld>
            <a:endParaRPr lang="es-CR"/>
          </a:p>
        </p:txBody>
      </p:sp>
    </p:spTree>
    <p:extLst>
      <p:ext uri="{BB962C8B-B14F-4D97-AF65-F5344CB8AC3E}">
        <p14:creationId xmlns:p14="http://schemas.microsoft.com/office/powerpoint/2010/main" val="2432492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Mencionar el caso que se presentó que un</a:t>
            </a:r>
            <a:r>
              <a:rPr lang="es-MX" baseline="0" dirty="0" smtClean="0"/>
              <a:t> proveedor no presentó su oferta por que el monto era muy pequeño. Indicar que en este momento no se está aplicando la modalidad y pago directo en el local comercial que es algo que se estará implementando a futuro. </a:t>
            </a:r>
            <a:endParaRPr lang="es-MX" dirty="0"/>
          </a:p>
        </p:txBody>
      </p:sp>
      <p:sp>
        <p:nvSpPr>
          <p:cNvPr id="4" name="Marcador de número de diapositiva 3"/>
          <p:cNvSpPr>
            <a:spLocks noGrp="1"/>
          </p:cNvSpPr>
          <p:nvPr>
            <p:ph type="sldNum" sz="quarter" idx="10"/>
          </p:nvPr>
        </p:nvSpPr>
        <p:spPr/>
        <p:txBody>
          <a:bodyPr/>
          <a:lstStyle/>
          <a:p>
            <a:fld id="{C15C77C2-B5CB-48AB-A94A-E9DDC646CF1C}" type="slidenum">
              <a:rPr lang="es-CR" smtClean="0"/>
              <a:t>7</a:t>
            </a:fld>
            <a:endParaRPr lang="es-CR"/>
          </a:p>
        </p:txBody>
      </p:sp>
    </p:spTree>
    <p:extLst>
      <p:ext uri="{BB962C8B-B14F-4D97-AF65-F5344CB8AC3E}">
        <p14:creationId xmlns:p14="http://schemas.microsoft.com/office/powerpoint/2010/main" val="32978672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C15C77C2-B5CB-48AB-A94A-E9DDC646CF1C}" type="slidenum">
              <a:rPr lang="es-CR" smtClean="0"/>
              <a:t>9</a:t>
            </a:fld>
            <a:endParaRPr lang="es-CR"/>
          </a:p>
        </p:txBody>
      </p:sp>
    </p:spTree>
    <p:extLst>
      <p:ext uri="{BB962C8B-B14F-4D97-AF65-F5344CB8AC3E}">
        <p14:creationId xmlns:p14="http://schemas.microsoft.com/office/powerpoint/2010/main" val="31352049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mtClean="0"/>
              <a:t>Insistir</a:t>
            </a:r>
            <a:r>
              <a:rPr lang="es-MX" baseline="0" smtClean="0"/>
              <a:t> en que si se adjunta la cotización el trámite podrá ser más expedito si se decide realizarlo por caja chica Institucional.</a:t>
            </a:r>
            <a:endParaRPr lang="es-MX" smtClean="0"/>
          </a:p>
        </p:txBody>
      </p:sp>
      <p:sp>
        <p:nvSpPr>
          <p:cNvPr id="4" name="Marcador de número de diapositiva 3"/>
          <p:cNvSpPr>
            <a:spLocks noGrp="1"/>
          </p:cNvSpPr>
          <p:nvPr>
            <p:ph type="sldNum" sz="quarter" idx="10"/>
          </p:nvPr>
        </p:nvSpPr>
        <p:spPr/>
        <p:txBody>
          <a:bodyPr/>
          <a:lstStyle/>
          <a:p>
            <a:fld id="{C15C77C2-B5CB-48AB-A94A-E9DDC646CF1C}" type="slidenum">
              <a:rPr lang="es-CR" smtClean="0"/>
              <a:t>10</a:t>
            </a:fld>
            <a:endParaRPr lang="es-CR"/>
          </a:p>
        </p:txBody>
      </p:sp>
    </p:spTree>
    <p:extLst>
      <p:ext uri="{BB962C8B-B14F-4D97-AF65-F5344CB8AC3E}">
        <p14:creationId xmlns:p14="http://schemas.microsoft.com/office/powerpoint/2010/main" val="372794631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429FAB22-A176-BE9A-FF1D-95CF40AF9D9C}"/>
              </a:ext>
            </a:extLst>
          </p:cNvPr>
          <p:cNvPicPr>
            <a:picLocks noChangeAspect="1"/>
          </p:cNvPicPr>
          <p:nvPr userDrawn="1"/>
        </p:nvPicPr>
        <p:blipFill>
          <a:blip r:embed="rId3"/>
          <a:srcRect/>
          <a:stretch/>
        </p:blipFill>
        <p:spPr>
          <a:xfrm>
            <a:off x="1" y="-67056"/>
            <a:ext cx="12191998" cy="6992111"/>
          </a:xfrm>
          <a:prstGeom prst="rect">
            <a:avLst/>
          </a:prstGeom>
        </p:spPr>
      </p:pic>
      <p:sp>
        <p:nvSpPr>
          <p:cNvPr id="2" name="Título 1">
            <a:extLst>
              <a:ext uri="{FF2B5EF4-FFF2-40B4-BE49-F238E27FC236}">
                <a16:creationId xmlns:a16="http://schemas.microsoft.com/office/drawing/2014/main" id="{33964D6C-24DA-565D-14BC-038E1DFCF3A9}"/>
              </a:ext>
            </a:extLst>
          </p:cNvPr>
          <p:cNvSpPr>
            <a:spLocks noGrp="1"/>
          </p:cNvSpPr>
          <p:nvPr>
            <p:ph type="ctrTitle"/>
          </p:nvPr>
        </p:nvSpPr>
        <p:spPr>
          <a:xfrm>
            <a:off x="5158990" y="2407393"/>
            <a:ext cx="6722471" cy="1210451"/>
          </a:xfrm>
        </p:spPr>
        <p:txBody>
          <a:bodyPr anchor="t">
            <a:normAutofit/>
          </a:bodyPr>
          <a:lstStyle>
            <a:lvl1pPr algn="l">
              <a:defRPr sz="3600">
                <a:latin typeface="Arial" panose="020B0604020202020204" pitchFamily="34" charset="0"/>
                <a:ea typeface="Open Sans" panose="020B0606030504020204" pitchFamily="34" charset="0"/>
                <a:cs typeface="Arial" panose="020B0604020202020204" pitchFamily="34" charset="0"/>
              </a:defRPr>
            </a:lvl1pPr>
          </a:lstStyle>
          <a:p>
            <a:r>
              <a:rPr lang="es-MX" dirty="0"/>
              <a:t>Haz clic para modificar el estilo de título</a:t>
            </a:r>
            <a:endParaRPr lang="es-CR" dirty="0"/>
          </a:p>
        </p:txBody>
      </p:sp>
      <p:sp>
        <p:nvSpPr>
          <p:cNvPr id="3" name="Subtítulo 2">
            <a:extLst>
              <a:ext uri="{FF2B5EF4-FFF2-40B4-BE49-F238E27FC236}">
                <a16:creationId xmlns:a16="http://schemas.microsoft.com/office/drawing/2014/main" id="{F66E4AE2-F868-CF89-663B-1446259E6B0D}"/>
              </a:ext>
            </a:extLst>
          </p:cNvPr>
          <p:cNvSpPr>
            <a:spLocks noGrp="1"/>
          </p:cNvSpPr>
          <p:nvPr>
            <p:ph type="subTitle" idx="1"/>
          </p:nvPr>
        </p:nvSpPr>
        <p:spPr>
          <a:xfrm>
            <a:off x="5158989" y="3706937"/>
            <a:ext cx="6722471" cy="1281993"/>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MX" dirty="0"/>
              <a:t>Haz clic para editar el estilo de subtítulo del patrón</a:t>
            </a:r>
            <a:endParaRPr lang="es-CR" dirty="0"/>
          </a:p>
        </p:txBody>
      </p:sp>
      <p:sp>
        <p:nvSpPr>
          <p:cNvPr id="8" name="Marcador de posición de imagen 7">
            <a:extLst>
              <a:ext uri="{FF2B5EF4-FFF2-40B4-BE49-F238E27FC236}">
                <a16:creationId xmlns:a16="http://schemas.microsoft.com/office/drawing/2014/main" id="{A139AD62-C130-EEC6-7ACB-DCE6CBA19CAF}"/>
              </a:ext>
            </a:extLst>
          </p:cNvPr>
          <p:cNvSpPr>
            <a:spLocks noGrp="1"/>
          </p:cNvSpPr>
          <p:nvPr>
            <p:ph type="pic" sz="quarter" idx="10" hasCustomPrompt="1"/>
          </p:nvPr>
        </p:nvSpPr>
        <p:spPr>
          <a:xfrm>
            <a:off x="9712693" y="278810"/>
            <a:ext cx="2168768" cy="1008063"/>
          </a:xfrm>
          <a:noFill/>
        </p:spPr>
        <p:txBody>
          <a:bodyPr anchor="ctr">
            <a:normAutofit/>
          </a:bodyPr>
          <a:lstStyle>
            <a:lvl1pPr marL="0" indent="0" algn="ctr">
              <a:buNone/>
              <a:defRPr sz="1000">
                <a:solidFill>
                  <a:schemeClr val="tx1"/>
                </a:solidFill>
              </a:defRPr>
            </a:lvl1pPr>
          </a:lstStyle>
          <a:p>
            <a:r>
              <a:rPr lang="es-CR" dirty="0"/>
              <a:t>Insertar aquí el logotipo de la declaratoria del año </a:t>
            </a:r>
          </a:p>
        </p:txBody>
      </p:sp>
      <p:sp>
        <p:nvSpPr>
          <p:cNvPr id="9" name="Marcador de posición de imagen 7">
            <a:extLst>
              <a:ext uri="{FF2B5EF4-FFF2-40B4-BE49-F238E27FC236}">
                <a16:creationId xmlns:a16="http://schemas.microsoft.com/office/drawing/2014/main" id="{B5A4BCAE-A554-D4FF-647C-01A349AEEC70}"/>
              </a:ext>
            </a:extLst>
          </p:cNvPr>
          <p:cNvSpPr>
            <a:spLocks noGrp="1"/>
          </p:cNvSpPr>
          <p:nvPr>
            <p:ph type="pic" sz="quarter" idx="11" hasCustomPrompt="1"/>
          </p:nvPr>
        </p:nvSpPr>
        <p:spPr>
          <a:xfrm>
            <a:off x="7379678" y="278809"/>
            <a:ext cx="2168768" cy="1008063"/>
          </a:xfrm>
          <a:noFill/>
        </p:spPr>
        <p:txBody>
          <a:bodyPr anchor="ctr">
            <a:normAutofit/>
          </a:bodyPr>
          <a:lstStyle>
            <a:lvl1pPr marL="0" indent="0" algn="ctr">
              <a:buNone/>
              <a:defRPr sz="1000">
                <a:solidFill>
                  <a:schemeClr val="tx1"/>
                </a:solidFill>
              </a:defRPr>
            </a:lvl1pPr>
          </a:lstStyle>
          <a:p>
            <a:r>
              <a:rPr lang="es-CR" dirty="0"/>
              <a:t>Insertar aquí el logotipo de la instancia universitaria</a:t>
            </a:r>
          </a:p>
        </p:txBody>
      </p:sp>
      <p:pic>
        <p:nvPicPr>
          <p:cNvPr id="10" name="Imagen 9">
            <a:extLst>
              <a:ext uri="{FF2B5EF4-FFF2-40B4-BE49-F238E27FC236}">
                <a16:creationId xmlns:a16="http://schemas.microsoft.com/office/drawing/2014/main" id="{7104C2DC-AA0E-CD4B-1B01-7B48422E70FF}"/>
              </a:ext>
            </a:extLst>
          </p:cNvPr>
          <p:cNvPicPr>
            <a:picLocks noChangeAspect="1"/>
          </p:cNvPicPr>
          <p:nvPr userDrawn="1"/>
        </p:nvPicPr>
        <p:blipFill>
          <a:blip r:embed="rId4"/>
          <a:stretch>
            <a:fillRect/>
          </a:stretch>
        </p:blipFill>
        <p:spPr>
          <a:xfrm>
            <a:off x="566530" y="601072"/>
            <a:ext cx="1470992" cy="1180961"/>
          </a:xfrm>
          <a:prstGeom prst="rect">
            <a:avLst/>
          </a:prstGeom>
        </p:spPr>
      </p:pic>
    </p:spTree>
    <p:extLst>
      <p:ext uri="{BB962C8B-B14F-4D97-AF65-F5344CB8AC3E}">
        <p14:creationId xmlns:p14="http://schemas.microsoft.com/office/powerpoint/2010/main" val="5093347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B1A0F787-946C-C800-7A9F-A843D06A0A7D}"/>
              </a:ext>
            </a:extLst>
          </p:cNvPr>
          <p:cNvPicPr>
            <a:picLocks noChangeAspect="1"/>
          </p:cNvPicPr>
          <p:nvPr userDrawn="1"/>
        </p:nvPicPr>
        <p:blipFill>
          <a:blip r:embed="rId3"/>
          <a:stretch>
            <a:fillRect/>
          </a:stretch>
        </p:blipFill>
        <p:spPr>
          <a:xfrm>
            <a:off x="0" y="-134111"/>
            <a:ext cx="12192000" cy="6992111"/>
          </a:xfrm>
          <a:prstGeom prst="rect">
            <a:avLst/>
          </a:prstGeom>
        </p:spPr>
      </p:pic>
      <p:sp>
        <p:nvSpPr>
          <p:cNvPr id="2" name="Título 1">
            <a:extLst>
              <a:ext uri="{FF2B5EF4-FFF2-40B4-BE49-F238E27FC236}">
                <a16:creationId xmlns:a16="http://schemas.microsoft.com/office/drawing/2014/main" id="{B7110AC6-C387-6A61-3F34-5118F8619400}"/>
              </a:ext>
            </a:extLst>
          </p:cNvPr>
          <p:cNvSpPr>
            <a:spLocks noGrp="1"/>
          </p:cNvSpPr>
          <p:nvPr>
            <p:ph type="title"/>
          </p:nvPr>
        </p:nvSpPr>
        <p:spPr/>
        <p:txBody>
          <a:bodyPr/>
          <a:lstStyle>
            <a:lvl1pPr>
              <a:defRPr sz="3600">
                <a:latin typeface="Arial" panose="020B0604020202020204" pitchFamily="34" charset="0"/>
                <a:cs typeface="Arial" panose="020B0604020202020204" pitchFamily="34" charset="0"/>
              </a:defRPr>
            </a:lvl1pPr>
          </a:lstStyle>
          <a:p>
            <a:r>
              <a:rPr lang="es-MX"/>
              <a:t>Haz clic para modificar el estilo de título del patrón</a:t>
            </a:r>
            <a:endParaRPr lang="es-CR"/>
          </a:p>
        </p:txBody>
      </p:sp>
      <p:sp>
        <p:nvSpPr>
          <p:cNvPr id="3" name="Marcador de contenido 2">
            <a:extLst>
              <a:ext uri="{FF2B5EF4-FFF2-40B4-BE49-F238E27FC236}">
                <a16:creationId xmlns:a16="http://schemas.microsoft.com/office/drawing/2014/main" id="{4F18B5DF-468C-4E74-D1A6-7374797B8941}"/>
              </a:ext>
            </a:extLst>
          </p:cNvPr>
          <p:cNvSpPr>
            <a:spLocks noGrp="1"/>
          </p:cNvSpPr>
          <p:nvPr>
            <p:ph idx="1"/>
          </p:nvPr>
        </p:nvSpPr>
        <p:spPr/>
        <p:txBody>
          <a:bodyPr>
            <a:normAutofit/>
          </a:bodyPr>
          <a:lstStyle>
            <a:lvl1pPr>
              <a:defRPr sz="2000">
                <a:latin typeface="Arial" panose="020B0604020202020204" pitchFamily="34" charset="0"/>
                <a:cs typeface="Arial" panose="020B0604020202020204" pitchFamily="34" charset="0"/>
              </a:defRPr>
            </a:lvl1pPr>
            <a:lvl2pPr>
              <a:defRPr sz="1800">
                <a:latin typeface="Arial" panose="020B0604020202020204" pitchFamily="34" charset="0"/>
                <a:cs typeface="Arial" panose="020B0604020202020204" pitchFamily="34" charset="0"/>
              </a:defRPr>
            </a:lvl2pPr>
            <a:lvl3pPr>
              <a:defRPr sz="16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Tree>
    <p:extLst>
      <p:ext uri="{BB962C8B-B14F-4D97-AF65-F5344CB8AC3E}">
        <p14:creationId xmlns:p14="http://schemas.microsoft.com/office/powerpoint/2010/main" val="1037634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ncabezado de sección">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471EBB38-12D7-2A07-F29B-88CF30A80C97}"/>
              </a:ext>
            </a:extLst>
          </p:cNvPr>
          <p:cNvSpPr/>
          <p:nvPr userDrawn="1"/>
        </p:nvSpPr>
        <p:spPr>
          <a:xfrm>
            <a:off x="0" y="0"/>
            <a:ext cx="5169877" cy="6858000"/>
          </a:xfrm>
          <a:prstGeom prst="rect">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R">
              <a:noFill/>
            </a:endParaRPr>
          </a:p>
        </p:txBody>
      </p:sp>
      <p:sp>
        <p:nvSpPr>
          <p:cNvPr id="2" name="Título 1">
            <a:extLst>
              <a:ext uri="{FF2B5EF4-FFF2-40B4-BE49-F238E27FC236}">
                <a16:creationId xmlns:a16="http://schemas.microsoft.com/office/drawing/2014/main" id="{E1596621-6B53-16F8-7BA5-D040D83360DF}"/>
              </a:ext>
            </a:extLst>
          </p:cNvPr>
          <p:cNvSpPr>
            <a:spLocks noGrp="1"/>
          </p:cNvSpPr>
          <p:nvPr>
            <p:ph type="title"/>
          </p:nvPr>
        </p:nvSpPr>
        <p:spPr>
          <a:xfrm>
            <a:off x="667727" y="1381492"/>
            <a:ext cx="3728427" cy="2852737"/>
          </a:xfrm>
        </p:spPr>
        <p:txBody>
          <a:bodyPr anchor="b">
            <a:noAutofit/>
          </a:bodyPr>
          <a:lstStyle>
            <a:lvl1pPr>
              <a:defRPr sz="4800">
                <a:solidFill>
                  <a:schemeClr val="bg1"/>
                </a:solidFill>
              </a:defRPr>
            </a:lvl1pPr>
          </a:lstStyle>
          <a:p>
            <a:r>
              <a:rPr lang="es-MX"/>
              <a:t>Haz clic para modificar el estilo de título del patrón</a:t>
            </a:r>
            <a:endParaRPr lang="es-CR"/>
          </a:p>
        </p:txBody>
      </p:sp>
      <p:sp>
        <p:nvSpPr>
          <p:cNvPr id="3" name="Marcador de texto 2">
            <a:extLst>
              <a:ext uri="{FF2B5EF4-FFF2-40B4-BE49-F238E27FC236}">
                <a16:creationId xmlns:a16="http://schemas.microsoft.com/office/drawing/2014/main" id="{EECBA4DF-36DE-BB03-947D-388BD770997C}"/>
              </a:ext>
            </a:extLst>
          </p:cNvPr>
          <p:cNvSpPr>
            <a:spLocks noGrp="1"/>
          </p:cNvSpPr>
          <p:nvPr>
            <p:ph type="body" idx="1"/>
          </p:nvPr>
        </p:nvSpPr>
        <p:spPr>
          <a:xfrm>
            <a:off x="667727" y="4401894"/>
            <a:ext cx="3728427" cy="1500187"/>
          </a:xfrm>
        </p:spPr>
        <p:txBody>
          <a:bodyPr>
            <a:normAutofit/>
          </a:bodyPr>
          <a:lstStyle>
            <a:lvl1pPr marL="0" indent="0">
              <a:buNone/>
              <a:defRPr sz="2000" i="0">
                <a:solidFill>
                  <a:schemeClr val="bg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MX"/>
              <a:t>Haga clic para modificar los estilos de texto del patrón</a:t>
            </a:r>
          </a:p>
        </p:txBody>
      </p:sp>
      <p:sp>
        <p:nvSpPr>
          <p:cNvPr id="8" name="Marcador de texto 2">
            <a:extLst>
              <a:ext uri="{FF2B5EF4-FFF2-40B4-BE49-F238E27FC236}">
                <a16:creationId xmlns:a16="http://schemas.microsoft.com/office/drawing/2014/main" id="{8DBC814B-221B-BD58-080F-A038F4E82D6C}"/>
              </a:ext>
            </a:extLst>
          </p:cNvPr>
          <p:cNvSpPr>
            <a:spLocks noGrp="1"/>
          </p:cNvSpPr>
          <p:nvPr>
            <p:ph type="body" idx="10"/>
          </p:nvPr>
        </p:nvSpPr>
        <p:spPr>
          <a:xfrm>
            <a:off x="5837604" y="1391384"/>
            <a:ext cx="5815135" cy="1500187"/>
          </a:xfrm>
        </p:spPr>
        <p:txBody>
          <a:bodyPr>
            <a:normAutofit/>
          </a:bodyPr>
          <a:lstStyle>
            <a:lvl1pPr marL="0" indent="0">
              <a:buNone/>
              <a:defRPr sz="2800" i="0">
                <a:solidFill>
                  <a:schemeClr val="tx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MX"/>
              <a:t>Haga clic para modificar los estilos de texto del patrón</a:t>
            </a:r>
          </a:p>
        </p:txBody>
      </p:sp>
      <p:sp>
        <p:nvSpPr>
          <p:cNvPr id="9" name="Triángulo rectángulo 8">
            <a:extLst>
              <a:ext uri="{FF2B5EF4-FFF2-40B4-BE49-F238E27FC236}">
                <a16:creationId xmlns:a16="http://schemas.microsoft.com/office/drawing/2014/main" id="{E3498BE6-AABD-3334-FC91-5D5572535096}"/>
              </a:ext>
            </a:extLst>
          </p:cNvPr>
          <p:cNvSpPr/>
          <p:nvPr userDrawn="1"/>
        </p:nvSpPr>
        <p:spPr>
          <a:xfrm>
            <a:off x="5169877" y="0"/>
            <a:ext cx="422031" cy="6858000"/>
          </a:xfrm>
          <a:prstGeom prst="rtTriangl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10" name="Triángulo rectángulo 9">
            <a:extLst>
              <a:ext uri="{FF2B5EF4-FFF2-40B4-BE49-F238E27FC236}">
                <a16:creationId xmlns:a16="http://schemas.microsoft.com/office/drawing/2014/main" id="{9C098CE9-777F-BEF3-54F9-3F200B264952}"/>
              </a:ext>
            </a:extLst>
          </p:cNvPr>
          <p:cNvSpPr/>
          <p:nvPr userDrawn="1"/>
        </p:nvSpPr>
        <p:spPr>
          <a:xfrm rot="176571">
            <a:off x="4988980" y="6179"/>
            <a:ext cx="422031" cy="7057899"/>
          </a:xfrm>
          <a:prstGeom prst="rtTriangle">
            <a:avLst/>
          </a:prstGeom>
          <a:solidFill>
            <a:schemeClr val="accent2">
              <a:lumMod val="20000"/>
              <a:lumOff val="80000"/>
              <a:alpha val="73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R"/>
          </a:p>
        </p:txBody>
      </p:sp>
      <p:pic>
        <p:nvPicPr>
          <p:cNvPr id="12" name="Imagen 11">
            <a:extLst>
              <a:ext uri="{FF2B5EF4-FFF2-40B4-BE49-F238E27FC236}">
                <a16:creationId xmlns:a16="http://schemas.microsoft.com/office/drawing/2014/main" id="{E0DDC91B-96CA-7F84-4C82-A33B1F7EC0F4}"/>
              </a:ext>
            </a:extLst>
          </p:cNvPr>
          <p:cNvPicPr>
            <a:picLocks noChangeAspect="1"/>
          </p:cNvPicPr>
          <p:nvPr userDrawn="1"/>
        </p:nvPicPr>
        <p:blipFill>
          <a:blip r:embed="rId2"/>
          <a:stretch>
            <a:fillRect/>
          </a:stretch>
        </p:blipFill>
        <p:spPr>
          <a:xfrm>
            <a:off x="11476891" y="6465275"/>
            <a:ext cx="550985" cy="275493"/>
          </a:xfrm>
          <a:prstGeom prst="rect">
            <a:avLst/>
          </a:prstGeom>
        </p:spPr>
      </p:pic>
    </p:spTree>
    <p:extLst>
      <p:ext uri="{BB962C8B-B14F-4D97-AF65-F5344CB8AC3E}">
        <p14:creationId xmlns:p14="http://schemas.microsoft.com/office/powerpoint/2010/main" val="16330878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D8003865-601B-A729-398C-8C7EC769CD4E}"/>
              </a:ext>
            </a:extLst>
          </p:cNvPr>
          <p:cNvPicPr>
            <a:picLocks noChangeAspect="1"/>
          </p:cNvPicPr>
          <p:nvPr userDrawn="1"/>
        </p:nvPicPr>
        <p:blipFill>
          <a:blip r:embed="rId3"/>
          <a:stretch>
            <a:fillRect/>
          </a:stretch>
        </p:blipFill>
        <p:spPr>
          <a:xfrm>
            <a:off x="0" y="-134111"/>
            <a:ext cx="12192000" cy="6992111"/>
          </a:xfrm>
          <a:prstGeom prst="rect">
            <a:avLst/>
          </a:prstGeom>
        </p:spPr>
      </p:pic>
      <p:sp>
        <p:nvSpPr>
          <p:cNvPr id="2" name="Título 1">
            <a:extLst>
              <a:ext uri="{FF2B5EF4-FFF2-40B4-BE49-F238E27FC236}">
                <a16:creationId xmlns:a16="http://schemas.microsoft.com/office/drawing/2014/main" id="{48E97685-2A71-AA6C-034C-D26A5D001296}"/>
              </a:ext>
            </a:extLst>
          </p:cNvPr>
          <p:cNvSpPr>
            <a:spLocks noGrp="1"/>
          </p:cNvSpPr>
          <p:nvPr>
            <p:ph type="title"/>
          </p:nvPr>
        </p:nvSpPr>
        <p:spPr/>
        <p:txBody>
          <a:bodyPr/>
          <a:lstStyle/>
          <a:p>
            <a:r>
              <a:rPr lang="es-MX"/>
              <a:t>Haz clic para modificar el estilo de título del patrón</a:t>
            </a:r>
            <a:endParaRPr lang="es-CR"/>
          </a:p>
        </p:txBody>
      </p:sp>
      <p:sp>
        <p:nvSpPr>
          <p:cNvPr id="3" name="Marcador de contenido 2">
            <a:extLst>
              <a:ext uri="{FF2B5EF4-FFF2-40B4-BE49-F238E27FC236}">
                <a16:creationId xmlns:a16="http://schemas.microsoft.com/office/drawing/2014/main" id="{98B8486C-3629-8082-8615-6C22A68C08F3}"/>
              </a:ext>
            </a:extLst>
          </p:cNvPr>
          <p:cNvSpPr>
            <a:spLocks noGrp="1"/>
          </p:cNvSpPr>
          <p:nvPr>
            <p:ph sz="half" idx="1"/>
          </p:nvPr>
        </p:nvSpPr>
        <p:spPr>
          <a:xfrm>
            <a:off x="838200" y="1825625"/>
            <a:ext cx="5181600" cy="435133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
        <p:nvSpPr>
          <p:cNvPr id="4" name="Marcador de contenido 3">
            <a:extLst>
              <a:ext uri="{FF2B5EF4-FFF2-40B4-BE49-F238E27FC236}">
                <a16:creationId xmlns:a16="http://schemas.microsoft.com/office/drawing/2014/main" id="{346EF1CB-C244-D3FF-AC11-CBAD6F401729}"/>
              </a:ext>
            </a:extLst>
          </p:cNvPr>
          <p:cNvSpPr>
            <a:spLocks noGrp="1"/>
          </p:cNvSpPr>
          <p:nvPr>
            <p:ph sz="half" idx="2"/>
          </p:nvPr>
        </p:nvSpPr>
        <p:spPr>
          <a:xfrm>
            <a:off x="6172200" y="1825625"/>
            <a:ext cx="5181600" cy="435133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Tree>
    <p:extLst>
      <p:ext uri="{BB962C8B-B14F-4D97-AF65-F5344CB8AC3E}">
        <p14:creationId xmlns:p14="http://schemas.microsoft.com/office/powerpoint/2010/main" val="15238972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En blanc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63E6E7F1-0F4F-7CA1-4D86-8BAE54C561F9}"/>
              </a:ext>
            </a:extLst>
          </p:cNvPr>
          <p:cNvPicPr>
            <a:picLocks noChangeAspect="1"/>
          </p:cNvPicPr>
          <p:nvPr userDrawn="1"/>
        </p:nvPicPr>
        <p:blipFill>
          <a:blip r:embed="rId3"/>
          <a:srcRect/>
          <a:stretch/>
        </p:blipFill>
        <p:spPr>
          <a:xfrm>
            <a:off x="1" y="-67056"/>
            <a:ext cx="12191998" cy="6992111"/>
          </a:xfrm>
          <a:prstGeom prst="rect">
            <a:avLst/>
          </a:prstGeom>
        </p:spPr>
      </p:pic>
      <p:sp>
        <p:nvSpPr>
          <p:cNvPr id="13" name="Rectángulo 12">
            <a:extLst>
              <a:ext uri="{FF2B5EF4-FFF2-40B4-BE49-F238E27FC236}">
                <a16:creationId xmlns:a16="http://schemas.microsoft.com/office/drawing/2014/main" id="{ACE39999-A080-5364-3DB8-BB2B43B27587}"/>
              </a:ext>
            </a:extLst>
          </p:cNvPr>
          <p:cNvSpPr/>
          <p:nvPr userDrawn="1"/>
        </p:nvSpPr>
        <p:spPr>
          <a:xfrm>
            <a:off x="0" y="2133600"/>
            <a:ext cx="12192000" cy="1219199"/>
          </a:xfrm>
          <a:prstGeom prst="rect">
            <a:avLst/>
          </a:prstGeom>
          <a:gradFill>
            <a:gsLst>
              <a:gs pos="100000">
                <a:schemeClr val="accent2">
                  <a:lumMod val="5000"/>
                  <a:lumOff val="95000"/>
                  <a:alpha val="0"/>
                </a:schemeClr>
              </a:gs>
              <a:gs pos="0">
                <a:srgbClr val="C00000"/>
              </a:gs>
            </a:gsLst>
            <a:lin ang="27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6" name="Título 1">
            <a:extLst>
              <a:ext uri="{FF2B5EF4-FFF2-40B4-BE49-F238E27FC236}">
                <a16:creationId xmlns:a16="http://schemas.microsoft.com/office/drawing/2014/main" id="{0C8B5BDB-2BC6-6A08-EC2C-BEBFD3A7AE3B}"/>
              </a:ext>
            </a:extLst>
          </p:cNvPr>
          <p:cNvSpPr>
            <a:spLocks noGrp="1"/>
          </p:cNvSpPr>
          <p:nvPr>
            <p:ph type="ctrTitle" hasCustomPrompt="1"/>
          </p:nvPr>
        </p:nvSpPr>
        <p:spPr>
          <a:xfrm>
            <a:off x="1125415" y="2224633"/>
            <a:ext cx="3983298" cy="1063689"/>
          </a:xfrm>
        </p:spPr>
        <p:txBody>
          <a:bodyPr anchor="t">
            <a:normAutofit/>
          </a:bodyPr>
          <a:lstStyle>
            <a:lvl1pPr algn="l">
              <a:defRPr sz="7200" b="1">
                <a:solidFill>
                  <a:schemeClr val="bg1"/>
                </a:solidFill>
                <a:latin typeface="Arial" panose="020B0604020202020204" pitchFamily="34" charset="0"/>
                <a:ea typeface="Open Sans Extrabold" panose="020B0606030504020204" pitchFamily="34" charset="0"/>
                <a:cs typeface="Arial" panose="020B0604020202020204" pitchFamily="34" charset="0"/>
              </a:defRPr>
            </a:lvl1pPr>
          </a:lstStyle>
          <a:p>
            <a:r>
              <a:rPr lang="es-MX" dirty="0"/>
              <a:t>Capítulo</a:t>
            </a:r>
            <a:endParaRPr lang="es-CR" dirty="0"/>
          </a:p>
        </p:txBody>
      </p:sp>
      <p:sp>
        <p:nvSpPr>
          <p:cNvPr id="4" name="Marcador de texto 3">
            <a:extLst>
              <a:ext uri="{FF2B5EF4-FFF2-40B4-BE49-F238E27FC236}">
                <a16:creationId xmlns:a16="http://schemas.microsoft.com/office/drawing/2014/main" id="{B3925D41-D5A7-A519-1111-3C71D6578524}"/>
              </a:ext>
            </a:extLst>
          </p:cNvPr>
          <p:cNvSpPr>
            <a:spLocks noGrp="1"/>
          </p:cNvSpPr>
          <p:nvPr>
            <p:ph type="body" sz="quarter" idx="10" hasCustomPrompt="1"/>
          </p:nvPr>
        </p:nvSpPr>
        <p:spPr>
          <a:xfrm>
            <a:off x="5278438" y="2224088"/>
            <a:ext cx="1102484" cy="1063625"/>
          </a:xfrm>
        </p:spPr>
        <p:txBody>
          <a:bodyPr anchor="ctr">
            <a:noAutofit/>
          </a:bodyPr>
          <a:lstStyle>
            <a:lvl1pPr marL="0" indent="0" algn="ctr">
              <a:buNone/>
              <a:defRPr sz="6600">
                <a:solidFill>
                  <a:schemeClr val="bg1"/>
                </a:solidFill>
                <a:latin typeface="Arial" panose="020B0604020202020204" pitchFamily="34" charset="0"/>
                <a:cs typeface="Arial" panose="020B0604020202020204" pitchFamily="34" charset="0"/>
              </a:defRPr>
            </a:lvl1pPr>
          </a:lstStyle>
          <a:p>
            <a:pPr lvl="0"/>
            <a:r>
              <a:rPr lang="es-MX" dirty="0"/>
              <a:t>1</a:t>
            </a:r>
            <a:endParaRPr lang="es-CR" dirty="0"/>
          </a:p>
        </p:txBody>
      </p:sp>
    </p:spTree>
    <p:extLst>
      <p:ext uri="{BB962C8B-B14F-4D97-AF65-F5344CB8AC3E}">
        <p14:creationId xmlns:p14="http://schemas.microsoft.com/office/powerpoint/2010/main" val="35792968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ido con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FBDB1FBD-E7FE-EACE-302A-0C8CD8B11B37}"/>
              </a:ext>
            </a:extLst>
          </p:cNvPr>
          <p:cNvPicPr>
            <a:picLocks noChangeAspect="1"/>
          </p:cNvPicPr>
          <p:nvPr userDrawn="1"/>
        </p:nvPicPr>
        <p:blipFill>
          <a:blip r:embed="rId3"/>
          <a:stretch>
            <a:fillRect/>
          </a:stretch>
        </p:blipFill>
        <p:spPr>
          <a:xfrm>
            <a:off x="0" y="-134111"/>
            <a:ext cx="12192000" cy="6992111"/>
          </a:xfrm>
          <a:prstGeom prst="rect">
            <a:avLst/>
          </a:prstGeom>
        </p:spPr>
      </p:pic>
      <p:sp>
        <p:nvSpPr>
          <p:cNvPr id="2" name="Título 1">
            <a:extLst>
              <a:ext uri="{FF2B5EF4-FFF2-40B4-BE49-F238E27FC236}">
                <a16:creationId xmlns:a16="http://schemas.microsoft.com/office/drawing/2014/main" id="{DB6310B1-53CA-5C10-D76D-4CE7EA2B3A1F}"/>
              </a:ext>
            </a:extLst>
          </p:cNvPr>
          <p:cNvSpPr>
            <a:spLocks noGrp="1"/>
          </p:cNvSpPr>
          <p:nvPr>
            <p:ph type="title"/>
          </p:nvPr>
        </p:nvSpPr>
        <p:spPr>
          <a:xfrm>
            <a:off x="839788" y="457200"/>
            <a:ext cx="3932237" cy="1600200"/>
          </a:xfrm>
        </p:spPr>
        <p:txBody>
          <a:bodyPr anchor="b"/>
          <a:lstStyle>
            <a:lvl1pPr>
              <a:defRPr sz="3200"/>
            </a:lvl1pPr>
          </a:lstStyle>
          <a:p>
            <a:r>
              <a:rPr lang="es-MX"/>
              <a:t>Haz clic para modificar el estilo de título del patrón</a:t>
            </a:r>
            <a:endParaRPr lang="es-CR"/>
          </a:p>
        </p:txBody>
      </p:sp>
      <p:sp>
        <p:nvSpPr>
          <p:cNvPr id="3" name="Marcador de contenido 2">
            <a:extLst>
              <a:ext uri="{FF2B5EF4-FFF2-40B4-BE49-F238E27FC236}">
                <a16:creationId xmlns:a16="http://schemas.microsoft.com/office/drawing/2014/main" id="{0A779245-A46F-27DF-4553-FBFECAF64F9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
        <p:nvSpPr>
          <p:cNvPr id="4" name="Marcador de texto 3">
            <a:extLst>
              <a:ext uri="{FF2B5EF4-FFF2-40B4-BE49-F238E27FC236}">
                <a16:creationId xmlns:a16="http://schemas.microsoft.com/office/drawing/2014/main" id="{FA027450-CAA6-285B-721C-5AFE80F1258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Tree>
    <p:extLst>
      <p:ext uri="{BB962C8B-B14F-4D97-AF65-F5344CB8AC3E}">
        <p14:creationId xmlns:p14="http://schemas.microsoft.com/office/powerpoint/2010/main" val="199478219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F3D48AF5-4307-3C30-1359-B06D4D72532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MX"/>
              <a:t>Haz clic para modificar el estilo de título del patrón</a:t>
            </a:r>
            <a:endParaRPr lang="es-CR"/>
          </a:p>
        </p:txBody>
      </p:sp>
      <p:sp>
        <p:nvSpPr>
          <p:cNvPr id="3" name="Marcador de texto 2">
            <a:extLst>
              <a:ext uri="{FF2B5EF4-FFF2-40B4-BE49-F238E27FC236}">
                <a16:creationId xmlns:a16="http://schemas.microsoft.com/office/drawing/2014/main" id="{51DA0A7A-69B4-EA36-52E7-E46831A722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
        <p:nvSpPr>
          <p:cNvPr id="4" name="Marcador de fecha 3">
            <a:extLst>
              <a:ext uri="{FF2B5EF4-FFF2-40B4-BE49-F238E27FC236}">
                <a16:creationId xmlns:a16="http://schemas.microsoft.com/office/drawing/2014/main" id="{31B69F9B-A41C-01D1-DD2C-2EE67F708C3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CB6B00C-789E-AC4B-8A7B-49E56D4B3FCA}" type="datetimeFigureOut">
              <a:rPr lang="es-CR" smtClean="0"/>
              <a:t>26/3/2025</a:t>
            </a:fld>
            <a:endParaRPr lang="es-CR"/>
          </a:p>
        </p:txBody>
      </p:sp>
      <p:sp>
        <p:nvSpPr>
          <p:cNvPr id="5" name="Marcador de pie de página 4">
            <a:extLst>
              <a:ext uri="{FF2B5EF4-FFF2-40B4-BE49-F238E27FC236}">
                <a16:creationId xmlns:a16="http://schemas.microsoft.com/office/drawing/2014/main" id="{7772050B-F2B4-FE81-B4D6-82EF931C30E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CR"/>
          </a:p>
        </p:txBody>
      </p:sp>
      <p:sp>
        <p:nvSpPr>
          <p:cNvPr id="6" name="Marcador de número de diapositiva 5">
            <a:extLst>
              <a:ext uri="{FF2B5EF4-FFF2-40B4-BE49-F238E27FC236}">
                <a16:creationId xmlns:a16="http://schemas.microsoft.com/office/drawing/2014/main" id="{4949951F-1188-4B11-AEAB-EA03DB96668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20956344-2B43-934B-9611-7C425958EC70}" type="slidenum">
              <a:rPr lang="es-CR" smtClean="0"/>
              <a:t>‹Nº›</a:t>
            </a:fld>
            <a:endParaRPr lang="es-CR"/>
          </a:p>
        </p:txBody>
      </p:sp>
    </p:spTree>
    <p:extLst>
      <p:ext uri="{BB962C8B-B14F-4D97-AF65-F5344CB8AC3E}">
        <p14:creationId xmlns:p14="http://schemas.microsoft.com/office/powerpoint/2010/main" val="30350637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5" r:id="rId5"/>
    <p:sldLayoutId id="2147483656"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documentos.una.ac.cr/handle/unadocs/11874" TargetMode="Externa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documentos.una.ac.cr/handle/unadocs/13137" TargetMode="External"/><Relationship Id="rId2" Type="http://schemas.openxmlformats.org/officeDocument/2006/relationships/hyperlink" Target="http://documentos.una.ac.cr/handle/unadocs/10214" TargetMode="Externa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hyperlink" Target="http://documentos.una.ac.cr/handle/unadocs/17277"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DD18A64-4C01-5F3A-79FC-B3665B38C081}"/>
              </a:ext>
            </a:extLst>
          </p:cNvPr>
          <p:cNvSpPr>
            <a:spLocks noGrp="1"/>
          </p:cNvSpPr>
          <p:nvPr>
            <p:ph type="ctrTitle"/>
          </p:nvPr>
        </p:nvSpPr>
        <p:spPr>
          <a:xfrm>
            <a:off x="4767942" y="2718289"/>
            <a:ext cx="7015547" cy="1222776"/>
          </a:xfrm>
        </p:spPr>
        <p:txBody>
          <a:bodyPr>
            <a:normAutofit fontScale="90000"/>
          </a:bodyPr>
          <a:lstStyle/>
          <a:p>
            <a:pPr algn="just"/>
            <a:r>
              <a:rPr lang="es-MX" b="1" dirty="0" smtClean="0"/>
              <a:t>2</a:t>
            </a:r>
            <a:r>
              <a:rPr lang="es-MX" b="1" dirty="0"/>
              <a:t>. Compras caja </a:t>
            </a:r>
            <a:r>
              <a:rPr lang="es-MX" b="1" dirty="0" smtClean="0"/>
              <a:t>chica Institucional, </a:t>
            </a:r>
            <a:r>
              <a:rPr lang="es-MX" b="1" dirty="0"/>
              <a:t>recepción, garantías.</a:t>
            </a:r>
            <a:endParaRPr lang="es-CR" dirty="0"/>
          </a:p>
        </p:txBody>
      </p:sp>
      <p:sp>
        <p:nvSpPr>
          <p:cNvPr id="3" name="Subtítulo 2">
            <a:extLst>
              <a:ext uri="{FF2B5EF4-FFF2-40B4-BE49-F238E27FC236}">
                <a16:creationId xmlns:a16="http://schemas.microsoft.com/office/drawing/2014/main" id="{FD088A67-26C7-8C80-171E-B57E8241EACB}"/>
              </a:ext>
            </a:extLst>
          </p:cNvPr>
          <p:cNvSpPr>
            <a:spLocks noGrp="1"/>
          </p:cNvSpPr>
          <p:nvPr>
            <p:ph type="subTitle" idx="1"/>
          </p:nvPr>
        </p:nvSpPr>
        <p:spPr>
          <a:xfrm>
            <a:off x="10047515" y="5127171"/>
            <a:ext cx="1735974" cy="598715"/>
          </a:xfrm>
        </p:spPr>
        <p:txBody>
          <a:bodyPr/>
          <a:lstStyle/>
          <a:p>
            <a:pPr algn="ctr"/>
            <a:r>
              <a:rPr lang="es-MX" sz="3600" b="1" dirty="0"/>
              <a:t>2025</a:t>
            </a:r>
          </a:p>
          <a:p>
            <a:endParaRPr lang="es-CR" dirty="0"/>
          </a:p>
        </p:txBody>
      </p:sp>
      <p:pic>
        <p:nvPicPr>
          <p:cNvPr id="11" name="Marcador de posición de imagen 5" descr="Logotipo, nombre de la empresa&#10;&#10;El contenido generado por IA puede ser incorrecto.">
            <a:extLst>
              <a:ext uri="{FF2B5EF4-FFF2-40B4-BE49-F238E27FC236}">
                <a16:creationId xmlns:a16="http://schemas.microsoft.com/office/drawing/2014/main" id="{59173B86-50BC-D37C-CD63-05E2E307FD9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73956" y="374290"/>
            <a:ext cx="1377916" cy="104721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9769558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29876BF-E545-3251-824F-AE36E94273D4}"/>
              </a:ext>
            </a:extLst>
          </p:cNvPr>
          <p:cNvSpPr>
            <a:spLocks noGrp="1"/>
          </p:cNvSpPr>
          <p:nvPr>
            <p:ph type="title"/>
          </p:nvPr>
        </p:nvSpPr>
        <p:spPr/>
        <p:txBody>
          <a:bodyPr/>
          <a:lstStyle/>
          <a:p>
            <a:pPr algn="ctr"/>
            <a:r>
              <a:rPr lang="es-MX" b="1" dirty="0"/>
              <a:t>Requisitos que debe cumplir el usuario:</a:t>
            </a:r>
            <a:endParaRPr lang="es-CR" b="1" dirty="0"/>
          </a:p>
        </p:txBody>
      </p:sp>
      <p:sp>
        <p:nvSpPr>
          <p:cNvPr id="3" name="Marcador de contenido 2">
            <a:extLst>
              <a:ext uri="{FF2B5EF4-FFF2-40B4-BE49-F238E27FC236}">
                <a16:creationId xmlns:a16="http://schemas.microsoft.com/office/drawing/2014/main" id="{F0C7E72A-15DA-DD3F-F3D8-1B85D1BC9E58}"/>
              </a:ext>
            </a:extLst>
          </p:cNvPr>
          <p:cNvSpPr>
            <a:spLocks noGrp="1"/>
          </p:cNvSpPr>
          <p:nvPr>
            <p:ph idx="1"/>
          </p:nvPr>
        </p:nvSpPr>
        <p:spPr/>
        <p:txBody>
          <a:bodyPr/>
          <a:lstStyle/>
          <a:p>
            <a:pPr marL="457200" indent="-457200" algn="just">
              <a:buFont typeface="+mj-lt"/>
              <a:buAutoNum type="arabicPeriod"/>
            </a:pPr>
            <a:r>
              <a:rPr lang="es-MX" dirty="0"/>
              <a:t>Incluir la solicitud en </a:t>
            </a:r>
            <a:r>
              <a:rPr lang="es-MX" dirty="0" smtClean="0"/>
              <a:t>el sistema de </a:t>
            </a:r>
            <a:r>
              <a:rPr lang="es-MX" dirty="0"/>
              <a:t>g</a:t>
            </a:r>
            <a:r>
              <a:rPr lang="es-MX" dirty="0" smtClean="0"/>
              <a:t>estión administrativa en SIGESA, </a:t>
            </a:r>
            <a:r>
              <a:rPr lang="es-MX" dirty="0"/>
              <a:t>con las especificaciones técnicas que se ajuste a la necesidad (no copiar de una cotización), pensar que podría ser un trámite que se haga concursal a través </a:t>
            </a:r>
            <a:r>
              <a:rPr lang="es-MX" dirty="0" smtClean="0"/>
              <a:t>del Sistema de compras públicas en adelante SICOP.</a:t>
            </a:r>
            <a:endParaRPr lang="es-MX" dirty="0"/>
          </a:p>
          <a:p>
            <a:pPr marL="457200" indent="-457200" algn="just">
              <a:buFont typeface="+mj-lt"/>
              <a:buAutoNum type="arabicPeriod"/>
            </a:pPr>
            <a:r>
              <a:rPr lang="es-MX" dirty="0"/>
              <a:t>Se recomienda que si se cuenta con una cotización de referencia reciente (menor a un mes) esta se adjunte a la </a:t>
            </a:r>
            <a:r>
              <a:rPr lang="es-MX" dirty="0" smtClean="0"/>
              <a:t>solicitud de bienes y servicios en adelante SBS</a:t>
            </a:r>
            <a:r>
              <a:rPr lang="es-MX" dirty="0"/>
              <a:t>.</a:t>
            </a:r>
          </a:p>
          <a:p>
            <a:pPr marL="457200" indent="-457200" algn="just">
              <a:buFont typeface="+mj-lt"/>
              <a:buAutoNum type="arabicPeriod"/>
            </a:pPr>
            <a:r>
              <a:rPr lang="es-MX" dirty="0"/>
              <a:t>Haber realizado un estudio de mercado del bien o servicio, para saber que existe en el mercado y el costo estimado.</a:t>
            </a:r>
          </a:p>
          <a:p>
            <a:pPr marL="0" indent="0" algn="just">
              <a:buNone/>
            </a:pPr>
            <a:endParaRPr lang="es-MX" dirty="0"/>
          </a:p>
          <a:p>
            <a:pPr marL="457200" indent="-457200">
              <a:buFont typeface="+mj-lt"/>
              <a:buAutoNum type="arabicPeriod"/>
            </a:pPr>
            <a:endParaRPr lang="es-CR" dirty="0"/>
          </a:p>
        </p:txBody>
      </p:sp>
    </p:spTree>
    <p:extLst>
      <p:ext uri="{BB962C8B-B14F-4D97-AF65-F5344CB8AC3E}">
        <p14:creationId xmlns:p14="http://schemas.microsoft.com/office/powerpoint/2010/main" val="14283621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C49C2FA-862D-0545-0169-35EED43CDCED}"/>
              </a:ext>
            </a:extLst>
          </p:cNvPr>
          <p:cNvSpPr>
            <a:spLocks noGrp="1"/>
          </p:cNvSpPr>
          <p:nvPr>
            <p:ph type="title"/>
          </p:nvPr>
        </p:nvSpPr>
        <p:spPr/>
        <p:txBody>
          <a:bodyPr/>
          <a:lstStyle/>
          <a:p>
            <a:r>
              <a:rPr lang="es-MX" dirty="0"/>
              <a:t>RECEPCION DE BIENES</a:t>
            </a:r>
            <a:endParaRPr lang="es-CR" dirty="0"/>
          </a:p>
        </p:txBody>
      </p:sp>
      <p:sp>
        <p:nvSpPr>
          <p:cNvPr id="4" name="Marcador de texto 3">
            <a:extLst>
              <a:ext uri="{FF2B5EF4-FFF2-40B4-BE49-F238E27FC236}">
                <a16:creationId xmlns:a16="http://schemas.microsoft.com/office/drawing/2014/main" id="{CD545F92-4DDF-0C48-58B8-574FAF1A8F29}"/>
              </a:ext>
            </a:extLst>
          </p:cNvPr>
          <p:cNvSpPr>
            <a:spLocks noGrp="1"/>
          </p:cNvSpPr>
          <p:nvPr>
            <p:ph type="body" idx="10"/>
          </p:nvPr>
        </p:nvSpPr>
        <p:spPr>
          <a:xfrm>
            <a:off x="5837604" y="1391384"/>
            <a:ext cx="5815135" cy="3245930"/>
          </a:xfrm>
        </p:spPr>
        <p:txBody>
          <a:bodyPr>
            <a:normAutofit lnSpcReduction="10000"/>
          </a:bodyPr>
          <a:lstStyle/>
          <a:p>
            <a:pPr algn="l"/>
            <a:endParaRPr lang="es-CR" sz="1800" b="0" i="0" u="none" strike="noStrike" baseline="0" dirty="0">
              <a:solidFill>
                <a:srgbClr val="000000"/>
              </a:solidFill>
              <a:latin typeface="Arial" panose="020B0604020202020204" pitchFamily="34" charset="0"/>
            </a:endParaRPr>
          </a:p>
          <a:p>
            <a:pPr algn="just"/>
            <a:r>
              <a:rPr lang="es-CR" sz="2600" b="1" i="0" u="none" strike="noStrike" baseline="0" dirty="0">
                <a:solidFill>
                  <a:srgbClr val="000000"/>
                </a:solidFill>
                <a:latin typeface="Arial" panose="020B0604020202020204" pitchFamily="34" charset="0"/>
              </a:rPr>
              <a:t>UNA-PI-DISC-O11-2020, </a:t>
            </a:r>
            <a:r>
              <a:rPr lang="es-MX" sz="2600" b="0" i="0" u="none" strike="noStrike" baseline="0" dirty="0">
                <a:solidFill>
                  <a:srgbClr val="000000"/>
                </a:solidFill>
                <a:latin typeface="Arial" panose="020B0604020202020204" pitchFamily="34" charset="0"/>
              </a:rPr>
              <a:t> Cambios en los procedimientos de análisis técnico y recepción de bienes y servicios de la Universidad Nacional derivados de la implementación de los sistemas SIGESA y SICOP, punto 9.</a:t>
            </a:r>
            <a:r>
              <a:rPr lang="es-MX" sz="1800" b="0" i="0" u="none" strike="noStrike" baseline="0" dirty="0">
                <a:solidFill>
                  <a:srgbClr val="000000"/>
                </a:solidFill>
                <a:latin typeface="Arial" panose="020B0604020202020204" pitchFamily="34" charset="0"/>
              </a:rPr>
              <a:t>	</a:t>
            </a:r>
          </a:p>
          <a:p>
            <a:r>
              <a:rPr lang="es-CR" sz="1900" dirty="0">
                <a:hlinkClick r:id="rId2"/>
              </a:rPr>
              <a:t>http://documentos.una.ac.cr/handle/unadocs/11874</a:t>
            </a:r>
            <a:endParaRPr lang="es-CR" sz="1900" dirty="0"/>
          </a:p>
        </p:txBody>
      </p:sp>
    </p:spTree>
    <p:extLst>
      <p:ext uri="{BB962C8B-B14F-4D97-AF65-F5344CB8AC3E}">
        <p14:creationId xmlns:p14="http://schemas.microsoft.com/office/powerpoint/2010/main" val="26789614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8627FF5-24C6-F403-55CD-C651C99ECF9D}"/>
              </a:ext>
            </a:extLst>
          </p:cNvPr>
          <p:cNvSpPr>
            <a:spLocks noGrp="1"/>
          </p:cNvSpPr>
          <p:nvPr>
            <p:ph type="title"/>
          </p:nvPr>
        </p:nvSpPr>
        <p:spPr/>
        <p:txBody>
          <a:bodyPr/>
          <a:lstStyle/>
          <a:p>
            <a:pPr algn="ctr"/>
            <a:r>
              <a:rPr lang="es-MX" b="1" dirty="0"/>
              <a:t>Requisitos que debe cumplir el usuario cuando recibe un bien que entrega el Almacén:</a:t>
            </a:r>
            <a:endParaRPr lang="es-CR" b="1" dirty="0"/>
          </a:p>
        </p:txBody>
      </p:sp>
      <p:sp>
        <p:nvSpPr>
          <p:cNvPr id="3" name="Marcador de contenido 2">
            <a:extLst>
              <a:ext uri="{FF2B5EF4-FFF2-40B4-BE49-F238E27FC236}">
                <a16:creationId xmlns:a16="http://schemas.microsoft.com/office/drawing/2014/main" id="{8FB87CE6-6E22-F2AF-AB88-0E343C3720A4}"/>
              </a:ext>
            </a:extLst>
          </p:cNvPr>
          <p:cNvSpPr>
            <a:spLocks noGrp="1"/>
          </p:cNvSpPr>
          <p:nvPr>
            <p:ph idx="1"/>
          </p:nvPr>
        </p:nvSpPr>
        <p:spPr/>
        <p:txBody>
          <a:bodyPr/>
          <a:lstStyle/>
          <a:p>
            <a:pPr marL="457200" indent="-457200" algn="just">
              <a:buFont typeface="+mj-lt"/>
              <a:buAutoNum type="arabicPeriod"/>
            </a:pPr>
            <a:r>
              <a:rPr lang="es-MX" dirty="0"/>
              <a:t>Recibir en el sistema SIGESA en el momento que el funcionario de Proveeduría entregue en la Instancia.</a:t>
            </a:r>
          </a:p>
          <a:p>
            <a:pPr marL="457200" indent="-457200" algn="just">
              <a:buFont typeface="+mj-lt"/>
              <a:buAutoNum type="arabicPeriod"/>
            </a:pPr>
            <a:r>
              <a:rPr lang="es-MX" dirty="0"/>
              <a:t>Verificar que el bien que recibe sea el que se indica en el sistema (</a:t>
            </a:r>
            <a:r>
              <a:rPr lang="es-CR" dirty="0"/>
              <a:t>descripción, marca, modelo, unidad de presentación, cantidad despachada).</a:t>
            </a:r>
          </a:p>
          <a:p>
            <a:pPr marL="457200" indent="-457200" algn="just">
              <a:buFont typeface="+mj-lt"/>
              <a:buAutoNum type="arabicPeriod"/>
            </a:pPr>
            <a:r>
              <a:rPr lang="es-CR" dirty="0"/>
              <a:t>Realizar el traslado del activo al funcionario responsable del activo (cuando lo que se recibe sea un activo fijo).</a:t>
            </a:r>
          </a:p>
          <a:p>
            <a:pPr marL="457200" indent="-457200" algn="just">
              <a:buFont typeface="+mj-lt"/>
              <a:buAutoNum type="arabicPeriod"/>
            </a:pPr>
            <a:endParaRPr lang="es-CR" dirty="0"/>
          </a:p>
          <a:p>
            <a:pPr marL="457200" indent="-457200">
              <a:buFont typeface="+mj-lt"/>
              <a:buAutoNum type="arabicPeriod"/>
            </a:pPr>
            <a:endParaRPr lang="es-MX" dirty="0"/>
          </a:p>
          <a:p>
            <a:pPr marL="457200" indent="-457200">
              <a:buFont typeface="+mj-lt"/>
              <a:buAutoNum type="arabicPeriod"/>
            </a:pPr>
            <a:endParaRPr lang="es-CR" dirty="0"/>
          </a:p>
        </p:txBody>
      </p:sp>
    </p:spTree>
    <p:extLst>
      <p:ext uri="{BB962C8B-B14F-4D97-AF65-F5344CB8AC3E}">
        <p14:creationId xmlns:p14="http://schemas.microsoft.com/office/powerpoint/2010/main" val="21051950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0684C3C-7BA4-35B4-D816-B95F70D1AE87}"/>
              </a:ext>
            </a:extLst>
          </p:cNvPr>
          <p:cNvSpPr>
            <a:spLocks noGrp="1"/>
          </p:cNvSpPr>
          <p:nvPr>
            <p:ph type="title"/>
          </p:nvPr>
        </p:nvSpPr>
        <p:spPr/>
        <p:txBody>
          <a:bodyPr/>
          <a:lstStyle/>
          <a:p>
            <a:pPr algn="ctr"/>
            <a:r>
              <a:rPr lang="es-CR" b="1" dirty="0"/>
              <a:t>Recepción de bienes en el Sistema SIGESA, cuando entrega el Almacén - Proveeduría </a:t>
            </a:r>
          </a:p>
        </p:txBody>
      </p:sp>
      <p:sp>
        <p:nvSpPr>
          <p:cNvPr id="3" name="Marcador de contenido 2">
            <a:extLst>
              <a:ext uri="{FF2B5EF4-FFF2-40B4-BE49-F238E27FC236}">
                <a16:creationId xmlns:a16="http://schemas.microsoft.com/office/drawing/2014/main" id="{BB5EB7ED-A641-7E8E-3368-0DDE8EF23143}"/>
              </a:ext>
            </a:extLst>
          </p:cNvPr>
          <p:cNvSpPr>
            <a:spLocks noGrp="1"/>
          </p:cNvSpPr>
          <p:nvPr>
            <p:ph idx="1"/>
          </p:nvPr>
        </p:nvSpPr>
        <p:spPr/>
        <p:txBody>
          <a:bodyPr/>
          <a:lstStyle/>
          <a:p>
            <a:pPr marL="342900" lvl="0" indent="-342900" algn="just">
              <a:lnSpc>
                <a:spcPct val="107000"/>
              </a:lnSpc>
              <a:spcAft>
                <a:spcPts val="800"/>
              </a:spcAft>
              <a:buFont typeface="+mj-lt"/>
              <a:buAutoNum type="arabicPeriod"/>
            </a:pPr>
            <a:r>
              <a:rPr lang="es-CR" kern="100" dirty="0">
                <a:effectLst/>
                <a:ea typeface="Aptos" panose="020B0004020202020204" pitchFamily="34" charset="0"/>
              </a:rPr>
              <a:t>Ingresar a SIGESA con tu usuario y contraseña y seleccionar:</a:t>
            </a:r>
          </a:p>
          <a:p>
            <a:pPr marL="800100" lvl="1" indent="-342900" algn="just">
              <a:lnSpc>
                <a:spcPct val="107000"/>
              </a:lnSpc>
              <a:spcAft>
                <a:spcPts val="800"/>
              </a:spcAft>
              <a:buFont typeface="Courier New" panose="02070309020205020404" pitchFamily="49" charset="0"/>
              <a:buChar char="o"/>
              <a:tabLst>
                <a:tab pos="678180" algn="l"/>
              </a:tabLst>
            </a:pPr>
            <a:r>
              <a:rPr lang="es-CR" sz="2000" b="1" kern="100" dirty="0">
                <a:effectLst/>
                <a:ea typeface="Aptos" panose="020B0004020202020204" pitchFamily="34" charset="0"/>
              </a:rPr>
              <a:t>PBS - Sistema de Proveeduría de Bienes</a:t>
            </a:r>
            <a:endParaRPr lang="es-CR" sz="2000" kern="100" dirty="0">
              <a:effectLst/>
              <a:ea typeface="Aptos" panose="020B0004020202020204" pitchFamily="34" charset="0"/>
            </a:endParaRPr>
          </a:p>
          <a:p>
            <a:pPr marL="800100" lvl="1" indent="-342900" algn="just">
              <a:lnSpc>
                <a:spcPct val="107000"/>
              </a:lnSpc>
              <a:spcAft>
                <a:spcPts val="800"/>
              </a:spcAft>
              <a:buFont typeface="Courier New" panose="02070309020205020404" pitchFamily="49" charset="0"/>
              <a:buChar char="o"/>
              <a:tabLst>
                <a:tab pos="678180" algn="l"/>
              </a:tabLst>
            </a:pPr>
            <a:r>
              <a:rPr lang="es-CR" sz="2000" b="1" kern="100" dirty="0">
                <a:effectLst/>
                <a:ea typeface="Aptos" panose="020B0004020202020204" pitchFamily="34" charset="0"/>
              </a:rPr>
              <a:t>DBS – Distribución de Bienes y Servicios</a:t>
            </a:r>
            <a:endParaRPr lang="es-CR" sz="2000" kern="100" dirty="0">
              <a:effectLst/>
              <a:ea typeface="Aptos" panose="020B0004020202020204" pitchFamily="34" charset="0"/>
            </a:endParaRPr>
          </a:p>
          <a:p>
            <a:pPr marL="800100" lvl="1" indent="-342900" algn="just">
              <a:lnSpc>
                <a:spcPct val="107000"/>
              </a:lnSpc>
              <a:spcAft>
                <a:spcPts val="800"/>
              </a:spcAft>
              <a:buFont typeface="Courier New" panose="02070309020205020404" pitchFamily="49" charset="0"/>
              <a:buChar char="o"/>
              <a:tabLst>
                <a:tab pos="678180" algn="l"/>
              </a:tabLst>
            </a:pPr>
            <a:r>
              <a:rPr lang="es-CR" sz="2000" b="1" kern="100" dirty="0">
                <a:effectLst/>
                <a:ea typeface="Aptos" panose="020B0004020202020204" pitchFamily="34" charset="0"/>
              </a:rPr>
              <a:t>DBS – Mantenimiento</a:t>
            </a:r>
            <a:endParaRPr lang="es-CR" sz="2000" kern="100" dirty="0">
              <a:effectLst/>
              <a:ea typeface="Aptos" panose="020B0004020202020204" pitchFamily="34" charset="0"/>
            </a:endParaRPr>
          </a:p>
          <a:p>
            <a:pPr marL="800100" lvl="1" indent="-342900" algn="just">
              <a:lnSpc>
                <a:spcPct val="107000"/>
              </a:lnSpc>
              <a:spcAft>
                <a:spcPts val="800"/>
              </a:spcAft>
              <a:buFont typeface="Courier New" panose="02070309020205020404" pitchFamily="49" charset="0"/>
              <a:buChar char="o"/>
              <a:tabLst>
                <a:tab pos="678180" algn="l"/>
              </a:tabLst>
            </a:pPr>
            <a:r>
              <a:rPr lang="es-CR" sz="2000" b="1" kern="100" dirty="0">
                <a:effectLst/>
                <a:ea typeface="Aptos" panose="020B0004020202020204" pitchFamily="34" charset="0"/>
              </a:rPr>
              <a:t>Lista de Recepción de Bienes Usuario</a:t>
            </a:r>
            <a:r>
              <a:rPr lang="es-CR" sz="2000" kern="100" dirty="0">
                <a:effectLst/>
                <a:ea typeface="Aptos" panose="020B0004020202020204" pitchFamily="34" charset="0"/>
              </a:rPr>
              <a:t>.</a:t>
            </a:r>
          </a:p>
          <a:p>
            <a:pPr marL="342900" lvl="0" indent="-342900" algn="just">
              <a:lnSpc>
                <a:spcPct val="107000"/>
              </a:lnSpc>
              <a:buFont typeface="+mj-lt"/>
              <a:buAutoNum type="arabicPeriod"/>
            </a:pPr>
            <a:r>
              <a:rPr lang="es-CR" kern="100" dirty="0">
                <a:effectLst/>
                <a:ea typeface="Aptos" panose="020B0004020202020204" pitchFamily="34" charset="0"/>
              </a:rPr>
              <a:t>Ingresar al </a:t>
            </a:r>
            <a:r>
              <a:rPr lang="es-CR" b="1" kern="100" dirty="0">
                <a:effectLst/>
                <a:ea typeface="Aptos" panose="020B0004020202020204" pitchFamily="34" charset="0"/>
              </a:rPr>
              <a:t>Número de Recepción</a:t>
            </a:r>
            <a:r>
              <a:rPr lang="es-CR" kern="100" dirty="0">
                <a:effectLst/>
                <a:ea typeface="Aptos" panose="020B0004020202020204" pitchFamily="34" charset="0"/>
              </a:rPr>
              <a:t> con el lápiz de la columna de Acciones.</a:t>
            </a:r>
          </a:p>
          <a:p>
            <a:pPr marL="342900" lvl="0" indent="-342900" algn="just">
              <a:lnSpc>
                <a:spcPct val="107000"/>
              </a:lnSpc>
              <a:spcAft>
                <a:spcPts val="800"/>
              </a:spcAft>
              <a:buFont typeface="+mj-lt"/>
              <a:buAutoNum type="arabicPeriod"/>
            </a:pPr>
            <a:r>
              <a:rPr lang="es-CR" kern="100" dirty="0">
                <a:effectLst/>
                <a:ea typeface="Aptos" panose="020B0004020202020204" pitchFamily="34" charset="0"/>
              </a:rPr>
              <a:t>Debe ingresar el dato del </a:t>
            </a:r>
            <a:r>
              <a:rPr lang="es-CR" b="1" kern="100" dirty="0">
                <a:effectLst/>
                <a:ea typeface="Aptos" panose="020B0004020202020204" pitchFamily="34" charset="0"/>
              </a:rPr>
              <a:t>Responsable Titular</a:t>
            </a:r>
            <a:r>
              <a:rPr lang="es-CR" kern="100" dirty="0">
                <a:effectLst/>
                <a:ea typeface="Aptos" panose="020B0004020202020204" pitchFamily="34" charset="0"/>
              </a:rPr>
              <a:t> (nombre del funcionario de Proveeduría que entrega los bienes).</a:t>
            </a:r>
          </a:p>
          <a:p>
            <a:pPr marL="0" indent="0">
              <a:buNone/>
            </a:pPr>
            <a:endParaRPr lang="es-CR" dirty="0"/>
          </a:p>
        </p:txBody>
      </p:sp>
    </p:spTree>
    <p:extLst>
      <p:ext uri="{BB962C8B-B14F-4D97-AF65-F5344CB8AC3E}">
        <p14:creationId xmlns:p14="http://schemas.microsoft.com/office/powerpoint/2010/main" val="35979145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EA8DF0FB-5E84-0D9C-6E61-7F153AC46A36}"/>
              </a:ext>
            </a:extLst>
          </p:cNvPr>
          <p:cNvSpPr>
            <a:spLocks noGrp="1"/>
          </p:cNvSpPr>
          <p:nvPr>
            <p:ph idx="1"/>
          </p:nvPr>
        </p:nvSpPr>
        <p:spPr>
          <a:xfrm>
            <a:off x="838200" y="824139"/>
            <a:ext cx="10515600" cy="5010603"/>
          </a:xfrm>
        </p:spPr>
        <p:txBody>
          <a:bodyPr/>
          <a:lstStyle/>
          <a:p>
            <a:pPr marL="342900" lvl="0" indent="-342900" algn="just">
              <a:lnSpc>
                <a:spcPct val="107000"/>
              </a:lnSpc>
              <a:buFont typeface="+mj-lt"/>
              <a:buAutoNum type="arabicPeriod" startAt="4"/>
            </a:pPr>
            <a:r>
              <a:rPr lang="es-CR" kern="100" dirty="0">
                <a:effectLst/>
                <a:ea typeface="Aptos" panose="020B0004020202020204" pitchFamily="34" charset="0"/>
              </a:rPr>
              <a:t>En la </a:t>
            </a:r>
            <a:r>
              <a:rPr lang="es-CR" b="1" kern="100" dirty="0">
                <a:effectLst/>
                <a:ea typeface="Aptos" panose="020B0004020202020204" pitchFamily="34" charset="0"/>
              </a:rPr>
              <a:t>Lista de Líneas de Bienes Recibidos por el Usuario </a:t>
            </a:r>
            <a:r>
              <a:rPr lang="es-CR" kern="100" dirty="0">
                <a:effectLst/>
                <a:ea typeface="Aptos" panose="020B0004020202020204" pitchFamily="34" charset="0"/>
              </a:rPr>
              <a:t>se visualiza el</a:t>
            </a:r>
            <a:r>
              <a:rPr lang="es-CR" b="1" kern="100" dirty="0">
                <a:effectLst/>
                <a:ea typeface="Aptos" panose="020B0004020202020204" pitchFamily="34" charset="0"/>
              </a:rPr>
              <a:t> </a:t>
            </a:r>
            <a:r>
              <a:rPr lang="es-CR" kern="100" dirty="0">
                <a:effectLst/>
                <a:ea typeface="Aptos" panose="020B0004020202020204" pitchFamily="34" charset="0"/>
              </a:rPr>
              <a:t>(número de solicitud, código de bien, descripción, marca, modelo, unidad de presentación, cantidad despachada y cantidad recibida) ingresar con el lápiz de la columna de Acciones.</a:t>
            </a:r>
          </a:p>
          <a:p>
            <a:pPr marL="342900" lvl="0" indent="-342900" algn="just">
              <a:lnSpc>
                <a:spcPct val="107000"/>
              </a:lnSpc>
              <a:buFont typeface="+mj-lt"/>
              <a:buAutoNum type="arabicPeriod" startAt="4"/>
            </a:pPr>
            <a:r>
              <a:rPr lang="es-CR" kern="100" dirty="0">
                <a:effectLst/>
                <a:ea typeface="Aptos" panose="020B0004020202020204" pitchFamily="34" charset="0"/>
              </a:rPr>
              <a:t>Si va a </a:t>
            </a:r>
            <a:r>
              <a:rPr lang="es-CR" b="1" kern="100" dirty="0">
                <a:effectLst/>
                <a:ea typeface="Aptos" panose="020B0004020202020204" pitchFamily="34" charset="0"/>
              </a:rPr>
              <a:t>Recibir Todos los Activos</a:t>
            </a:r>
            <a:r>
              <a:rPr lang="es-CR" kern="100" dirty="0">
                <a:effectLst/>
                <a:ea typeface="Aptos" panose="020B0004020202020204" pitchFamily="34" charset="0"/>
              </a:rPr>
              <a:t> dar clic en la opción correspondiente, se marca en la </a:t>
            </a:r>
            <a:r>
              <a:rPr lang="es-CR" b="1" kern="100" dirty="0">
                <a:effectLst/>
                <a:ea typeface="Aptos" panose="020B0004020202020204" pitchFamily="34" charset="0"/>
              </a:rPr>
              <a:t>Lista de Series y Activos, </a:t>
            </a:r>
            <a:r>
              <a:rPr lang="es-CR" kern="100" dirty="0">
                <a:effectLst/>
                <a:ea typeface="Aptos" panose="020B0004020202020204" pitchFamily="34" charset="0"/>
              </a:rPr>
              <a:t>todos los activos como recibidos.</a:t>
            </a:r>
          </a:p>
          <a:p>
            <a:pPr marL="342900" lvl="0" indent="-342900" algn="just">
              <a:lnSpc>
                <a:spcPct val="107000"/>
              </a:lnSpc>
              <a:buFont typeface="+mj-lt"/>
              <a:buAutoNum type="arabicPeriod" startAt="4"/>
            </a:pPr>
            <a:r>
              <a:rPr lang="es-CR" kern="100" dirty="0">
                <a:effectLst/>
                <a:ea typeface="Aptos" panose="020B0004020202020204" pitchFamily="34" charset="0"/>
              </a:rPr>
              <a:t>En caso de recibir parcial debe indicar en la opción de </a:t>
            </a:r>
            <a:r>
              <a:rPr lang="es-CR" b="1" kern="100" dirty="0">
                <a:effectLst/>
                <a:ea typeface="Aptos" panose="020B0004020202020204" pitchFamily="34" charset="0"/>
              </a:rPr>
              <a:t>Cantidad Recibida</a:t>
            </a:r>
            <a:r>
              <a:rPr lang="es-CR" kern="100" dirty="0">
                <a:effectLst/>
                <a:ea typeface="Aptos" panose="020B0004020202020204" pitchFamily="34" charset="0"/>
              </a:rPr>
              <a:t> la cantidad a recibir, además de ingresar en la </a:t>
            </a:r>
            <a:r>
              <a:rPr lang="es-CR" b="1" kern="100" dirty="0">
                <a:effectLst/>
                <a:ea typeface="Aptos" panose="020B0004020202020204" pitchFamily="34" charset="0"/>
              </a:rPr>
              <a:t>Lista de Series y Activos</a:t>
            </a:r>
            <a:r>
              <a:rPr lang="es-CR" kern="100" dirty="0">
                <a:effectLst/>
                <a:ea typeface="Aptos" panose="020B0004020202020204" pitchFamily="34" charset="0"/>
              </a:rPr>
              <a:t> con el lápiz de la columna de Acciones para recibir el activo correspondiente.</a:t>
            </a:r>
          </a:p>
          <a:p>
            <a:pPr marL="342900" lvl="0" indent="-342900" algn="just">
              <a:lnSpc>
                <a:spcPct val="107000"/>
              </a:lnSpc>
              <a:buFont typeface="+mj-lt"/>
              <a:buAutoNum type="arabicPeriod" startAt="4"/>
            </a:pPr>
            <a:r>
              <a:rPr lang="es-CR" kern="100" dirty="0">
                <a:effectLst/>
                <a:ea typeface="Aptos" panose="020B0004020202020204" pitchFamily="34" charset="0"/>
              </a:rPr>
              <a:t>Dar el clic de aplicar y regresar, se logra ver en la pantalla anterior la </a:t>
            </a:r>
            <a:r>
              <a:rPr lang="es-CR" b="1" kern="100" dirty="0">
                <a:effectLst/>
                <a:ea typeface="Aptos" panose="020B0004020202020204" pitchFamily="34" charset="0"/>
              </a:rPr>
              <a:t>Cantidad recibida, </a:t>
            </a:r>
            <a:r>
              <a:rPr lang="es-CR" kern="100" dirty="0">
                <a:effectLst/>
                <a:ea typeface="Aptos" panose="020B0004020202020204" pitchFamily="34" charset="0"/>
              </a:rPr>
              <a:t>que estaba en cero.</a:t>
            </a:r>
          </a:p>
          <a:p>
            <a:pPr marL="342900" lvl="0" indent="-342900" algn="just">
              <a:lnSpc>
                <a:spcPct val="107000"/>
              </a:lnSpc>
              <a:buFont typeface="+mj-lt"/>
              <a:buAutoNum type="arabicPeriod" startAt="4"/>
            </a:pPr>
            <a:r>
              <a:rPr lang="es-CR" kern="100" dirty="0">
                <a:effectLst/>
                <a:ea typeface="Aptos" panose="020B0004020202020204" pitchFamily="34" charset="0"/>
              </a:rPr>
              <a:t>Dar guardar y aplicar para que cambie de estado de </a:t>
            </a:r>
            <a:r>
              <a:rPr lang="es-CR" b="1" kern="100" dirty="0">
                <a:effectLst/>
                <a:ea typeface="Aptos" panose="020B0004020202020204" pitchFamily="34" charset="0"/>
              </a:rPr>
              <a:t>Borrador </a:t>
            </a:r>
            <a:r>
              <a:rPr lang="es-CR" kern="100" dirty="0">
                <a:effectLst/>
                <a:ea typeface="Aptos" panose="020B0004020202020204" pitchFamily="34" charset="0"/>
              </a:rPr>
              <a:t>a </a:t>
            </a:r>
            <a:r>
              <a:rPr lang="es-CR" b="1" kern="100" dirty="0">
                <a:effectLst/>
                <a:ea typeface="Aptos" panose="020B0004020202020204" pitchFamily="34" charset="0"/>
              </a:rPr>
              <a:t>Recibido Total.</a:t>
            </a:r>
            <a:endParaRPr lang="es-CR" kern="100" dirty="0">
              <a:effectLst/>
              <a:ea typeface="Aptos" panose="020B0004020202020204" pitchFamily="34" charset="0"/>
            </a:endParaRPr>
          </a:p>
          <a:p>
            <a:pPr marL="342900" lvl="0" indent="-342900" algn="just">
              <a:lnSpc>
                <a:spcPct val="107000"/>
              </a:lnSpc>
              <a:spcAft>
                <a:spcPts val="800"/>
              </a:spcAft>
              <a:buFont typeface="+mj-lt"/>
              <a:buAutoNum type="arabicPeriod" startAt="4"/>
            </a:pPr>
            <a:r>
              <a:rPr lang="es-CR" kern="100" dirty="0">
                <a:effectLst/>
                <a:ea typeface="Aptos" panose="020B0004020202020204" pitchFamily="34" charset="0"/>
              </a:rPr>
              <a:t>Si recibe menor cantidad el estado va a quedar en</a:t>
            </a:r>
            <a:r>
              <a:rPr lang="es-CR" b="1" kern="100" dirty="0">
                <a:effectLst/>
                <a:ea typeface="Aptos" panose="020B0004020202020204" pitchFamily="34" charset="0"/>
              </a:rPr>
              <a:t> Recibido Parcial.</a:t>
            </a:r>
            <a:endParaRPr lang="es-CR" kern="100" dirty="0">
              <a:effectLst/>
              <a:ea typeface="Aptos" panose="020B0004020202020204" pitchFamily="34" charset="0"/>
            </a:endParaRPr>
          </a:p>
          <a:p>
            <a:pPr marL="0" indent="0">
              <a:buNone/>
            </a:pPr>
            <a:endParaRPr lang="es-CR" dirty="0"/>
          </a:p>
        </p:txBody>
      </p:sp>
    </p:spTree>
    <p:extLst>
      <p:ext uri="{BB962C8B-B14F-4D97-AF65-F5344CB8AC3E}">
        <p14:creationId xmlns:p14="http://schemas.microsoft.com/office/powerpoint/2010/main" val="463478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142BAE-1934-2BB4-36AE-63231219D541}"/>
              </a:ext>
            </a:extLst>
          </p:cNvPr>
          <p:cNvSpPr>
            <a:spLocks noGrp="1"/>
          </p:cNvSpPr>
          <p:nvPr>
            <p:ph type="title"/>
          </p:nvPr>
        </p:nvSpPr>
        <p:spPr/>
        <p:txBody>
          <a:bodyPr/>
          <a:lstStyle/>
          <a:p>
            <a:pPr algn="ctr"/>
            <a:r>
              <a:rPr lang="es-MX" b="1" dirty="0"/>
              <a:t>Requisitos que debe cumplir el usuario cuando recibe un bien en sitio:</a:t>
            </a:r>
            <a:endParaRPr lang="es-CR" dirty="0"/>
          </a:p>
        </p:txBody>
      </p:sp>
      <p:sp>
        <p:nvSpPr>
          <p:cNvPr id="3" name="Marcador de contenido 2">
            <a:extLst>
              <a:ext uri="{FF2B5EF4-FFF2-40B4-BE49-F238E27FC236}">
                <a16:creationId xmlns:a16="http://schemas.microsoft.com/office/drawing/2014/main" id="{AC266019-9720-C596-06DF-A7F4583A6D33}"/>
              </a:ext>
            </a:extLst>
          </p:cNvPr>
          <p:cNvSpPr>
            <a:spLocks noGrp="1"/>
          </p:cNvSpPr>
          <p:nvPr>
            <p:ph idx="1"/>
          </p:nvPr>
        </p:nvSpPr>
        <p:spPr/>
        <p:txBody>
          <a:bodyPr/>
          <a:lstStyle/>
          <a:p>
            <a:pPr marL="457200" indent="-457200" algn="just">
              <a:buFont typeface="+mj-lt"/>
              <a:buAutoNum type="arabicPeriod"/>
            </a:pPr>
            <a:r>
              <a:rPr lang="es-CR" dirty="0"/>
              <a:t>El funcionario responsable de recibir el bien debe tener disponible el contrato comunicado por correo al Administrador de contrato.</a:t>
            </a:r>
          </a:p>
          <a:p>
            <a:pPr marL="457200" indent="-457200" algn="just">
              <a:buFont typeface="+mj-lt"/>
              <a:buAutoNum type="arabicPeriod"/>
            </a:pPr>
            <a:r>
              <a:rPr lang="es-CR" dirty="0"/>
              <a:t>Verificar que los bienes que recibe cumpla con lo que indica el contrato.</a:t>
            </a:r>
          </a:p>
          <a:p>
            <a:pPr marL="457200" indent="-457200" algn="just">
              <a:buFont typeface="+mj-lt"/>
              <a:buAutoNum type="arabicPeriod"/>
            </a:pPr>
            <a:r>
              <a:rPr lang="es-CR" dirty="0"/>
              <a:t>Recibir en la hoja de entrega o copia de factura como Recepción Provisional (para corroborar que lo recibido corresponde al contrato).</a:t>
            </a:r>
          </a:p>
          <a:p>
            <a:pPr marL="457200" indent="-457200" algn="just">
              <a:buFont typeface="+mj-lt"/>
              <a:buAutoNum type="arabicPeriod"/>
            </a:pPr>
            <a:r>
              <a:rPr lang="es-CR" dirty="0"/>
              <a:t>Coordinar con la Asistente de la unidad el registro el trámite en el sistema SIGESA, para continuar con el proceso de pago.</a:t>
            </a:r>
          </a:p>
        </p:txBody>
      </p:sp>
    </p:spTree>
    <p:extLst>
      <p:ext uri="{BB962C8B-B14F-4D97-AF65-F5344CB8AC3E}">
        <p14:creationId xmlns:p14="http://schemas.microsoft.com/office/powerpoint/2010/main" val="14084926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68E9A88-A898-7B27-FD2A-1FA59F06BDA7}"/>
              </a:ext>
            </a:extLst>
          </p:cNvPr>
          <p:cNvSpPr>
            <a:spLocks noGrp="1"/>
          </p:cNvSpPr>
          <p:nvPr>
            <p:ph type="title"/>
          </p:nvPr>
        </p:nvSpPr>
        <p:spPr/>
        <p:txBody>
          <a:bodyPr/>
          <a:lstStyle/>
          <a:p>
            <a:pPr algn="ctr"/>
            <a:r>
              <a:rPr lang="es-CR" b="1" dirty="0"/>
              <a:t>Recepción de bienes en el Sistema SIGESA, cuando se recibe en sitio</a:t>
            </a:r>
            <a:endParaRPr lang="es-CR" dirty="0"/>
          </a:p>
        </p:txBody>
      </p:sp>
      <p:sp>
        <p:nvSpPr>
          <p:cNvPr id="3" name="Marcador de contenido 2">
            <a:extLst>
              <a:ext uri="{FF2B5EF4-FFF2-40B4-BE49-F238E27FC236}">
                <a16:creationId xmlns:a16="http://schemas.microsoft.com/office/drawing/2014/main" id="{6D3DF35F-0413-4A9E-8163-E5146D40C6C9}"/>
              </a:ext>
            </a:extLst>
          </p:cNvPr>
          <p:cNvSpPr>
            <a:spLocks noGrp="1"/>
          </p:cNvSpPr>
          <p:nvPr>
            <p:ph idx="1"/>
          </p:nvPr>
        </p:nvSpPr>
        <p:spPr/>
        <p:txBody>
          <a:bodyPr/>
          <a:lstStyle/>
          <a:p>
            <a:pPr marL="342900" indent="-342900" algn="just">
              <a:lnSpc>
                <a:spcPct val="106000"/>
              </a:lnSpc>
              <a:spcAft>
                <a:spcPts val="800"/>
              </a:spcAft>
              <a:buFont typeface="+mj-lt"/>
              <a:buAutoNum type="arabicPeriod"/>
              <a:tabLst>
                <a:tab pos="457200" algn="l"/>
              </a:tabLst>
            </a:pPr>
            <a:r>
              <a:rPr lang="es-CR" kern="100" dirty="0">
                <a:effectLst/>
                <a:ea typeface="Aptos" panose="020B0004020202020204" pitchFamily="34" charset="0"/>
              </a:rPr>
              <a:t>Identificar la factura en el sistema </a:t>
            </a:r>
            <a:r>
              <a:rPr lang="es-CR" kern="100" dirty="0" err="1">
                <a:effectLst/>
                <a:ea typeface="Aptos" panose="020B0004020202020204" pitchFamily="34" charset="0"/>
              </a:rPr>
              <a:t>Sigesa</a:t>
            </a:r>
            <a:r>
              <a:rPr lang="es-CR" kern="100" dirty="0">
                <a:effectLst/>
                <a:ea typeface="Aptos" panose="020B0004020202020204" pitchFamily="34" charset="0"/>
              </a:rPr>
              <a:t> - Financiero (EPF- Estrategia, Presupuesto, Finanzas / FEH – Factura electrónica de Hacienda / Consultas / Consulta de Facturas electrónicas). </a:t>
            </a:r>
          </a:p>
          <a:p>
            <a:pPr marL="342900" lvl="0" indent="-342900" algn="just">
              <a:lnSpc>
                <a:spcPct val="106000"/>
              </a:lnSpc>
              <a:spcAft>
                <a:spcPts val="800"/>
              </a:spcAft>
              <a:buFont typeface="+mj-lt"/>
              <a:buAutoNum type="arabicPeriod"/>
              <a:tabLst>
                <a:tab pos="457200" algn="l"/>
              </a:tabLst>
            </a:pPr>
            <a:r>
              <a:rPr lang="es-CR" kern="100" dirty="0"/>
              <a:t>Ingresar a SIGESA -Proveeduría y seleccionar:</a:t>
            </a:r>
          </a:p>
          <a:p>
            <a:pPr marL="742950" lvl="1" indent="-285750" algn="just">
              <a:lnSpc>
                <a:spcPct val="107000"/>
              </a:lnSpc>
              <a:spcAft>
                <a:spcPts val="800"/>
              </a:spcAft>
              <a:buSzPts val="1000"/>
              <a:buFont typeface="Courier New" panose="02070309020205020404" pitchFamily="49" charset="0"/>
              <a:buChar char="o"/>
              <a:tabLst>
                <a:tab pos="914400" algn="l"/>
              </a:tabLst>
            </a:pPr>
            <a:r>
              <a:rPr lang="es-CR" sz="2000" b="1" kern="100" dirty="0"/>
              <a:t>PBS - Sistema de Proveeduría de Bienes y Servicios.</a:t>
            </a:r>
          </a:p>
          <a:p>
            <a:pPr marL="742950" lvl="1" indent="-285750" algn="just">
              <a:lnSpc>
                <a:spcPct val="107000"/>
              </a:lnSpc>
              <a:spcAft>
                <a:spcPts val="800"/>
              </a:spcAft>
              <a:buSzPts val="1000"/>
              <a:buFont typeface="Courier New" panose="02070309020205020404" pitchFamily="49" charset="0"/>
              <a:buChar char="o"/>
              <a:tabLst>
                <a:tab pos="914400" algn="l"/>
              </a:tabLst>
            </a:pPr>
            <a:r>
              <a:rPr lang="es-CR" sz="2000" b="1" kern="100" dirty="0"/>
              <a:t>CMP - Compras de Bienes y Servicios </a:t>
            </a:r>
          </a:p>
          <a:p>
            <a:pPr marL="742950" lvl="1" indent="-285750" algn="just">
              <a:lnSpc>
                <a:spcPct val="107000"/>
              </a:lnSpc>
              <a:spcAft>
                <a:spcPts val="800"/>
              </a:spcAft>
              <a:buSzPts val="1000"/>
              <a:buFont typeface="Courier New" panose="02070309020205020404" pitchFamily="49" charset="0"/>
              <a:buChar char="o"/>
              <a:tabLst>
                <a:tab pos="914400" algn="l"/>
              </a:tabLst>
            </a:pPr>
            <a:r>
              <a:rPr lang="es-CR" sz="2000" b="1" kern="100" dirty="0"/>
              <a:t>ADC - Administración de Contrato</a:t>
            </a:r>
          </a:p>
          <a:p>
            <a:pPr marL="742950" lvl="1" indent="-285750" algn="just">
              <a:lnSpc>
                <a:spcPct val="107000"/>
              </a:lnSpc>
              <a:spcAft>
                <a:spcPts val="800"/>
              </a:spcAft>
              <a:buSzPts val="1000"/>
              <a:buFont typeface="Courier New" panose="02070309020205020404" pitchFamily="49" charset="0"/>
              <a:buChar char="o"/>
              <a:tabLst>
                <a:tab pos="914400" algn="l"/>
              </a:tabLst>
            </a:pPr>
            <a:r>
              <a:rPr lang="es-CR" sz="2000" b="1" kern="100" dirty="0"/>
              <a:t>ADC – Mantenimiento</a:t>
            </a:r>
          </a:p>
          <a:p>
            <a:pPr marL="742950" lvl="1" indent="-285750" algn="just">
              <a:lnSpc>
                <a:spcPct val="107000"/>
              </a:lnSpc>
              <a:spcAft>
                <a:spcPts val="800"/>
              </a:spcAft>
              <a:buSzPts val="1000"/>
              <a:buFont typeface="Courier New" panose="02070309020205020404" pitchFamily="49" charset="0"/>
              <a:buChar char="o"/>
              <a:tabLst>
                <a:tab pos="914400" algn="l"/>
              </a:tabLst>
            </a:pPr>
            <a:r>
              <a:rPr lang="es-CR" sz="2000" b="1" kern="100" dirty="0"/>
              <a:t>Lista de Recepciones de Pedido.</a:t>
            </a:r>
          </a:p>
          <a:p>
            <a:pPr marL="457200" lvl="1" indent="0" algn="just">
              <a:lnSpc>
                <a:spcPct val="107000"/>
              </a:lnSpc>
              <a:spcAft>
                <a:spcPts val="800"/>
              </a:spcAft>
              <a:buSzPts val="1000"/>
              <a:buNone/>
              <a:tabLst>
                <a:tab pos="914400" algn="l"/>
              </a:tabLst>
            </a:pPr>
            <a:endParaRPr lang="es-CR" sz="1100" kern="100" dirty="0">
              <a:effectLst/>
              <a:latin typeface="Aptos" panose="020B0004020202020204" pitchFamily="34" charset="0"/>
              <a:ea typeface="Aptos" panose="020B0004020202020204" pitchFamily="34" charset="0"/>
              <a:cs typeface="Times New Roman" panose="02020603050405020304" pitchFamily="18" charset="0"/>
            </a:endParaRPr>
          </a:p>
          <a:p>
            <a:pPr marL="0" indent="0">
              <a:buNone/>
            </a:pPr>
            <a:endParaRPr lang="es-CR" dirty="0"/>
          </a:p>
        </p:txBody>
      </p:sp>
    </p:spTree>
    <p:extLst>
      <p:ext uri="{BB962C8B-B14F-4D97-AF65-F5344CB8AC3E}">
        <p14:creationId xmlns:p14="http://schemas.microsoft.com/office/powerpoint/2010/main" val="5890386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9E03D643-CA65-3B2A-BD22-6010C7B8B133}"/>
              </a:ext>
            </a:extLst>
          </p:cNvPr>
          <p:cNvSpPr>
            <a:spLocks noGrp="1"/>
          </p:cNvSpPr>
          <p:nvPr>
            <p:ph idx="1"/>
          </p:nvPr>
        </p:nvSpPr>
        <p:spPr>
          <a:xfrm>
            <a:off x="838200" y="694387"/>
            <a:ext cx="10515600" cy="5424260"/>
          </a:xfrm>
        </p:spPr>
        <p:txBody>
          <a:bodyPr/>
          <a:lstStyle/>
          <a:p>
            <a:pPr marL="342900" indent="-342900" algn="just">
              <a:lnSpc>
                <a:spcPct val="107000"/>
              </a:lnSpc>
              <a:spcAft>
                <a:spcPts val="800"/>
              </a:spcAft>
              <a:buFont typeface="+mj-lt"/>
              <a:buAutoNum type="arabicPeriod" startAt="3"/>
              <a:tabLst>
                <a:tab pos="457200" algn="l"/>
              </a:tabLst>
            </a:pPr>
            <a:r>
              <a:rPr lang="es-CR" kern="100" dirty="0">
                <a:effectLst/>
                <a:latin typeface="Arial" panose="020B0604020202020204" pitchFamily="34" charset="0"/>
                <a:ea typeface="Aptos" panose="020B0004020202020204" pitchFamily="34" charset="0"/>
                <a:cs typeface="Times New Roman" panose="02020603050405020304" pitchFamily="18" charset="0"/>
              </a:rPr>
              <a:t>Marcar la opción de Nuevo      del menú superior.</a:t>
            </a:r>
            <a:endParaRPr lang="es-CR"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gn="just">
              <a:lnSpc>
                <a:spcPct val="107000"/>
              </a:lnSpc>
              <a:spcAft>
                <a:spcPts val="800"/>
              </a:spcAft>
              <a:buFont typeface="+mj-lt"/>
              <a:buAutoNum type="arabicPeriod" startAt="3"/>
              <a:tabLst>
                <a:tab pos="457200" algn="l"/>
              </a:tabLst>
            </a:pPr>
            <a:r>
              <a:rPr lang="es-CR" kern="100" dirty="0">
                <a:effectLst/>
                <a:latin typeface="Arial" panose="020B0604020202020204" pitchFamily="34" charset="0"/>
                <a:ea typeface="Aptos" panose="020B0004020202020204" pitchFamily="34" charset="0"/>
                <a:cs typeface="Times New Roman" panose="02020603050405020304" pitchFamily="18" charset="0"/>
              </a:rPr>
              <a:t>Llenar los datos de: Unidad Ejecutora, Contrato, Control de Verificación (el que utilizo en la Solicitud de bienes y servicios- SBS), Numero de Factura.</a:t>
            </a:r>
            <a:endParaRPr lang="es-CR"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gn="just">
              <a:lnSpc>
                <a:spcPct val="107000"/>
              </a:lnSpc>
              <a:spcAft>
                <a:spcPts val="800"/>
              </a:spcAft>
              <a:buFont typeface="+mj-lt"/>
              <a:buAutoNum type="arabicPeriod" startAt="3"/>
              <a:tabLst>
                <a:tab pos="457200" algn="l"/>
              </a:tabLst>
            </a:pPr>
            <a:r>
              <a:rPr lang="es-CR" kern="100" dirty="0">
                <a:effectLst/>
                <a:latin typeface="Arial" panose="020B0604020202020204" pitchFamily="34" charset="0"/>
                <a:ea typeface="Aptos" panose="020B0004020202020204" pitchFamily="34" charset="0"/>
                <a:cs typeface="Times New Roman" panose="02020603050405020304" pitchFamily="18" charset="0"/>
              </a:rPr>
              <a:t>Seleccionar en la </a:t>
            </a:r>
            <a:r>
              <a:rPr lang="es-CR" b="1" kern="100" dirty="0">
                <a:effectLst/>
                <a:latin typeface="Arial" panose="020B0604020202020204" pitchFamily="34" charset="0"/>
                <a:ea typeface="Aptos" panose="020B0004020202020204" pitchFamily="34" charset="0"/>
                <a:cs typeface="Times New Roman" panose="02020603050405020304" pitchFamily="18" charset="0"/>
              </a:rPr>
              <a:t>Lista de Lotes y Líneas de Bienes Recibidos</a:t>
            </a:r>
            <a:r>
              <a:rPr lang="es-CR" kern="100" dirty="0">
                <a:effectLst/>
                <a:latin typeface="Arial" panose="020B0604020202020204" pitchFamily="34" charset="0"/>
                <a:ea typeface="Aptos" panose="020B0004020202020204" pitchFamily="34" charset="0"/>
                <a:cs typeface="Times New Roman" panose="02020603050405020304" pitchFamily="18" charset="0"/>
              </a:rPr>
              <a:t> el lote a recibir, ingresar con el lápiz de la columna de Acciones. Si no aparecen los lotes es porque no esta utilizando el control de verificación correcto.</a:t>
            </a:r>
            <a:endParaRPr lang="es-CR"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gn="just">
              <a:lnSpc>
                <a:spcPct val="107000"/>
              </a:lnSpc>
              <a:spcAft>
                <a:spcPts val="800"/>
              </a:spcAft>
              <a:buFont typeface="+mj-lt"/>
              <a:buAutoNum type="arabicPeriod" startAt="3"/>
              <a:tabLst>
                <a:tab pos="457200" algn="l"/>
              </a:tabLst>
            </a:pPr>
            <a:r>
              <a:rPr lang="es-CR" kern="100" dirty="0">
                <a:effectLst/>
                <a:latin typeface="Arial" panose="020B0604020202020204" pitchFamily="34" charset="0"/>
                <a:ea typeface="Aptos" panose="020B0004020202020204" pitchFamily="34" charset="0"/>
                <a:cs typeface="Times New Roman" panose="02020603050405020304" pitchFamily="18" charset="0"/>
              </a:rPr>
              <a:t>Indicar en la opción </a:t>
            </a:r>
            <a:r>
              <a:rPr lang="es-CR" b="1" kern="100" dirty="0">
                <a:effectLst/>
                <a:latin typeface="Arial" panose="020B0604020202020204" pitchFamily="34" charset="0"/>
                <a:ea typeface="Aptos" panose="020B0004020202020204" pitchFamily="34" charset="0"/>
                <a:cs typeface="Times New Roman" panose="02020603050405020304" pitchFamily="18" charset="0"/>
              </a:rPr>
              <a:t>Cantidad Recibida</a:t>
            </a:r>
            <a:r>
              <a:rPr lang="es-CR" kern="100" dirty="0">
                <a:effectLst/>
                <a:latin typeface="Arial" panose="020B0604020202020204" pitchFamily="34" charset="0"/>
                <a:ea typeface="Aptos" panose="020B0004020202020204" pitchFamily="34" charset="0"/>
                <a:cs typeface="Times New Roman" panose="02020603050405020304" pitchFamily="18" charset="0"/>
              </a:rPr>
              <a:t> la cantidad en caso de Bienes y en </a:t>
            </a:r>
            <a:r>
              <a:rPr lang="es-CR" b="1" kern="100" dirty="0">
                <a:effectLst/>
                <a:latin typeface="Arial" panose="020B0604020202020204" pitchFamily="34" charset="0"/>
                <a:ea typeface="Aptos" panose="020B0004020202020204" pitchFamily="34" charset="0"/>
                <a:cs typeface="Times New Roman" panose="02020603050405020304" pitchFamily="18" charset="0"/>
              </a:rPr>
              <a:t>Monto recibido</a:t>
            </a:r>
            <a:r>
              <a:rPr lang="es-CR" kern="100" dirty="0">
                <a:effectLst/>
                <a:latin typeface="Arial" panose="020B0604020202020204" pitchFamily="34" charset="0"/>
                <a:ea typeface="Aptos" panose="020B0004020202020204" pitchFamily="34" charset="0"/>
                <a:cs typeface="Times New Roman" panose="02020603050405020304" pitchFamily="18" charset="0"/>
              </a:rPr>
              <a:t> en caso de Servicios.</a:t>
            </a:r>
            <a:endParaRPr lang="es-CR"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gn="just">
              <a:lnSpc>
                <a:spcPct val="107000"/>
              </a:lnSpc>
              <a:spcAft>
                <a:spcPts val="800"/>
              </a:spcAft>
              <a:buFont typeface="+mj-lt"/>
              <a:buAutoNum type="arabicPeriod" startAt="3"/>
              <a:tabLst>
                <a:tab pos="457200" algn="l"/>
              </a:tabLst>
            </a:pPr>
            <a:r>
              <a:rPr lang="es-CR" kern="100" dirty="0">
                <a:effectLst/>
                <a:latin typeface="Arial" panose="020B0604020202020204" pitchFamily="34" charset="0"/>
                <a:ea typeface="Aptos" panose="020B0004020202020204" pitchFamily="34" charset="0"/>
                <a:cs typeface="Times New Roman" panose="02020603050405020304" pitchFamily="18" charset="0"/>
              </a:rPr>
              <a:t>Si lo que </a:t>
            </a:r>
            <a:r>
              <a:rPr lang="es-CR" kern="100" dirty="0">
                <a:ea typeface="Aptos" panose="020B0004020202020204" pitchFamily="34" charset="0"/>
                <a:cs typeface="Times New Roman" panose="02020603050405020304" pitchFamily="18" charset="0"/>
              </a:rPr>
              <a:t>se recibe es un activo, se debe agregar </a:t>
            </a:r>
            <a:r>
              <a:rPr lang="es-CR" kern="100" dirty="0">
                <a:effectLst/>
                <a:latin typeface="Arial" panose="020B0604020202020204" pitchFamily="34" charset="0"/>
                <a:ea typeface="Aptos" panose="020B0004020202020204" pitchFamily="34" charset="0"/>
                <a:cs typeface="Times New Roman" panose="02020603050405020304" pitchFamily="18" charset="0"/>
              </a:rPr>
              <a:t>datos en las pestañas de </a:t>
            </a:r>
            <a:r>
              <a:rPr lang="es-CR" b="1" kern="100" dirty="0">
                <a:effectLst/>
                <a:latin typeface="Arial" panose="020B0604020202020204" pitchFamily="34" charset="0"/>
                <a:ea typeface="Aptos" panose="020B0004020202020204" pitchFamily="34" charset="0"/>
                <a:cs typeface="Times New Roman" panose="02020603050405020304" pitchFamily="18" charset="0"/>
              </a:rPr>
              <a:t>Números de Serie</a:t>
            </a:r>
            <a:r>
              <a:rPr lang="es-CR" kern="100" dirty="0">
                <a:effectLst/>
                <a:latin typeface="Arial" panose="020B0604020202020204" pitchFamily="34" charset="0"/>
                <a:ea typeface="Aptos" panose="020B0004020202020204" pitchFamily="34" charset="0"/>
                <a:cs typeface="Times New Roman" panose="02020603050405020304" pitchFamily="18" charset="0"/>
              </a:rPr>
              <a:t> u </a:t>
            </a:r>
            <a:r>
              <a:rPr lang="es-CR" b="1" kern="100" dirty="0">
                <a:effectLst/>
                <a:latin typeface="Arial" panose="020B0604020202020204" pitchFamily="34" charset="0"/>
                <a:ea typeface="Aptos" panose="020B0004020202020204" pitchFamily="34" charset="0"/>
                <a:cs typeface="Times New Roman" panose="02020603050405020304" pitchFamily="18" charset="0"/>
              </a:rPr>
              <a:t>Observaciones</a:t>
            </a:r>
            <a:r>
              <a:rPr lang="es-CR" kern="100" dirty="0">
                <a:effectLst/>
                <a:latin typeface="Arial" panose="020B0604020202020204" pitchFamily="34" charset="0"/>
                <a:ea typeface="Aptos" panose="020B0004020202020204" pitchFamily="34" charset="0"/>
                <a:cs typeface="Times New Roman" panose="02020603050405020304" pitchFamily="18" charset="0"/>
              </a:rPr>
              <a:t>, que ayude a ubicar el activo cuando el almacén va a plaquear.</a:t>
            </a:r>
            <a:endParaRPr lang="es-CR"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gn="just">
              <a:lnSpc>
                <a:spcPct val="107000"/>
              </a:lnSpc>
              <a:spcAft>
                <a:spcPts val="800"/>
              </a:spcAft>
              <a:buFont typeface="+mj-lt"/>
              <a:buAutoNum type="arabicPeriod" startAt="3"/>
              <a:tabLst>
                <a:tab pos="457200" algn="l"/>
              </a:tabLst>
            </a:pPr>
            <a:r>
              <a:rPr lang="es-CR" kern="100" dirty="0">
                <a:effectLst/>
                <a:latin typeface="Arial" panose="020B0604020202020204" pitchFamily="34" charset="0"/>
                <a:ea typeface="Aptos" panose="020B0004020202020204" pitchFamily="34" charset="0"/>
                <a:cs typeface="Times New Roman" panose="02020603050405020304" pitchFamily="18" charset="0"/>
              </a:rPr>
              <a:t>Dar aplicar y regresar.</a:t>
            </a:r>
            <a:endParaRPr lang="es-CR" kern="100" dirty="0">
              <a:effectLst/>
              <a:latin typeface="Aptos" panose="020B0004020202020204" pitchFamily="34" charset="0"/>
              <a:ea typeface="Aptos" panose="020B0004020202020204" pitchFamily="34" charset="0"/>
              <a:cs typeface="Times New Roman" panose="02020603050405020304" pitchFamily="18" charset="0"/>
            </a:endParaRPr>
          </a:p>
          <a:p>
            <a:endParaRPr lang="es-CR" dirty="0"/>
          </a:p>
        </p:txBody>
      </p:sp>
      <p:pic>
        <p:nvPicPr>
          <p:cNvPr id="6" name="Imagen 5">
            <a:extLst>
              <a:ext uri="{FF2B5EF4-FFF2-40B4-BE49-F238E27FC236}">
                <a16:creationId xmlns:a16="http://schemas.microsoft.com/office/drawing/2014/main" id="{DEDFED41-0A84-245F-4A0F-058DABFB16FF}"/>
              </a:ext>
            </a:extLst>
          </p:cNvPr>
          <p:cNvPicPr>
            <a:picLocks noChangeAspect="1"/>
          </p:cNvPicPr>
          <p:nvPr/>
        </p:nvPicPr>
        <p:blipFill>
          <a:blip r:embed="rId2"/>
          <a:stretch>
            <a:fillRect/>
          </a:stretch>
        </p:blipFill>
        <p:spPr>
          <a:xfrm>
            <a:off x="4367711" y="694387"/>
            <a:ext cx="269603" cy="371867"/>
          </a:xfrm>
          <a:prstGeom prst="rect">
            <a:avLst/>
          </a:prstGeom>
        </p:spPr>
      </p:pic>
    </p:spTree>
    <p:extLst>
      <p:ext uri="{BB962C8B-B14F-4D97-AF65-F5344CB8AC3E}">
        <p14:creationId xmlns:p14="http://schemas.microsoft.com/office/powerpoint/2010/main" val="11850616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1E843ABF-6D16-A802-E117-D32470551686}"/>
              </a:ext>
            </a:extLst>
          </p:cNvPr>
          <p:cNvSpPr>
            <a:spLocks noGrp="1"/>
          </p:cNvSpPr>
          <p:nvPr>
            <p:ph idx="1"/>
          </p:nvPr>
        </p:nvSpPr>
        <p:spPr>
          <a:xfrm>
            <a:off x="838200" y="881743"/>
            <a:ext cx="10515600" cy="4282848"/>
          </a:xfrm>
        </p:spPr>
        <p:txBody>
          <a:bodyPr>
            <a:normAutofit/>
          </a:bodyPr>
          <a:lstStyle/>
          <a:p>
            <a:pPr marL="342900" lvl="0" indent="-342900" algn="just">
              <a:lnSpc>
                <a:spcPct val="107000"/>
              </a:lnSpc>
              <a:spcAft>
                <a:spcPts val="800"/>
              </a:spcAft>
              <a:buFont typeface="+mj-lt"/>
              <a:buAutoNum type="arabicPeriod" startAt="9"/>
              <a:tabLst>
                <a:tab pos="457200" algn="l"/>
              </a:tabLst>
            </a:pPr>
            <a:r>
              <a:rPr lang="es-CR" kern="100" dirty="0">
                <a:effectLst/>
                <a:ea typeface="Aptos" panose="020B0004020202020204" pitchFamily="34" charset="0"/>
              </a:rPr>
              <a:t>Si son varios lotes para recibir, debe ingresar a cada uno a recibir lo que corresponda.</a:t>
            </a:r>
          </a:p>
          <a:p>
            <a:pPr marL="342900" lvl="0" indent="-342900" algn="just">
              <a:lnSpc>
                <a:spcPct val="107000"/>
              </a:lnSpc>
              <a:spcAft>
                <a:spcPts val="800"/>
              </a:spcAft>
              <a:buFont typeface="+mj-lt"/>
              <a:buAutoNum type="arabicPeriod" startAt="9"/>
              <a:tabLst>
                <a:tab pos="457200" algn="l"/>
              </a:tabLst>
            </a:pPr>
            <a:r>
              <a:rPr lang="es-CR" kern="100" dirty="0">
                <a:effectLst/>
                <a:ea typeface="Aptos" panose="020B0004020202020204" pitchFamily="34" charset="0"/>
              </a:rPr>
              <a:t> Dar guardar para que genere el RCO.</a:t>
            </a:r>
          </a:p>
          <a:p>
            <a:pPr marL="342900" lvl="0" indent="-342900" algn="just">
              <a:lnSpc>
                <a:spcPct val="107000"/>
              </a:lnSpc>
              <a:spcAft>
                <a:spcPts val="800"/>
              </a:spcAft>
              <a:buFont typeface="+mj-lt"/>
              <a:buAutoNum type="arabicPeriod" startAt="9"/>
              <a:tabLst>
                <a:tab pos="457200" algn="l"/>
              </a:tabLst>
            </a:pPr>
            <a:r>
              <a:rPr lang="es-CR" kern="100" dirty="0">
                <a:effectLst/>
                <a:ea typeface="Aptos" panose="020B0004020202020204" pitchFamily="34" charset="0"/>
              </a:rPr>
              <a:t> Adjuntar en el clip del menú superior derecho la factura.</a:t>
            </a:r>
          </a:p>
          <a:p>
            <a:pPr marL="342900" lvl="0" indent="-342900" algn="just">
              <a:lnSpc>
                <a:spcPct val="107000"/>
              </a:lnSpc>
              <a:spcAft>
                <a:spcPts val="800"/>
              </a:spcAft>
              <a:buFont typeface="+mj-lt"/>
              <a:buAutoNum type="arabicPeriod" startAt="9"/>
              <a:tabLst>
                <a:tab pos="457200" algn="l"/>
              </a:tabLst>
            </a:pPr>
            <a:r>
              <a:rPr lang="es-CR" kern="100" dirty="0">
                <a:effectLst/>
                <a:ea typeface="Aptos" panose="020B0004020202020204" pitchFamily="34" charset="0"/>
              </a:rPr>
              <a:t>Dar aplicar, para que pase de estado </a:t>
            </a:r>
            <a:r>
              <a:rPr lang="es-CR" b="1" kern="100" dirty="0">
                <a:effectLst/>
                <a:ea typeface="Aptos" panose="020B0004020202020204" pitchFamily="34" charset="0"/>
              </a:rPr>
              <a:t>Borrador</a:t>
            </a:r>
            <a:r>
              <a:rPr lang="es-CR" kern="100" dirty="0">
                <a:effectLst/>
                <a:ea typeface="Aptos" panose="020B0004020202020204" pitchFamily="34" charset="0"/>
              </a:rPr>
              <a:t> a </a:t>
            </a:r>
            <a:r>
              <a:rPr lang="es-CR" b="1" kern="100" dirty="0">
                <a:effectLst/>
                <a:ea typeface="Aptos" panose="020B0004020202020204" pitchFamily="34" charset="0"/>
              </a:rPr>
              <a:t>Aprobado</a:t>
            </a:r>
            <a:r>
              <a:rPr lang="es-CR" kern="100" dirty="0">
                <a:effectLst/>
                <a:ea typeface="Aptos" panose="020B0004020202020204" pitchFamily="34" charset="0"/>
              </a:rPr>
              <a:t>, si el contrato está relacionado con una UTE va a quedar en estado </a:t>
            </a:r>
            <a:r>
              <a:rPr lang="es-CR" b="1" kern="100" dirty="0">
                <a:effectLst/>
                <a:ea typeface="Aptos" panose="020B0004020202020204" pitchFamily="34" charset="0"/>
              </a:rPr>
              <a:t>Nuevo</a:t>
            </a:r>
            <a:r>
              <a:rPr lang="es-CR" kern="100" dirty="0">
                <a:effectLst/>
                <a:ea typeface="Aptos" panose="020B0004020202020204" pitchFamily="34" charset="0"/>
              </a:rPr>
              <a:t>, hasta que la UTE valide el trámite, cuando la UTE valide el usuario debe ingresar a Aprobar la recepción.</a:t>
            </a:r>
          </a:p>
        </p:txBody>
      </p:sp>
    </p:spTree>
    <p:extLst>
      <p:ext uri="{BB962C8B-B14F-4D97-AF65-F5344CB8AC3E}">
        <p14:creationId xmlns:p14="http://schemas.microsoft.com/office/powerpoint/2010/main" val="25821375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EBE8548-0A5F-D6A5-7E01-9047E262C67E}"/>
              </a:ext>
            </a:extLst>
          </p:cNvPr>
          <p:cNvSpPr>
            <a:spLocks noGrp="1"/>
          </p:cNvSpPr>
          <p:nvPr>
            <p:ph type="title"/>
          </p:nvPr>
        </p:nvSpPr>
        <p:spPr/>
        <p:txBody>
          <a:bodyPr/>
          <a:lstStyle/>
          <a:p>
            <a:r>
              <a:rPr lang="es-MX" dirty="0"/>
              <a:t>GARANTIAS</a:t>
            </a:r>
            <a:endParaRPr lang="es-CR" dirty="0"/>
          </a:p>
        </p:txBody>
      </p:sp>
      <p:sp>
        <p:nvSpPr>
          <p:cNvPr id="4" name="Marcador de texto 3">
            <a:extLst>
              <a:ext uri="{FF2B5EF4-FFF2-40B4-BE49-F238E27FC236}">
                <a16:creationId xmlns:a16="http://schemas.microsoft.com/office/drawing/2014/main" id="{097ADF3D-4AA2-119D-44EF-2CC277E1B571}"/>
              </a:ext>
            </a:extLst>
          </p:cNvPr>
          <p:cNvSpPr>
            <a:spLocks noGrp="1"/>
          </p:cNvSpPr>
          <p:nvPr>
            <p:ph type="body" idx="10"/>
          </p:nvPr>
        </p:nvSpPr>
        <p:spPr>
          <a:xfrm>
            <a:off x="5837604" y="1391383"/>
            <a:ext cx="5815135" cy="4432473"/>
          </a:xfrm>
        </p:spPr>
        <p:txBody>
          <a:bodyPr>
            <a:normAutofit/>
          </a:bodyPr>
          <a:lstStyle/>
          <a:p>
            <a:pPr marL="457200" indent="-457200" algn="just">
              <a:buFont typeface="Arial" panose="020B0604020202020204" pitchFamily="34" charset="0"/>
              <a:buChar char="•"/>
            </a:pPr>
            <a:r>
              <a:rPr lang="es-MX" sz="2400" dirty="0">
                <a:latin typeface="Arial" panose="020B0604020202020204" pitchFamily="34" charset="0"/>
                <a:cs typeface="Arial" panose="020B0604020202020204" pitchFamily="34" charset="0"/>
              </a:rPr>
              <a:t>Procedimiento </a:t>
            </a:r>
            <a:r>
              <a:rPr lang="es-MX" sz="2400" b="1" dirty="0">
                <a:latin typeface="Arial" panose="020B0604020202020204" pitchFamily="34" charset="0"/>
                <a:cs typeface="Arial" panose="020B0604020202020204" pitchFamily="34" charset="0"/>
              </a:rPr>
              <a:t>UNA-PI-MAPR-01-2018</a:t>
            </a:r>
            <a:r>
              <a:rPr lang="es-MX" sz="2400" dirty="0">
                <a:latin typeface="Arial" panose="020B0604020202020204" pitchFamily="34" charset="0"/>
                <a:cs typeface="Arial" panose="020B0604020202020204" pitchFamily="34" charset="0"/>
              </a:rPr>
              <a:t> Administración de Garantías de Funcionamiento de Bienes o Servicios</a:t>
            </a:r>
          </a:p>
          <a:p>
            <a:pPr lvl="1"/>
            <a:r>
              <a:rPr lang="es-CR" dirty="0">
                <a:hlinkClick r:id="rId2"/>
              </a:rPr>
              <a:t>http://documentos.una.ac.cr/handle/unadocs/10214</a:t>
            </a:r>
            <a:endParaRPr lang="es-CR" dirty="0"/>
          </a:p>
          <a:p>
            <a:pPr marL="457200" indent="-457200" algn="just">
              <a:buFont typeface="Arial" panose="020B0604020202020204" pitchFamily="34" charset="0"/>
              <a:buChar char="•"/>
            </a:pPr>
            <a:r>
              <a:rPr lang="es-MX" sz="2400" b="1" dirty="0">
                <a:latin typeface="Arial" panose="020B0604020202020204" pitchFamily="34" charset="0"/>
                <a:cs typeface="Arial" panose="020B0604020202020204" pitchFamily="34" charset="0"/>
              </a:rPr>
              <a:t>UNA-PI-CIRC-008-2021 </a:t>
            </a:r>
            <a:r>
              <a:rPr lang="es-MX" sz="2400" dirty="0">
                <a:latin typeface="Arial" panose="020B0604020202020204" pitchFamily="34" charset="0"/>
                <a:cs typeface="Arial" panose="020B0604020202020204" pitchFamily="34" charset="0"/>
              </a:rPr>
              <a:t>Recordatorio atención de consultas de garantías de funcionamiento</a:t>
            </a:r>
          </a:p>
          <a:p>
            <a:pPr lvl="1"/>
            <a:r>
              <a:rPr lang="es-CR" dirty="0">
                <a:hlinkClick r:id="rId3"/>
              </a:rPr>
              <a:t>http://documentos.una.ac.cr/handle/unadocs/13137</a:t>
            </a:r>
            <a:endParaRPr lang="es-MX" b="1" dirty="0"/>
          </a:p>
          <a:p>
            <a:endParaRPr lang="es-CR" dirty="0"/>
          </a:p>
        </p:txBody>
      </p:sp>
    </p:spTree>
    <p:extLst>
      <p:ext uri="{BB962C8B-B14F-4D97-AF65-F5344CB8AC3E}">
        <p14:creationId xmlns:p14="http://schemas.microsoft.com/office/powerpoint/2010/main" val="7752239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14443C2-FE9D-EB95-BEEA-178F786A1001}"/>
              </a:ext>
            </a:extLst>
          </p:cNvPr>
          <p:cNvSpPr>
            <a:spLocks noGrp="1"/>
          </p:cNvSpPr>
          <p:nvPr>
            <p:ph type="title"/>
          </p:nvPr>
        </p:nvSpPr>
        <p:spPr>
          <a:xfrm>
            <a:off x="667727" y="2239459"/>
            <a:ext cx="3789289" cy="1994770"/>
          </a:xfrm>
        </p:spPr>
        <p:txBody>
          <a:bodyPr/>
          <a:lstStyle/>
          <a:p>
            <a:pPr algn="ctr"/>
            <a:r>
              <a:rPr lang="es-MX" sz="3600" dirty="0"/>
              <a:t>CAJA CHICA INSTITUCIONAL PROVEEDURIA</a:t>
            </a:r>
            <a:endParaRPr lang="es-CR" sz="3600" dirty="0"/>
          </a:p>
        </p:txBody>
      </p:sp>
      <p:sp>
        <p:nvSpPr>
          <p:cNvPr id="4" name="Marcador de texto 3">
            <a:extLst>
              <a:ext uri="{FF2B5EF4-FFF2-40B4-BE49-F238E27FC236}">
                <a16:creationId xmlns:a16="http://schemas.microsoft.com/office/drawing/2014/main" id="{13A4150C-BAC5-0D3C-7A80-3565FB51182C}"/>
              </a:ext>
            </a:extLst>
          </p:cNvPr>
          <p:cNvSpPr>
            <a:spLocks noGrp="1"/>
          </p:cNvSpPr>
          <p:nvPr>
            <p:ph type="body" idx="10"/>
          </p:nvPr>
        </p:nvSpPr>
        <p:spPr>
          <a:xfrm>
            <a:off x="5837604" y="1391383"/>
            <a:ext cx="5815135" cy="4878787"/>
          </a:xfrm>
        </p:spPr>
        <p:txBody>
          <a:bodyPr>
            <a:normAutofit fontScale="92500"/>
          </a:bodyPr>
          <a:lstStyle/>
          <a:p>
            <a:pPr algn="l"/>
            <a:endParaRPr lang="es-CR" sz="1800" b="0" i="0" u="none" strike="noStrike" baseline="0" dirty="0">
              <a:solidFill>
                <a:srgbClr val="000000"/>
              </a:solidFill>
            </a:endParaRPr>
          </a:p>
          <a:p>
            <a:pPr marL="342900" indent="-342900" algn="just">
              <a:buFont typeface="Arial" panose="020B0604020202020204" pitchFamily="34" charset="0"/>
              <a:buChar char="•"/>
            </a:pPr>
            <a:r>
              <a:rPr lang="es-CR" sz="2400" b="0" i="0" u="none" strike="noStrike" baseline="0" dirty="0">
                <a:solidFill>
                  <a:srgbClr val="000000"/>
                </a:solidFill>
                <a:latin typeface="Arial" panose="020B0604020202020204" pitchFamily="34" charset="0"/>
                <a:cs typeface="Arial" panose="020B0604020202020204" pitchFamily="34" charset="0"/>
              </a:rPr>
              <a:t>UNA-PI-DISC-002-2025, </a:t>
            </a:r>
            <a:r>
              <a:rPr lang="es-MX" sz="2400" b="0" i="0" u="none" strike="noStrike" baseline="0" dirty="0">
                <a:solidFill>
                  <a:srgbClr val="000000"/>
                </a:solidFill>
                <a:latin typeface="Arial" panose="020B0604020202020204" pitchFamily="34" charset="0"/>
                <a:cs typeface="Arial" panose="020B0604020202020204" pitchFamily="34" charset="0"/>
              </a:rPr>
              <a:t>Sobre la implementación de compras por Caja Chica Institucional.</a:t>
            </a:r>
          </a:p>
          <a:p>
            <a:pPr lvl="1"/>
            <a:r>
              <a:rPr lang="es-CR" sz="1600" dirty="0">
                <a:latin typeface="Arial" panose="020B0604020202020204" pitchFamily="34" charset="0"/>
                <a:cs typeface="Arial" panose="020B0604020202020204" pitchFamily="34" charset="0"/>
                <a:hlinkClick r:id="rId2"/>
              </a:rPr>
              <a:t>http://documentos.una.ac.cr/handle/unadocs/17277</a:t>
            </a:r>
            <a:endParaRPr lang="es-CR" sz="1600" dirty="0">
              <a:latin typeface="Arial" panose="020B0604020202020204" pitchFamily="34" charset="0"/>
              <a:cs typeface="Arial" panose="020B0604020202020204" pitchFamily="34" charset="0"/>
            </a:endParaRPr>
          </a:p>
          <a:p>
            <a:pPr algn="l"/>
            <a:endParaRPr lang="es-CR" sz="1800" b="0" i="0" u="none" strike="noStrike" baseline="0" dirty="0">
              <a:solidFill>
                <a:srgbClr val="000000"/>
              </a:solidFill>
              <a:latin typeface="Arial" panose="020B0604020202020204" pitchFamily="34" charset="0"/>
            </a:endParaRPr>
          </a:p>
          <a:p>
            <a:pPr marL="285750" indent="-285750" algn="just">
              <a:buFont typeface="Arial" panose="020B0604020202020204" pitchFamily="34" charset="0"/>
              <a:buChar char="•"/>
            </a:pPr>
            <a:r>
              <a:rPr lang="es-CR" sz="2400" dirty="0">
                <a:solidFill>
                  <a:srgbClr val="000000"/>
                </a:solidFill>
                <a:latin typeface="Arial" panose="020B0604020202020204" pitchFamily="34" charset="0"/>
                <a:cs typeface="Arial" panose="020B0604020202020204" pitchFamily="34" charset="0"/>
              </a:rPr>
              <a:t>UNA-SCU-ACUE-355-2024,</a:t>
            </a:r>
            <a:r>
              <a:rPr lang="es-MX" sz="2400" dirty="0">
                <a:solidFill>
                  <a:srgbClr val="000000"/>
                </a:solidFill>
                <a:latin typeface="Arial" panose="020B0604020202020204" pitchFamily="34" charset="0"/>
                <a:cs typeface="Arial" panose="020B0604020202020204" pitchFamily="34" charset="0"/>
              </a:rPr>
              <a:t> Modificación parcial al Reglamento de Cajas Chicas en la Universidad Nacional y adición de Caja Chica Institucional</a:t>
            </a:r>
            <a:r>
              <a:rPr lang="es-CR" sz="1800" dirty="0" smtClean="0">
                <a:solidFill>
                  <a:srgbClr val="000000"/>
                </a:solidFill>
                <a:latin typeface="Arial" panose="020B0604020202020204" pitchFamily="34" charset="0"/>
              </a:rPr>
              <a:t>.</a:t>
            </a:r>
          </a:p>
          <a:p>
            <a:pPr lvl="1" algn="just"/>
            <a:r>
              <a:rPr lang="es-MX" sz="1600" dirty="0">
                <a:solidFill>
                  <a:srgbClr val="666699"/>
                </a:solidFill>
                <a:latin typeface="Arial" panose="020B0604020202020204" pitchFamily="34" charset="0"/>
                <a:cs typeface="Arial" panose="020B0604020202020204" pitchFamily="34" charset="0"/>
              </a:rPr>
              <a:t>https://agd.una.ac.cr/share/page/document-details?nodeRef=workspace://SpacesStore/d31d9b95-0bca-47d7-b3e1-9864ee6eea4b</a:t>
            </a:r>
            <a:r>
              <a:rPr lang="es-MX" sz="1600" dirty="0">
                <a:solidFill>
                  <a:srgbClr val="1A91B6"/>
                </a:solidFill>
                <a:latin typeface="Arial" panose="020B0604020202020204" pitchFamily="34" charset="0"/>
                <a:cs typeface="Arial" panose="020B0604020202020204" pitchFamily="34" charset="0"/>
              </a:rPr>
              <a:t> </a:t>
            </a:r>
            <a:r>
              <a:rPr lang="es-MX" sz="1600" b="0" i="0" u="none" strike="noStrike" baseline="0" dirty="0">
                <a:solidFill>
                  <a:srgbClr val="000000"/>
                </a:solidFill>
                <a:latin typeface="Arial" panose="020B0604020202020204" pitchFamily="34" charset="0"/>
              </a:rPr>
              <a:t>	</a:t>
            </a:r>
          </a:p>
          <a:p>
            <a:pPr algn="l"/>
            <a:endParaRPr lang="es-MX" sz="2400" b="0" i="0" u="none" strike="noStrike" baseline="0" dirty="0">
              <a:solidFill>
                <a:srgbClr val="000000"/>
              </a:solidFill>
              <a:latin typeface="Arial" panose="020B0604020202020204" pitchFamily="34" charset="0"/>
            </a:endParaRPr>
          </a:p>
          <a:p>
            <a:r>
              <a:rPr lang="es-CR" sz="2400" b="0" i="0" u="none" strike="noStrike" baseline="0" dirty="0">
                <a:solidFill>
                  <a:srgbClr val="000000"/>
                </a:solidFill>
              </a:rPr>
              <a:t> </a:t>
            </a:r>
            <a:endParaRPr lang="es-CR" sz="2400" dirty="0"/>
          </a:p>
        </p:txBody>
      </p:sp>
    </p:spTree>
    <p:extLst>
      <p:ext uri="{BB962C8B-B14F-4D97-AF65-F5344CB8AC3E}">
        <p14:creationId xmlns:p14="http://schemas.microsoft.com/office/powerpoint/2010/main" val="338629841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0AD384D-93E3-58E6-6B26-722EE071D0BC}"/>
              </a:ext>
            </a:extLst>
          </p:cNvPr>
          <p:cNvSpPr>
            <a:spLocks noGrp="1"/>
          </p:cNvSpPr>
          <p:nvPr>
            <p:ph type="title"/>
          </p:nvPr>
        </p:nvSpPr>
        <p:spPr/>
        <p:txBody>
          <a:bodyPr/>
          <a:lstStyle/>
          <a:p>
            <a:pPr algn="ctr"/>
            <a:r>
              <a:rPr lang="es-CR" b="1" dirty="0"/>
              <a:t>Resumen de actividades que debe realizar la Unidad Ejecutora</a:t>
            </a:r>
          </a:p>
        </p:txBody>
      </p:sp>
      <p:sp>
        <p:nvSpPr>
          <p:cNvPr id="3" name="Marcador de contenido 2">
            <a:extLst>
              <a:ext uri="{FF2B5EF4-FFF2-40B4-BE49-F238E27FC236}">
                <a16:creationId xmlns:a16="http://schemas.microsoft.com/office/drawing/2014/main" id="{AA238196-61BA-3E04-B27E-06A48009A2AE}"/>
              </a:ext>
            </a:extLst>
          </p:cNvPr>
          <p:cNvSpPr>
            <a:spLocks noGrp="1"/>
          </p:cNvSpPr>
          <p:nvPr>
            <p:ph idx="1"/>
          </p:nvPr>
        </p:nvSpPr>
        <p:spPr/>
        <p:txBody>
          <a:bodyPr>
            <a:normAutofit/>
          </a:bodyPr>
          <a:lstStyle/>
          <a:p>
            <a:pPr marL="457200" indent="-457200" algn="just">
              <a:buFont typeface="+mj-lt"/>
              <a:buAutoNum type="arabicPeriod"/>
            </a:pPr>
            <a:r>
              <a:rPr lang="es-MX" dirty="0"/>
              <a:t>Detectar la falla en el funcionamiento de un bien.</a:t>
            </a:r>
          </a:p>
          <a:p>
            <a:pPr marL="457200" indent="-457200" algn="just">
              <a:buFont typeface="+mj-lt"/>
              <a:buAutoNum type="arabicPeriod"/>
            </a:pPr>
            <a:r>
              <a:rPr lang="es-MX" dirty="0"/>
              <a:t>Verificar si el bien que presenta el desperfecto requiere de revisión previa y criterio técnico por parte de la Unidad Técnica Especializada (UTE).</a:t>
            </a:r>
          </a:p>
          <a:p>
            <a:pPr marL="457200" indent="-457200" algn="just">
              <a:buFont typeface="+mj-lt"/>
              <a:buAutoNum type="arabicPeriod"/>
            </a:pPr>
            <a:r>
              <a:rPr lang="es-MX" dirty="0"/>
              <a:t>Solicitar revisión del equipo a la UTE por medio de oficio o </a:t>
            </a:r>
            <a:r>
              <a:rPr lang="es-MX" dirty="0" err="1"/>
              <a:t>iTop</a:t>
            </a:r>
            <a:r>
              <a:rPr lang="es-MX" dirty="0"/>
              <a:t> según corresponda.</a:t>
            </a:r>
          </a:p>
          <a:p>
            <a:pPr marL="457200" indent="-457200" algn="just">
              <a:buFont typeface="+mj-lt"/>
              <a:buAutoNum type="arabicPeriod"/>
            </a:pPr>
            <a:r>
              <a:rPr lang="es-MX" dirty="0"/>
              <a:t>Revisar  los registros de la Unidad para determinar si tiene información sobre la vigencia de la garantía.  </a:t>
            </a:r>
          </a:p>
          <a:p>
            <a:pPr lvl="1" algn="just"/>
            <a:r>
              <a:rPr lang="es-MX" sz="2000" b="1" dirty="0"/>
              <a:t>Si no tiene garantía. </a:t>
            </a:r>
            <a:r>
              <a:rPr lang="es-MX" sz="2000" dirty="0"/>
              <a:t>Verificar si tiene presupuesto y proceder a incluir la solicitud de bienes y servicios en el sistema SIGESA, para realizar una contratación de servicios. Ejecútese como Reparaciones Indeterminadas.</a:t>
            </a:r>
          </a:p>
        </p:txBody>
      </p:sp>
    </p:spTree>
    <p:extLst>
      <p:ext uri="{BB962C8B-B14F-4D97-AF65-F5344CB8AC3E}">
        <p14:creationId xmlns:p14="http://schemas.microsoft.com/office/powerpoint/2010/main" val="5151001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25641D60-B5B5-F18F-9C4B-25FB8F9B2445}"/>
              </a:ext>
            </a:extLst>
          </p:cNvPr>
          <p:cNvSpPr>
            <a:spLocks noGrp="1"/>
          </p:cNvSpPr>
          <p:nvPr>
            <p:ph idx="1"/>
          </p:nvPr>
        </p:nvSpPr>
        <p:spPr>
          <a:xfrm>
            <a:off x="838200" y="689551"/>
            <a:ext cx="10515600" cy="4976958"/>
          </a:xfrm>
        </p:spPr>
        <p:txBody>
          <a:bodyPr/>
          <a:lstStyle/>
          <a:p>
            <a:pPr lvl="1" algn="just"/>
            <a:r>
              <a:rPr lang="es-MX" sz="2000" b="1" dirty="0"/>
              <a:t>Si tiene garantía. </a:t>
            </a:r>
            <a:r>
              <a:rPr lang="es-MX" sz="2000" dirty="0"/>
              <a:t>Elaborar oficio de solicitud de aplicación de la garantía, adjuntando el reporte técnico de la UTE cuando corresponda, dirigir a la Sección de Control y Evaluación (SCE) Proveeduría.</a:t>
            </a:r>
          </a:p>
          <a:p>
            <a:pPr lvl="1" algn="just"/>
            <a:r>
              <a:rPr lang="es-MX" sz="2000" b="1" dirty="0"/>
              <a:t>Si no tiene información sobre la garantía. </a:t>
            </a:r>
            <a:r>
              <a:rPr lang="es-MX" sz="2000" dirty="0"/>
              <a:t>Realizar consulta a la SCE sobre la vigencia de la garantía.</a:t>
            </a:r>
          </a:p>
          <a:p>
            <a:pPr marL="457200" indent="-457200" algn="just">
              <a:buFont typeface="+mj-lt"/>
              <a:buAutoNum type="arabicPeriod" startAt="5"/>
            </a:pPr>
            <a:r>
              <a:rPr lang="es-MX" dirty="0"/>
              <a:t>Dar seguimiento a la solicitud de visita por parte del Contratista para verificar el cumplimiento del plazo.</a:t>
            </a:r>
          </a:p>
          <a:p>
            <a:pPr marL="457200" indent="-457200" algn="just">
              <a:buFont typeface="+mj-lt"/>
              <a:buAutoNum type="arabicPeriod" startAt="5"/>
            </a:pPr>
            <a:r>
              <a:rPr lang="es-MX" dirty="0"/>
              <a:t>Coordinar la visita del Técnico de la empresa.</a:t>
            </a:r>
          </a:p>
          <a:p>
            <a:pPr marL="457200" indent="-457200" algn="just">
              <a:buFont typeface="+mj-lt"/>
              <a:buAutoNum type="arabicPeriod" startAt="5"/>
            </a:pPr>
            <a:r>
              <a:rPr lang="es-MX" dirty="0"/>
              <a:t>Recibir al técnico de la empresa para que realice la revisión y reparación correspondiente.</a:t>
            </a:r>
          </a:p>
          <a:p>
            <a:pPr marL="457200" indent="-457200" algn="just">
              <a:buFont typeface="+mj-lt"/>
              <a:buAutoNum type="arabicPeriod" startAt="5"/>
            </a:pPr>
            <a:r>
              <a:rPr lang="es-MX" dirty="0"/>
              <a:t>Verificar la reparación realizada por el técnico de la empresa.</a:t>
            </a:r>
          </a:p>
          <a:p>
            <a:pPr marL="457200" indent="-457200" algn="just">
              <a:buFont typeface="+mj-lt"/>
              <a:buAutoNum type="arabicPeriod" startAt="5"/>
            </a:pPr>
            <a:r>
              <a:rPr lang="es-MX" dirty="0"/>
              <a:t>Realizar recepción provisional.</a:t>
            </a:r>
          </a:p>
          <a:p>
            <a:pPr marL="457200" indent="-457200" algn="just">
              <a:buFont typeface="+mj-lt"/>
              <a:buAutoNum type="arabicPeriod" startAt="5"/>
            </a:pPr>
            <a:r>
              <a:rPr lang="es-MX" dirty="0"/>
              <a:t>Coordinar con la UTE la revisión técnica mediante oficio, correo electrónico u otros, fecha y hora para revisión del bien, en un período máximo de tres días hábiles.</a:t>
            </a:r>
          </a:p>
          <a:p>
            <a:pPr marL="457200" indent="-457200">
              <a:buFont typeface="+mj-lt"/>
              <a:buAutoNum type="arabicPeriod" startAt="5"/>
            </a:pPr>
            <a:endParaRPr lang="es-MX" sz="2200" dirty="0"/>
          </a:p>
          <a:p>
            <a:pPr marL="457200" indent="-457200">
              <a:buFont typeface="+mj-lt"/>
              <a:buAutoNum type="arabicPeriod" startAt="5"/>
            </a:pPr>
            <a:endParaRPr lang="es-CR" sz="2200" dirty="0"/>
          </a:p>
          <a:p>
            <a:endParaRPr lang="es-CR" dirty="0"/>
          </a:p>
        </p:txBody>
      </p:sp>
    </p:spTree>
    <p:extLst>
      <p:ext uri="{BB962C8B-B14F-4D97-AF65-F5344CB8AC3E}">
        <p14:creationId xmlns:p14="http://schemas.microsoft.com/office/powerpoint/2010/main" val="334704509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EF34C8FD-F88C-5046-FBB3-A6361F1E10BB}"/>
              </a:ext>
            </a:extLst>
          </p:cNvPr>
          <p:cNvSpPr>
            <a:spLocks noGrp="1"/>
          </p:cNvSpPr>
          <p:nvPr>
            <p:ph idx="1"/>
          </p:nvPr>
        </p:nvSpPr>
        <p:spPr>
          <a:xfrm>
            <a:off x="838200" y="786534"/>
            <a:ext cx="10515600" cy="4351338"/>
          </a:xfrm>
        </p:spPr>
        <p:txBody>
          <a:bodyPr/>
          <a:lstStyle/>
          <a:p>
            <a:pPr marL="457200" indent="-457200" algn="just">
              <a:buFont typeface="+mj-lt"/>
              <a:buAutoNum type="arabicPeriod" startAt="11"/>
            </a:pPr>
            <a:r>
              <a:rPr lang="es-MX" dirty="0"/>
              <a:t>Comunicar a la SCE la no aceptación técnica de la reparación o reemplazo de un bien.</a:t>
            </a:r>
          </a:p>
          <a:p>
            <a:pPr marL="457200" indent="-457200" algn="just">
              <a:buFont typeface="+mj-lt"/>
              <a:buAutoNum type="arabicPeriod" startAt="11"/>
            </a:pPr>
            <a:r>
              <a:rPr lang="es-MX" dirty="0"/>
              <a:t>Dar seguimiento a la visita del Técnico de la empresa para reemplazo, con base en el oficio comunicado por la SCE.</a:t>
            </a:r>
          </a:p>
          <a:p>
            <a:pPr marL="457200" indent="-457200" algn="just">
              <a:buFont typeface="+mj-lt"/>
              <a:buAutoNum type="arabicPeriod" startAt="11"/>
            </a:pPr>
            <a:r>
              <a:rPr lang="es-MX" dirty="0"/>
              <a:t>Recibir al técnico de la empresa para que realice el reemplazo correspondiente.</a:t>
            </a:r>
          </a:p>
          <a:p>
            <a:pPr marL="457200" indent="-457200" algn="just">
              <a:buFont typeface="+mj-lt"/>
              <a:buAutoNum type="arabicPeriod" startAt="11"/>
            </a:pPr>
            <a:r>
              <a:rPr lang="es-MX" dirty="0"/>
              <a:t>Retirar la etiquete del activo del bien dañado, si lo tiene antes de realizar la revolución al contratista, en caso de que el bien ya fue retirado solicitar la devolución de la etiqueta al contratista. </a:t>
            </a:r>
          </a:p>
          <a:p>
            <a:pPr marL="457200" indent="-457200" algn="just">
              <a:buFont typeface="+mj-lt"/>
              <a:buAutoNum type="arabicPeriod" startAt="11"/>
            </a:pPr>
            <a:r>
              <a:rPr lang="es-MX" dirty="0"/>
              <a:t>Solicitar el plaqueo del nuevo bien, mediante oficio dirigido al Almacén Institucional.</a:t>
            </a:r>
          </a:p>
          <a:p>
            <a:pPr marL="457200" indent="-457200" algn="just">
              <a:buFont typeface="+mj-lt"/>
              <a:buAutoNum type="arabicPeriod" startAt="11"/>
            </a:pPr>
            <a:r>
              <a:rPr lang="es-MX" dirty="0"/>
              <a:t>Solicitar baja del bien dañado, mediante oficio al Programa de Gestión Financiera.</a:t>
            </a:r>
          </a:p>
          <a:p>
            <a:pPr marL="457200" indent="-457200" algn="just">
              <a:buFont typeface="+mj-lt"/>
              <a:buAutoNum type="arabicPeriod" startAt="11"/>
            </a:pPr>
            <a:r>
              <a:rPr lang="es-MX" dirty="0"/>
              <a:t>Comunicar a la SCE la aplicación de la garantía a satisfacción, por reparación o cambio de un bien.</a:t>
            </a:r>
          </a:p>
          <a:p>
            <a:pPr marL="457200" indent="-457200">
              <a:buFont typeface="+mj-lt"/>
              <a:buAutoNum type="arabicPeriod" startAt="11"/>
            </a:pPr>
            <a:endParaRPr lang="es-CR" dirty="0"/>
          </a:p>
        </p:txBody>
      </p:sp>
    </p:spTree>
    <p:extLst>
      <p:ext uri="{BB962C8B-B14F-4D97-AF65-F5344CB8AC3E}">
        <p14:creationId xmlns:p14="http://schemas.microsoft.com/office/powerpoint/2010/main" val="125512063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AB420DC9-FFAA-9D74-CADB-A7191005D33A}"/>
              </a:ext>
            </a:extLst>
          </p:cNvPr>
          <p:cNvSpPr>
            <a:spLocks noGrp="1"/>
          </p:cNvSpPr>
          <p:nvPr>
            <p:ph type="title"/>
          </p:nvPr>
        </p:nvSpPr>
        <p:spPr>
          <a:xfrm>
            <a:off x="838200" y="365125"/>
            <a:ext cx="10515600" cy="1325563"/>
          </a:xfrm>
        </p:spPr>
        <p:txBody>
          <a:bodyPr anchor="ctr">
            <a:normAutofit/>
          </a:bodyPr>
          <a:lstStyle/>
          <a:p>
            <a:pPr algn="ctr"/>
            <a:r>
              <a:rPr lang="es-CR" b="1" dirty="0"/>
              <a:t>Procedimiento a seguir para aplicar garantías de funcionamiento.</a:t>
            </a:r>
            <a:endParaRPr lang="en-US" dirty="0"/>
          </a:p>
        </p:txBody>
      </p:sp>
      <p:pic>
        <p:nvPicPr>
          <p:cNvPr id="18" name="Imagen 17" descr="Texto&#10;&#10;El contenido generado por IA puede ser incorrecto.">
            <a:extLst>
              <a:ext uri="{FF2B5EF4-FFF2-40B4-BE49-F238E27FC236}">
                <a16:creationId xmlns:a16="http://schemas.microsoft.com/office/drawing/2014/main" id="{B60DE1A1-724F-BC98-7A2B-E77A5C9FA677}"/>
              </a:ext>
            </a:extLst>
          </p:cNvPr>
          <p:cNvPicPr>
            <a:picLocks noChangeAspect="1"/>
          </p:cNvPicPr>
          <p:nvPr/>
        </p:nvPicPr>
        <p:blipFill>
          <a:blip r:embed="rId2"/>
          <a:stretch>
            <a:fillRect/>
          </a:stretch>
        </p:blipFill>
        <p:spPr>
          <a:xfrm>
            <a:off x="838200" y="1990186"/>
            <a:ext cx="10515600" cy="4022216"/>
          </a:xfrm>
          <a:prstGeom prst="rect">
            <a:avLst/>
          </a:prstGeom>
          <a:noFill/>
        </p:spPr>
      </p:pic>
    </p:spTree>
    <p:extLst>
      <p:ext uri="{BB962C8B-B14F-4D97-AF65-F5344CB8AC3E}">
        <p14:creationId xmlns:p14="http://schemas.microsoft.com/office/powerpoint/2010/main" val="105512412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4">
            <a:extLst>
              <a:ext uri="{FF2B5EF4-FFF2-40B4-BE49-F238E27FC236}">
                <a16:creationId xmlns:a16="http://schemas.microsoft.com/office/drawing/2014/main" id="{8D0672DB-C432-AD8E-29C8-2F683DFDD3B9}"/>
              </a:ext>
            </a:extLst>
          </p:cNvPr>
          <p:cNvPicPr>
            <a:picLocks noGrp="1" noChangeAspect="1"/>
          </p:cNvPicPr>
          <p:nvPr>
            <p:ph idx="1"/>
          </p:nvPr>
        </p:nvPicPr>
        <p:blipFill>
          <a:blip r:embed="rId2"/>
          <a:stretch>
            <a:fillRect/>
          </a:stretch>
        </p:blipFill>
        <p:spPr>
          <a:xfrm>
            <a:off x="838200" y="1129776"/>
            <a:ext cx="10515600" cy="3180966"/>
          </a:xfrm>
          <a:noFill/>
        </p:spPr>
      </p:pic>
    </p:spTree>
    <p:extLst>
      <p:ext uri="{BB962C8B-B14F-4D97-AF65-F5344CB8AC3E}">
        <p14:creationId xmlns:p14="http://schemas.microsoft.com/office/powerpoint/2010/main" val="176411312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4">
            <a:extLst>
              <a:ext uri="{FF2B5EF4-FFF2-40B4-BE49-F238E27FC236}">
                <a16:creationId xmlns:a16="http://schemas.microsoft.com/office/drawing/2014/main" id="{CE42CE65-1898-599F-671A-CB66C469F540}"/>
              </a:ext>
            </a:extLst>
          </p:cNvPr>
          <p:cNvPicPr>
            <a:picLocks noGrp="1" noChangeAspect="1"/>
          </p:cNvPicPr>
          <p:nvPr>
            <p:ph idx="1"/>
          </p:nvPr>
        </p:nvPicPr>
        <p:blipFill>
          <a:blip r:embed="rId2"/>
          <a:stretch>
            <a:fillRect/>
          </a:stretch>
        </p:blipFill>
        <p:spPr>
          <a:xfrm>
            <a:off x="838200" y="1136364"/>
            <a:ext cx="10515600" cy="3443859"/>
          </a:xfrm>
          <a:noFill/>
        </p:spPr>
      </p:pic>
    </p:spTree>
    <p:extLst>
      <p:ext uri="{BB962C8B-B14F-4D97-AF65-F5344CB8AC3E}">
        <p14:creationId xmlns:p14="http://schemas.microsoft.com/office/powerpoint/2010/main" val="19294475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Marcador de contenido 12">
            <a:extLst>
              <a:ext uri="{FF2B5EF4-FFF2-40B4-BE49-F238E27FC236}">
                <a16:creationId xmlns:a16="http://schemas.microsoft.com/office/drawing/2014/main" id="{8D3BB857-B323-0CE5-9AE6-F1DEF6B6FC17}"/>
              </a:ext>
            </a:extLst>
          </p:cNvPr>
          <p:cNvPicPr>
            <a:picLocks noGrp="1" noChangeAspect="1"/>
          </p:cNvPicPr>
          <p:nvPr>
            <p:ph idx="1"/>
          </p:nvPr>
        </p:nvPicPr>
        <p:blipFill>
          <a:blip r:embed="rId2"/>
          <a:srcRect b="290"/>
          <a:stretch/>
        </p:blipFill>
        <p:spPr>
          <a:xfrm>
            <a:off x="925284" y="225425"/>
            <a:ext cx="10515600" cy="4351338"/>
          </a:xfrm>
          <a:noFill/>
        </p:spPr>
      </p:pic>
      <p:pic>
        <p:nvPicPr>
          <p:cNvPr id="16" name="Imagen 15">
            <a:extLst>
              <a:ext uri="{FF2B5EF4-FFF2-40B4-BE49-F238E27FC236}">
                <a16:creationId xmlns:a16="http://schemas.microsoft.com/office/drawing/2014/main" id="{9737EE58-0292-36E3-D40B-24BAE273A6FB}"/>
              </a:ext>
            </a:extLst>
          </p:cNvPr>
          <p:cNvPicPr>
            <a:picLocks noChangeAspect="1"/>
          </p:cNvPicPr>
          <p:nvPr/>
        </p:nvPicPr>
        <p:blipFill>
          <a:blip r:embed="rId3"/>
          <a:stretch>
            <a:fillRect/>
          </a:stretch>
        </p:blipFill>
        <p:spPr>
          <a:xfrm>
            <a:off x="925284" y="4663848"/>
            <a:ext cx="10515600" cy="1254475"/>
          </a:xfrm>
          <a:prstGeom prst="rect">
            <a:avLst/>
          </a:prstGeom>
        </p:spPr>
      </p:pic>
    </p:spTree>
    <p:extLst>
      <p:ext uri="{BB962C8B-B14F-4D97-AF65-F5344CB8AC3E}">
        <p14:creationId xmlns:p14="http://schemas.microsoft.com/office/powerpoint/2010/main" val="32018467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4">
            <a:extLst>
              <a:ext uri="{FF2B5EF4-FFF2-40B4-BE49-F238E27FC236}">
                <a16:creationId xmlns:a16="http://schemas.microsoft.com/office/drawing/2014/main" id="{1A902405-BC5C-BA54-6AB3-97DA7CB0EB3C}"/>
              </a:ext>
            </a:extLst>
          </p:cNvPr>
          <p:cNvPicPr>
            <a:picLocks noGrp="1" noChangeAspect="1"/>
          </p:cNvPicPr>
          <p:nvPr>
            <p:ph idx="1"/>
          </p:nvPr>
        </p:nvPicPr>
        <p:blipFill>
          <a:blip r:embed="rId2"/>
          <a:stretch>
            <a:fillRect/>
          </a:stretch>
        </p:blipFill>
        <p:spPr>
          <a:xfrm>
            <a:off x="887313" y="584653"/>
            <a:ext cx="10703300" cy="4923517"/>
          </a:xfrm>
          <a:noFill/>
        </p:spPr>
      </p:pic>
    </p:spTree>
    <p:extLst>
      <p:ext uri="{BB962C8B-B14F-4D97-AF65-F5344CB8AC3E}">
        <p14:creationId xmlns:p14="http://schemas.microsoft.com/office/powerpoint/2010/main" val="125711684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4">
            <a:extLst>
              <a:ext uri="{FF2B5EF4-FFF2-40B4-BE49-F238E27FC236}">
                <a16:creationId xmlns:a16="http://schemas.microsoft.com/office/drawing/2014/main" id="{45F0F114-E3E7-BBEF-DE6D-88B58B356618}"/>
              </a:ext>
            </a:extLst>
          </p:cNvPr>
          <p:cNvPicPr>
            <a:picLocks noGrp="1" noChangeAspect="1"/>
          </p:cNvPicPr>
          <p:nvPr>
            <p:ph idx="1"/>
          </p:nvPr>
        </p:nvPicPr>
        <p:blipFill>
          <a:blip r:embed="rId2"/>
          <a:stretch>
            <a:fillRect/>
          </a:stretch>
        </p:blipFill>
        <p:spPr>
          <a:xfrm>
            <a:off x="838200" y="663979"/>
            <a:ext cx="10515600" cy="4127371"/>
          </a:xfrm>
          <a:noFill/>
        </p:spPr>
      </p:pic>
      <p:pic>
        <p:nvPicPr>
          <p:cNvPr id="9" name="Imagen 8">
            <a:extLst>
              <a:ext uri="{FF2B5EF4-FFF2-40B4-BE49-F238E27FC236}">
                <a16:creationId xmlns:a16="http://schemas.microsoft.com/office/drawing/2014/main" id="{C9B0E643-824A-0B5A-FB7C-6CF0FCFC5ABE}"/>
              </a:ext>
            </a:extLst>
          </p:cNvPr>
          <p:cNvPicPr>
            <a:picLocks noChangeAspect="1"/>
          </p:cNvPicPr>
          <p:nvPr/>
        </p:nvPicPr>
        <p:blipFill>
          <a:blip r:embed="rId3"/>
          <a:stretch>
            <a:fillRect/>
          </a:stretch>
        </p:blipFill>
        <p:spPr>
          <a:xfrm>
            <a:off x="838200" y="4791350"/>
            <a:ext cx="10515600" cy="952842"/>
          </a:xfrm>
          <a:prstGeom prst="rect">
            <a:avLst/>
          </a:prstGeom>
        </p:spPr>
      </p:pic>
    </p:spTree>
    <p:extLst>
      <p:ext uri="{BB962C8B-B14F-4D97-AF65-F5344CB8AC3E}">
        <p14:creationId xmlns:p14="http://schemas.microsoft.com/office/powerpoint/2010/main" val="297225199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7987EA46-A8AD-2BA2-286C-DF12F6F3E172}"/>
              </a:ext>
            </a:extLst>
          </p:cNvPr>
          <p:cNvSpPr>
            <a:spLocks noGrp="1"/>
          </p:cNvSpPr>
          <p:nvPr>
            <p:ph type="title"/>
          </p:nvPr>
        </p:nvSpPr>
        <p:spPr>
          <a:xfrm>
            <a:off x="838200" y="2389868"/>
            <a:ext cx="10515600" cy="1325563"/>
          </a:xfrm>
        </p:spPr>
        <p:txBody>
          <a:bodyPr/>
          <a:lstStyle/>
          <a:p>
            <a:pPr algn="ctr"/>
            <a:r>
              <a:rPr lang="es-CR" dirty="0"/>
              <a:t>Preguntas</a:t>
            </a:r>
          </a:p>
        </p:txBody>
      </p:sp>
    </p:spTree>
    <p:extLst>
      <p:ext uri="{BB962C8B-B14F-4D97-AF65-F5344CB8AC3E}">
        <p14:creationId xmlns:p14="http://schemas.microsoft.com/office/powerpoint/2010/main" val="5805599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AFEBE0F-D0AE-3042-1C0B-1C9F044E8F0E}"/>
              </a:ext>
            </a:extLst>
          </p:cNvPr>
          <p:cNvSpPr>
            <a:spLocks noGrp="1"/>
          </p:cNvSpPr>
          <p:nvPr>
            <p:ph type="title"/>
          </p:nvPr>
        </p:nvSpPr>
        <p:spPr/>
        <p:txBody>
          <a:bodyPr>
            <a:normAutofit fontScale="90000"/>
          </a:bodyPr>
          <a:lstStyle/>
          <a:p>
            <a:r>
              <a:rPr lang="es-MX" sz="3600" b="1" i="0" u="none" strike="noStrike" baseline="0" dirty="0">
                <a:solidFill>
                  <a:srgbClr val="000000"/>
                </a:solidFill>
                <a:latin typeface="Arial" panose="020B0604020202020204" pitchFamily="34" charset="0"/>
              </a:rPr>
              <a:t>ARTÍCULO 26. DEFINICIÓN DEL LÍMITE ECONÓMICO DE LA CAJA CHICA INSTITUCIONAL </a:t>
            </a:r>
            <a:endParaRPr lang="es-CR" b="1" dirty="0"/>
          </a:p>
        </p:txBody>
      </p:sp>
      <p:sp>
        <p:nvSpPr>
          <p:cNvPr id="3" name="Marcador de contenido 2">
            <a:extLst>
              <a:ext uri="{FF2B5EF4-FFF2-40B4-BE49-F238E27FC236}">
                <a16:creationId xmlns:a16="http://schemas.microsoft.com/office/drawing/2014/main" id="{E1029F13-96DB-B840-3684-4A42DB149D28}"/>
              </a:ext>
            </a:extLst>
          </p:cNvPr>
          <p:cNvSpPr>
            <a:spLocks noGrp="1"/>
          </p:cNvSpPr>
          <p:nvPr>
            <p:ph idx="1"/>
          </p:nvPr>
        </p:nvSpPr>
        <p:spPr/>
        <p:txBody>
          <a:bodyPr/>
          <a:lstStyle/>
          <a:p>
            <a:pPr algn="just"/>
            <a:r>
              <a:rPr lang="es-MX" sz="2400" b="0" i="0" u="none" strike="noStrike" baseline="0" dirty="0">
                <a:solidFill>
                  <a:srgbClr val="000000"/>
                </a:solidFill>
                <a:latin typeface="Arial" panose="020B0604020202020204" pitchFamily="34" charset="0"/>
              </a:rPr>
              <a:t>Para los efectos de este Reglamento y del uso de la Caja Chica Institucional, a más tardar en el décimo día hábil del inicio cada periodo presupuestario, la Proveeduría Institucional deberá calcular y publicar el monto definido como “costo de realización del procedimiento ordinario de Licitación Reducida” que será el monto límite para realizar compras por Caja Chica Institucional, el cual deberá incluir todos los costos relacionados con la compra tales como impuestos, tasas, acarreos, etc. </a:t>
            </a:r>
          </a:p>
          <a:p>
            <a:pPr algn="just"/>
            <a:r>
              <a:rPr lang="es-MX" sz="2400" dirty="0">
                <a:solidFill>
                  <a:srgbClr val="000000"/>
                </a:solidFill>
                <a:latin typeface="Arial" panose="020B0604020202020204" pitchFamily="34" charset="0"/>
                <a:cs typeface="Arial" panose="020B0604020202020204" pitchFamily="34" charset="0"/>
              </a:rPr>
              <a:t>Variables:</a:t>
            </a:r>
          </a:p>
          <a:p>
            <a:pPr lvl="1" algn="just"/>
            <a:r>
              <a:rPr lang="es-MX" sz="2400" dirty="0">
                <a:solidFill>
                  <a:srgbClr val="000000"/>
                </a:solidFill>
                <a:latin typeface="Arial" panose="020B0604020202020204" pitchFamily="34" charset="0"/>
                <a:cs typeface="Arial" panose="020B0604020202020204" pitchFamily="34" charset="0"/>
              </a:rPr>
              <a:t>Plazo de adjudicación</a:t>
            </a:r>
          </a:p>
          <a:p>
            <a:pPr lvl="1" algn="just"/>
            <a:r>
              <a:rPr lang="es-MX" sz="2400" dirty="0">
                <a:solidFill>
                  <a:srgbClr val="000000"/>
                </a:solidFill>
                <a:latin typeface="Arial" panose="020B0604020202020204" pitchFamily="34" charset="0"/>
                <a:cs typeface="Arial" panose="020B0604020202020204" pitchFamily="34" charset="0"/>
              </a:rPr>
              <a:t>Cantidad de procedimientos</a:t>
            </a:r>
          </a:p>
          <a:p>
            <a:pPr lvl="1" algn="just"/>
            <a:r>
              <a:rPr lang="es-MX" sz="2400" dirty="0">
                <a:solidFill>
                  <a:srgbClr val="000000"/>
                </a:solidFill>
                <a:latin typeface="Arial" panose="020B0604020202020204" pitchFamily="34" charset="0"/>
                <a:cs typeface="Arial" panose="020B0604020202020204" pitchFamily="34" charset="0"/>
              </a:rPr>
              <a:t>Costo de la planilla PI</a:t>
            </a:r>
            <a:endParaRPr lang="es-CR" sz="2400" dirty="0">
              <a:latin typeface="Arial" panose="020B0604020202020204" pitchFamily="34" charset="0"/>
              <a:cs typeface="Arial" panose="020B0604020202020204" pitchFamily="34" charset="0"/>
            </a:endParaRPr>
          </a:p>
          <a:p>
            <a:endParaRPr lang="es-CR" dirty="0"/>
          </a:p>
        </p:txBody>
      </p:sp>
    </p:spTree>
    <p:extLst>
      <p:ext uri="{BB962C8B-B14F-4D97-AF65-F5344CB8AC3E}">
        <p14:creationId xmlns:p14="http://schemas.microsoft.com/office/powerpoint/2010/main" val="79465941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0E988DC-D91E-ED0D-48F3-B1553B95A924}"/>
              </a:ext>
            </a:extLst>
          </p:cNvPr>
          <p:cNvSpPr>
            <a:spLocks noGrp="1"/>
          </p:cNvSpPr>
          <p:nvPr>
            <p:ph type="title"/>
          </p:nvPr>
        </p:nvSpPr>
        <p:spPr>
          <a:xfrm>
            <a:off x="838200" y="2313668"/>
            <a:ext cx="10515600" cy="1325563"/>
          </a:xfrm>
        </p:spPr>
        <p:txBody>
          <a:bodyPr/>
          <a:lstStyle/>
          <a:p>
            <a:pPr algn="ctr"/>
            <a:r>
              <a:rPr lang="es-CR" dirty="0"/>
              <a:t>Muchas gracias</a:t>
            </a:r>
          </a:p>
        </p:txBody>
      </p:sp>
    </p:spTree>
    <p:extLst>
      <p:ext uri="{BB962C8B-B14F-4D97-AF65-F5344CB8AC3E}">
        <p14:creationId xmlns:p14="http://schemas.microsoft.com/office/powerpoint/2010/main" val="39190565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E1A5F8-BD8F-33A8-69B9-B14CACFA23A9}"/>
              </a:ext>
            </a:extLst>
          </p:cNvPr>
          <p:cNvSpPr>
            <a:spLocks noGrp="1"/>
          </p:cNvSpPr>
          <p:nvPr>
            <p:ph type="title"/>
          </p:nvPr>
        </p:nvSpPr>
        <p:spPr/>
        <p:txBody>
          <a:bodyPr/>
          <a:lstStyle/>
          <a:p>
            <a:pPr algn="ctr"/>
            <a:r>
              <a:rPr lang="es-CR" b="1" dirty="0"/>
              <a:t>COSTO DE LICITACIÓN REDUCIDA</a:t>
            </a:r>
          </a:p>
        </p:txBody>
      </p:sp>
      <p:sp>
        <p:nvSpPr>
          <p:cNvPr id="3" name="Marcador de contenido 2">
            <a:extLst>
              <a:ext uri="{FF2B5EF4-FFF2-40B4-BE49-F238E27FC236}">
                <a16:creationId xmlns:a16="http://schemas.microsoft.com/office/drawing/2014/main" id="{33C8402D-3FA5-893E-AECA-F29BA233E84D}"/>
              </a:ext>
            </a:extLst>
          </p:cNvPr>
          <p:cNvSpPr>
            <a:spLocks noGrp="1"/>
          </p:cNvSpPr>
          <p:nvPr>
            <p:ph idx="1"/>
          </p:nvPr>
        </p:nvSpPr>
        <p:spPr/>
        <p:txBody>
          <a:bodyPr/>
          <a:lstStyle/>
          <a:p>
            <a:pPr marL="0" indent="0" algn="just">
              <a:buNone/>
            </a:pPr>
            <a:r>
              <a:rPr lang="es-CR" sz="2000" b="0" i="0" u="none" strike="noStrike" baseline="0" dirty="0">
                <a:solidFill>
                  <a:srgbClr val="000000"/>
                </a:solidFill>
                <a:latin typeface="Arial" panose="020B0604020202020204" pitchFamily="34" charset="0"/>
              </a:rPr>
              <a:t>Según el </a:t>
            </a:r>
            <a:r>
              <a:rPr lang="es-CR" sz="2000" dirty="0">
                <a:solidFill>
                  <a:srgbClr val="000000"/>
                </a:solidFill>
                <a:latin typeface="Arial" panose="020B0604020202020204" pitchFamily="34" charset="0"/>
              </a:rPr>
              <a:t>oficio UNA-SCE-OFIC-011-2025 ha </a:t>
            </a:r>
            <a:r>
              <a:rPr lang="es-CR" sz="2000" b="0" i="0" u="none" strike="noStrike" baseline="0" dirty="0">
                <a:solidFill>
                  <a:srgbClr val="000000"/>
                </a:solidFill>
                <a:latin typeface="Arial" panose="020B0604020202020204" pitchFamily="34" charset="0"/>
              </a:rPr>
              <a:t>determinado que </a:t>
            </a:r>
            <a:r>
              <a:rPr lang="es-CR" sz="2000" b="0" i="0" u="none" strike="noStrike" baseline="0" dirty="0" smtClean="0">
                <a:solidFill>
                  <a:srgbClr val="000000"/>
                </a:solidFill>
                <a:latin typeface="Arial" panose="020B0604020202020204" pitchFamily="34" charset="0"/>
              </a:rPr>
              <a:t>durante el </a:t>
            </a:r>
            <a:r>
              <a:rPr lang="es-CR" sz="2000" b="0" i="0" u="none" strike="noStrike" baseline="0" dirty="0">
                <a:solidFill>
                  <a:srgbClr val="000000"/>
                </a:solidFill>
                <a:latin typeface="Arial" panose="020B0604020202020204" pitchFamily="34" charset="0"/>
              </a:rPr>
              <a:t>año 2024 </a:t>
            </a:r>
            <a:r>
              <a:rPr lang="es-CR" sz="2000" b="0" i="0" u="none" strike="noStrike" baseline="0" dirty="0" smtClean="0">
                <a:solidFill>
                  <a:srgbClr val="000000"/>
                </a:solidFill>
                <a:latin typeface="Arial" panose="020B0604020202020204" pitchFamily="34" charset="0"/>
              </a:rPr>
              <a:t>el  </a:t>
            </a:r>
            <a:r>
              <a:rPr lang="es-CR" sz="2000" b="0" i="0" u="none" strike="noStrike" baseline="0" dirty="0">
                <a:solidFill>
                  <a:srgbClr val="000000"/>
                </a:solidFill>
                <a:latin typeface="Arial" panose="020B0604020202020204" pitchFamily="34" charset="0"/>
              </a:rPr>
              <a:t>costo de realizar un procedimiento de Licitación Reducida en la UNA fue de ₡1.836.463,38 (un millón ochocientos treinta y seis mil cuatrocientos sesenta y tres colones con treinta y ocho céntimos).</a:t>
            </a:r>
          </a:p>
          <a:p>
            <a:pPr marL="0" indent="0" algn="just">
              <a:buNone/>
            </a:pPr>
            <a:endParaRPr lang="es-CR" sz="2000" dirty="0">
              <a:solidFill>
                <a:srgbClr val="000000"/>
              </a:solidFill>
              <a:latin typeface="Arial" panose="020B0604020202020204" pitchFamily="34" charset="0"/>
            </a:endParaRPr>
          </a:p>
          <a:p>
            <a:pPr marL="0" indent="0" algn="just">
              <a:buNone/>
            </a:pPr>
            <a:r>
              <a:rPr lang="es-CR" sz="2000" dirty="0">
                <a:solidFill>
                  <a:srgbClr val="000000"/>
                </a:solidFill>
                <a:latin typeface="Arial" panose="020B0604020202020204" pitchFamily="34" charset="0"/>
              </a:rPr>
              <a:t>En virtud de este costo, se estableció, mediante circular UNA-PI-DISC-002-2025 que “</a:t>
            </a:r>
            <a:r>
              <a:rPr lang="es-ES" sz="2000" dirty="0">
                <a:solidFill>
                  <a:srgbClr val="000000"/>
                </a:solidFill>
                <a:latin typeface="Arial" panose="020B0604020202020204" pitchFamily="34" charset="0"/>
              </a:rPr>
              <a:t>Aquellas Solicitudes de Contratación Administrativa (CNT) procesadas en el sistema SIGESA para el año 2025, que conforme a la programación de compras establecida por la Proveeduría Institucional o bien situaciones </a:t>
            </a:r>
            <a:r>
              <a:rPr lang="es-CR" sz="2000" dirty="0">
                <a:solidFill>
                  <a:srgbClr val="000000"/>
                </a:solidFill>
                <a:latin typeface="Arial" panose="020B0604020202020204" pitchFamily="34" charset="0"/>
              </a:rPr>
              <a:t>calificadas de urgentes o imprevistas</a:t>
            </a:r>
            <a:r>
              <a:rPr lang="es-ES" sz="2000" dirty="0">
                <a:solidFill>
                  <a:srgbClr val="000000"/>
                </a:solidFill>
                <a:latin typeface="Arial" panose="020B0604020202020204" pitchFamily="34" charset="0"/>
              </a:rPr>
              <a:t>, cuya estimación sea inferior a </a:t>
            </a:r>
            <a:r>
              <a:rPr lang="es-CR" sz="2000" dirty="0">
                <a:solidFill>
                  <a:srgbClr val="000000"/>
                </a:solidFill>
                <a:latin typeface="Arial" panose="020B0604020202020204" pitchFamily="34" charset="0"/>
              </a:rPr>
              <a:t>₡</a:t>
            </a:r>
            <a:r>
              <a:rPr lang="es-ES" sz="2000" dirty="0">
                <a:solidFill>
                  <a:srgbClr val="000000"/>
                </a:solidFill>
                <a:latin typeface="Arial" panose="020B0604020202020204" pitchFamily="34" charset="0"/>
              </a:rPr>
              <a:t>1.836.000.00 (un millón ochocientos treinta y seis mil colones con cero céntimos), podrán ser tramitadas por medio de la excepción de caja chica institucional”.</a:t>
            </a:r>
            <a:endParaRPr lang="es-CR" sz="2000" dirty="0">
              <a:solidFill>
                <a:srgbClr val="000000"/>
              </a:solidFill>
              <a:latin typeface="Arial" panose="020B0604020202020204" pitchFamily="34" charset="0"/>
            </a:endParaRPr>
          </a:p>
          <a:p>
            <a:pPr marL="0" indent="0">
              <a:buNone/>
            </a:pPr>
            <a:endParaRPr lang="es-CR" dirty="0"/>
          </a:p>
        </p:txBody>
      </p:sp>
    </p:spTree>
    <p:extLst>
      <p:ext uri="{BB962C8B-B14F-4D97-AF65-F5344CB8AC3E}">
        <p14:creationId xmlns:p14="http://schemas.microsoft.com/office/powerpoint/2010/main" val="9992791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FD02D9B-975C-725C-A271-CE0DB3B2690A}"/>
              </a:ext>
            </a:extLst>
          </p:cNvPr>
          <p:cNvSpPr>
            <a:spLocks noGrp="1"/>
          </p:cNvSpPr>
          <p:nvPr>
            <p:ph type="title"/>
          </p:nvPr>
        </p:nvSpPr>
        <p:spPr/>
        <p:txBody>
          <a:bodyPr>
            <a:normAutofit/>
          </a:bodyPr>
          <a:lstStyle/>
          <a:p>
            <a:pPr algn="ctr"/>
            <a:r>
              <a:rPr lang="es-CR" sz="3200" b="1" dirty="0"/>
              <a:t>REFERENCIA DEL POSIBLE IMPACTO A NIVEL DE “TIPO DE PROCEDIMIENTO”</a:t>
            </a:r>
          </a:p>
        </p:txBody>
      </p:sp>
      <p:pic>
        <p:nvPicPr>
          <p:cNvPr id="4" name="Marcador de contenido 4">
            <a:extLst>
              <a:ext uri="{FF2B5EF4-FFF2-40B4-BE49-F238E27FC236}">
                <a16:creationId xmlns:a16="http://schemas.microsoft.com/office/drawing/2014/main" id="{2397A292-10B0-F02E-3215-2E854BFF58E9}"/>
              </a:ext>
            </a:extLst>
          </p:cNvPr>
          <p:cNvPicPr>
            <a:picLocks noGrp="1" noChangeAspect="1"/>
          </p:cNvPicPr>
          <p:nvPr>
            <p:ph idx="1"/>
          </p:nvPr>
        </p:nvPicPr>
        <p:blipFill>
          <a:blip r:embed="rId3"/>
          <a:stretch>
            <a:fillRect/>
          </a:stretch>
        </p:blipFill>
        <p:spPr>
          <a:xfrm>
            <a:off x="2117634" y="1690688"/>
            <a:ext cx="7956732" cy="4351338"/>
          </a:xfrm>
        </p:spPr>
      </p:pic>
    </p:spTree>
    <p:extLst>
      <p:ext uri="{BB962C8B-B14F-4D97-AF65-F5344CB8AC3E}">
        <p14:creationId xmlns:p14="http://schemas.microsoft.com/office/powerpoint/2010/main" val="23480670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A6AB755-0FE3-576B-2A59-975F2E5D3DEA}"/>
              </a:ext>
            </a:extLst>
          </p:cNvPr>
          <p:cNvSpPr>
            <a:spLocks noGrp="1"/>
          </p:cNvSpPr>
          <p:nvPr>
            <p:ph type="title"/>
          </p:nvPr>
        </p:nvSpPr>
        <p:spPr/>
        <p:txBody>
          <a:bodyPr>
            <a:normAutofit/>
          </a:bodyPr>
          <a:lstStyle/>
          <a:p>
            <a:r>
              <a:rPr lang="es-CR" sz="3200" b="1" dirty="0"/>
              <a:t>ARTÍCULO 27.ESCOGENCIA DEL PROVEEDOR</a:t>
            </a:r>
          </a:p>
        </p:txBody>
      </p:sp>
      <p:sp>
        <p:nvSpPr>
          <p:cNvPr id="3" name="Marcador de contenido 2">
            <a:extLst>
              <a:ext uri="{FF2B5EF4-FFF2-40B4-BE49-F238E27FC236}">
                <a16:creationId xmlns:a16="http://schemas.microsoft.com/office/drawing/2014/main" id="{35D407CB-3A74-D41C-C12B-E926DE22117C}"/>
              </a:ext>
            </a:extLst>
          </p:cNvPr>
          <p:cNvSpPr>
            <a:spLocks noGrp="1"/>
          </p:cNvSpPr>
          <p:nvPr>
            <p:ph idx="1"/>
          </p:nvPr>
        </p:nvSpPr>
        <p:spPr>
          <a:xfrm>
            <a:off x="838200" y="1586139"/>
            <a:ext cx="10515600" cy="4351338"/>
          </a:xfrm>
        </p:spPr>
        <p:txBody>
          <a:bodyPr>
            <a:normAutofit/>
          </a:bodyPr>
          <a:lstStyle/>
          <a:p>
            <a:pPr algn="just">
              <a:tabLst>
                <a:tab pos="-466725" algn="l"/>
              </a:tabLst>
            </a:pPr>
            <a:r>
              <a:rPr lang="es-CR" sz="2000" dirty="0">
                <a:effectLst/>
                <a:latin typeface="Arial" panose="020B0604020202020204" pitchFamily="34" charset="0"/>
                <a:ea typeface="Arial" panose="020B0604020202020204" pitchFamily="34" charset="0"/>
                <a:cs typeface="Cambria" panose="02040503050406030204" pitchFamily="18" charset="0"/>
              </a:rPr>
              <a:t>Corresponde a la Proveeduría Institucional escoger al proveedor para ejecutar la compra por medio de la Caja Chica Institucional. Para dicha escogencia se utilizará uno o varios de los siguientes elementos en el orden que se indican:</a:t>
            </a:r>
            <a:endParaRPr lang="es-CR" sz="2000" dirty="0">
              <a:effectLst/>
              <a:latin typeface="Cambria" panose="02040503050406030204" pitchFamily="18" charset="0"/>
              <a:ea typeface="Cambria" panose="02040503050406030204" pitchFamily="18" charset="0"/>
              <a:cs typeface="Cambria" panose="02040503050406030204" pitchFamily="18" charset="0"/>
            </a:endParaRPr>
          </a:p>
          <a:p>
            <a:pPr marL="342900" lvl="0" indent="-342900" algn="just">
              <a:lnSpc>
                <a:spcPct val="107000"/>
              </a:lnSpc>
              <a:spcAft>
                <a:spcPts val="800"/>
              </a:spcAft>
              <a:buFont typeface="+mj-lt"/>
              <a:buAutoNum type="alphaLcParenR"/>
              <a:tabLst>
                <a:tab pos="-466725" algn="l"/>
              </a:tabLst>
            </a:pPr>
            <a:r>
              <a:rPr lang="es-CR" sz="2000" u="none" strike="noStrike" dirty="0">
                <a:effectLst/>
                <a:latin typeface="Arial" panose="020B0604020202020204" pitchFamily="34" charset="0"/>
                <a:ea typeface="Arial" panose="020B0604020202020204" pitchFamily="34" charset="0"/>
                <a:cs typeface="Cambria" panose="02040503050406030204" pitchFamily="18" charset="0"/>
              </a:rPr>
              <a:t>Información suministrada por la unidad usuaria solicitante sobre posibles proveedores del bien, obra o servicio, ya que esta debió realizar requerimientos de cotizaciones o un estudio o sondeo de mercado para la generación de la solicitud.</a:t>
            </a:r>
            <a:endParaRPr lang="es-CR" sz="2000" u="none" strike="noStrike" dirty="0">
              <a:effectLst/>
              <a:latin typeface="Cambria" panose="02040503050406030204" pitchFamily="18" charset="0"/>
              <a:ea typeface="Cambria" panose="02040503050406030204" pitchFamily="18" charset="0"/>
              <a:cs typeface="Cambria" panose="02040503050406030204" pitchFamily="18" charset="0"/>
            </a:endParaRPr>
          </a:p>
          <a:p>
            <a:pPr marL="342900" lvl="0" indent="-342900" algn="just">
              <a:lnSpc>
                <a:spcPct val="107000"/>
              </a:lnSpc>
              <a:spcAft>
                <a:spcPts val="800"/>
              </a:spcAft>
              <a:buFont typeface="+mj-lt"/>
              <a:buAutoNum type="alphaLcParenR"/>
              <a:tabLst>
                <a:tab pos="-466725" algn="l"/>
              </a:tabLst>
            </a:pPr>
            <a:r>
              <a:rPr lang="es-CR" sz="2000" u="none" strike="noStrike" dirty="0">
                <a:effectLst/>
                <a:latin typeface="Arial" panose="020B0604020202020204" pitchFamily="34" charset="0"/>
                <a:ea typeface="Arial" panose="020B0604020202020204" pitchFamily="34" charset="0"/>
                <a:cs typeface="Cambria" panose="02040503050406030204" pitchFamily="18" charset="0"/>
              </a:rPr>
              <a:t>Históricos de compras realizadas del bien o servicio solicitado, según información registrada en los sistemas de compras utilizados por la Proveeduría Institucional.</a:t>
            </a:r>
            <a:endParaRPr lang="es-CR" sz="2000" u="none" strike="noStrike" dirty="0">
              <a:effectLst/>
              <a:latin typeface="Cambria" panose="02040503050406030204" pitchFamily="18" charset="0"/>
              <a:ea typeface="Cambria" panose="02040503050406030204" pitchFamily="18" charset="0"/>
              <a:cs typeface="Cambria" panose="02040503050406030204" pitchFamily="18" charset="0"/>
            </a:endParaRPr>
          </a:p>
          <a:p>
            <a:pPr marL="342900" lvl="0" indent="-342900" algn="just">
              <a:lnSpc>
                <a:spcPct val="107000"/>
              </a:lnSpc>
              <a:spcAft>
                <a:spcPts val="800"/>
              </a:spcAft>
              <a:buFont typeface="+mj-lt"/>
              <a:buAutoNum type="alphaLcParenR"/>
              <a:tabLst>
                <a:tab pos="-466725" algn="l"/>
              </a:tabLst>
            </a:pPr>
            <a:r>
              <a:rPr lang="es-CR" sz="2000" u="none" strike="noStrike" dirty="0">
                <a:effectLst/>
                <a:latin typeface="Arial" panose="020B0604020202020204" pitchFamily="34" charset="0"/>
                <a:ea typeface="Arial" panose="020B0604020202020204" pitchFamily="34" charset="0"/>
                <a:cs typeface="Cambria" panose="02040503050406030204" pitchFamily="18" charset="0"/>
              </a:rPr>
              <a:t>Realización de al menos una cotización en las compras cuyo costo sea menor al 50% del límite definido para la Caja Chica Institucional o al menos dos cotizaciones cuando se supere este límite.</a:t>
            </a:r>
            <a:endParaRPr lang="es-CR" sz="2000" u="none" strike="noStrike" dirty="0">
              <a:effectLst/>
              <a:latin typeface="Cambria" panose="02040503050406030204" pitchFamily="18" charset="0"/>
              <a:ea typeface="Cambria" panose="02040503050406030204" pitchFamily="18" charset="0"/>
              <a:cs typeface="Cambria" panose="02040503050406030204" pitchFamily="18" charset="0"/>
            </a:endParaRPr>
          </a:p>
          <a:p>
            <a:endParaRPr lang="es-CR" dirty="0"/>
          </a:p>
        </p:txBody>
      </p:sp>
    </p:spTree>
    <p:extLst>
      <p:ext uri="{BB962C8B-B14F-4D97-AF65-F5344CB8AC3E}">
        <p14:creationId xmlns:p14="http://schemas.microsoft.com/office/powerpoint/2010/main" val="8883499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144877F-0DB3-FE41-3E57-53676E960CB5}"/>
              </a:ext>
            </a:extLst>
          </p:cNvPr>
          <p:cNvSpPr>
            <a:spLocks noGrp="1"/>
          </p:cNvSpPr>
          <p:nvPr>
            <p:ph type="title"/>
          </p:nvPr>
        </p:nvSpPr>
        <p:spPr>
          <a:xfrm>
            <a:off x="838200" y="397782"/>
            <a:ext cx="10515600" cy="1325563"/>
          </a:xfrm>
        </p:spPr>
        <p:txBody>
          <a:bodyPr>
            <a:normAutofit/>
          </a:bodyPr>
          <a:lstStyle/>
          <a:p>
            <a:r>
              <a:rPr lang="es-CR" sz="3200" b="1" dirty="0"/>
              <a:t>ARTÍCULO 28. FORMA DE CONTRATACIÓN Y PAGO AL PROVEEDOR</a:t>
            </a:r>
          </a:p>
        </p:txBody>
      </p:sp>
      <p:sp>
        <p:nvSpPr>
          <p:cNvPr id="3" name="Marcador de contenido 2">
            <a:extLst>
              <a:ext uri="{FF2B5EF4-FFF2-40B4-BE49-F238E27FC236}">
                <a16:creationId xmlns:a16="http://schemas.microsoft.com/office/drawing/2014/main" id="{2BB26C11-D812-9C17-F14F-A6D47C10D3A8}"/>
              </a:ext>
            </a:extLst>
          </p:cNvPr>
          <p:cNvSpPr>
            <a:spLocks noGrp="1"/>
          </p:cNvSpPr>
          <p:nvPr>
            <p:ph idx="1"/>
          </p:nvPr>
        </p:nvSpPr>
        <p:spPr/>
        <p:txBody>
          <a:bodyPr>
            <a:normAutofit lnSpcReduction="10000"/>
          </a:bodyPr>
          <a:lstStyle/>
          <a:p>
            <a:pPr algn="just"/>
            <a:r>
              <a:rPr lang="es-CR" sz="2000" dirty="0">
                <a:effectLst/>
                <a:latin typeface="Arial" panose="020B0604020202020204" pitchFamily="34" charset="0"/>
                <a:ea typeface="Arial" panose="020B0604020202020204" pitchFamily="34" charset="0"/>
                <a:cs typeface="Cambria" panose="02040503050406030204" pitchFamily="18" charset="0"/>
              </a:rPr>
              <a:t>La forma de adquisición de los bienes, obras o servicios será directa, según los mecanismos ordinarios que utilice cada Proveedor a quien se contrate, por ello la Proveeduría Institucional dispondrá de funcionarios que realicen la compra directamente en las instalaciones del proveedor.</a:t>
            </a:r>
          </a:p>
          <a:p>
            <a:pPr algn="just"/>
            <a:r>
              <a:rPr lang="es-CR" sz="2000" dirty="0">
                <a:latin typeface="Arial" panose="020B0604020202020204" pitchFamily="34" charset="0"/>
                <a:ea typeface="Arial" panose="020B0604020202020204" pitchFamily="34" charset="0"/>
                <a:cs typeface="Cambria" panose="02040503050406030204" pitchFamily="18" charset="0"/>
              </a:rPr>
              <a:t>C</a:t>
            </a:r>
            <a:r>
              <a:rPr lang="es-CR" sz="2000" dirty="0">
                <a:effectLst/>
                <a:latin typeface="Arial" panose="020B0604020202020204" pitchFamily="34" charset="0"/>
                <a:ea typeface="Arial" panose="020B0604020202020204" pitchFamily="34" charset="0"/>
                <a:cs typeface="Cambria" panose="02040503050406030204" pitchFamily="18" charset="0"/>
              </a:rPr>
              <a:t>uando se trate de bienes tangibles o servicios prestados de forma inmediata, se emitirá un “comprobante de compra” por parte de la UNA en el que conste la información de la adquisición y que permitirá a la UNA obtener el beneficio fiscal del Impuesto al Valor Agregado reducido de conformidad con lo dispuesto en la Ley 9635, Fortalecimiento de las Finanzas Públicas, artículo 11, artículo 2, inciso d). Cuando se trate de bienes intangibles cuya prestación no es inmediata, únicamente se realizará el envío “comprobante de compra” por parte de la UNA, el cual constituye la orden de ejecución del servicio.</a:t>
            </a:r>
            <a:endParaRPr lang="es-CR" sz="2000" dirty="0">
              <a:effectLst/>
              <a:latin typeface="Cambria" panose="02040503050406030204" pitchFamily="18" charset="0"/>
              <a:ea typeface="Cambria" panose="02040503050406030204" pitchFamily="18" charset="0"/>
              <a:cs typeface="Cambria" panose="02040503050406030204" pitchFamily="18" charset="0"/>
            </a:endParaRPr>
          </a:p>
          <a:p>
            <a:pPr algn="just"/>
            <a:r>
              <a:rPr lang="es-CR" sz="2000" dirty="0">
                <a:effectLst/>
                <a:latin typeface="Arial" panose="020B0604020202020204" pitchFamily="34" charset="0"/>
                <a:ea typeface="Arial" panose="020B0604020202020204" pitchFamily="34" charset="0"/>
              </a:rPr>
              <a:t>En el caso de la adquisición de bienes o servicios cuando la prestación sea inmediata, el pago será realizado en el momento de retiro del bien por parte del funcionario de la Proveeduría Institucional asignado para ese propósito, por medio de tarjeta de débito nacional e internacional. </a:t>
            </a:r>
            <a:endParaRPr lang="es-CR" dirty="0"/>
          </a:p>
        </p:txBody>
      </p:sp>
    </p:spTree>
    <p:extLst>
      <p:ext uri="{BB962C8B-B14F-4D97-AF65-F5344CB8AC3E}">
        <p14:creationId xmlns:p14="http://schemas.microsoft.com/office/powerpoint/2010/main" val="18255037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ED51B0C-A748-8178-489E-0B542016226B}"/>
              </a:ext>
            </a:extLst>
          </p:cNvPr>
          <p:cNvSpPr>
            <a:spLocks noGrp="1"/>
          </p:cNvSpPr>
          <p:nvPr>
            <p:ph type="title"/>
          </p:nvPr>
        </p:nvSpPr>
        <p:spPr/>
        <p:txBody>
          <a:bodyPr>
            <a:normAutofit fontScale="90000"/>
          </a:bodyPr>
          <a:lstStyle/>
          <a:p>
            <a:r>
              <a:rPr lang="es-CR" sz="3600" b="1" dirty="0">
                <a:effectLst/>
                <a:latin typeface="Arial" panose="020B0604020202020204" pitchFamily="34" charset="0"/>
                <a:ea typeface="Arial" panose="020B0604020202020204" pitchFamily="34" charset="0"/>
                <a:cs typeface="Arial" panose="020B0604020202020204" pitchFamily="34" charset="0"/>
              </a:rPr>
              <a:t>ARTÍCULO 29. SEGUIMIENTOY FORMALIZACIÓN  DE LAS  ADQUISICIONES  POR MEDIO DE LA CAJA CHICA INSTITUCIONAL</a:t>
            </a:r>
            <a:endParaRPr lang="es-CR" b="1" dirty="0"/>
          </a:p>
        </p:txBody>
      </p:sp>
      <p:sp>
        <p:nvSpPr>
          <p:cNvPr id="3" name="Marcador de contenido 2">
            <a:extLst>
              <a:ext uri="{FF2B5EF4-FFF2-40B4-BE49-F238E27FC236}">
                <a16:creationId xmlns:a16="http://schemas.microsoft.com/office/drawing/2014/main" id="{E2297C75-28C7-F09B-055A-457D2C111190}"/>
              </a:ext>
            </a:extLst>
          </p:cNvPr>
          <p:cNvSpPr>
            <a:spLocks noGrp="1"/>
          </p:cNvSpPr>
          <p:nvPr>
            <p:ph idx="1"/>
          </p:nvPr>
        </p:nvSpPr>
        <p:spPr/>
        <p:txBody>
          <a:bodyPr/>
          <a:lstStyle/>
          <a:p>
            <a:pPr algn="just">
              <a:tabLst>
                <a:tab pos="-466725" algn="l"/>
              </a:tabLst>
            </a:pPr>
            <a:r>
              <a:rPr lang="es-CR" sz="2000" dirty="0">
                <a:effectLst/>
                <a:latin typeface="Arial" panose="020B0604020202020204" pitchFamily="34" charset="0"/>
                <a:ea typeface="Arial" panose="020B0604020202020204" pitchFamily="34" charset="0"/>
                <a:cs typeface="Arial" panose="020B0604020202020204" pitchFamily="34" charset="0"/>
              </a:rPr>
              <a:t>Será responsabilidad de la Proveeduría Institucional llevar el control, documentación y archivo de todas las contrataciones que se ejecutan bajo esta modalidad. Para ello, el sistema de información SIGESA se constituye en el expediente detallado de la compra, que contendrá una numeración consecutiva que permita su fácil identificación, seguimiento y control de cada una de las compras.</a:t>
            </a:r>
            <a:endParaRPr lang="es-CR" sz="2000" dirty="0">
              <a:effectLst/>
              <a:latin typeface="Arial" panose="020B0604020202020204" pitchFamily="34" charset="0"/>
              <a:ea typeface="Cambria" panose="02040503050406030204" pitchFamily="18" charset="0"/>
              <a:cs typeface="Arial" panose="020B0604020202020204" pitchFamily="34" charset="0"/>
            </a:endParaRPr>
          </a:p>
          <a:p>
            <a:pPr marL="0" indent="0" algn="just">
              <a:buNone/>
              <a:tabLst>
                <a:tab pos="-466725" algn="l"/>
              </a:tabLst>
            </a:pPr>
            <a:endParaRPr lang="es-CR" sz="2000" dirty="0">
              <a:effectLst/>
              <a:latin typeface="Arial" panose="020B0604020202020204" pitchFamily="34" charset="0"/>
              <a:ea typeface="Cambria" panose="02040503050406030204" pitchFamily="18" charset="0"/>
              <a:cs typeface="Arial" panose="020B0604020202020204" pitchFamily="34" charset="0"/>
            </a:endParaRPr>
          </a:p>
          <a:p>
            <a:pPr algn="just">
              <a:tabLst>
                <a:tab pos="-466725" algn="l"/>
              </a:tabLst>
            </a:pPr>
            <a:r>
              <a:rPr lang="es-CR" sz="2000" dirty="0">
                <a:effectLst/>
                <a:latin typeface="Arial" panose="020B0604020202020204" pitchFamily="34" charset="0"/>
                <a:ea typeface="Arial" panose="020B0604020202020204" pitchFamily="34" charset="0"/>
                <a:cs typeface="Arial" panose="020B0604020202020204" pitchFamily="34" charset="0"/>
              </a:rPr>
              <a:t>Adicionalmente, la Proveeduría Institucional deberá registrar en el Sistema Unificado de Compras Públicas (SICOP) la información relacionada con este tipo de adquisiciones en los términos y condiciones señalados por la normativa vigente.</a:t>
            </a:r>
            <a:endParaRPr lang="es-CR" sz="2000" dirty="0">
              <a:effectLst/>
              <a:latin typeface="Arial" panose="020B0604020202020204" pitchFamily="34" charset="0"/>
              <a:ea typeface="Cambria" panose="02040503050406030204" pitchFamily="18" charset="0"/>
              <a:cs typeface="Arial" panose="020B0604020202020204" pitchFamily="34" charset="0"/>
            </a:endParaRPr>
          </a:p>
          <a:p>
            <a:pPr marL="0" indent="0" algn="just">
              <a:buNone/>
              <a:tabLst>
                <a:tab pos="-466725" algn="l"/>
              </a:tabLst>
            </a:pPr>
            <a:endParaRPr lang="es-CR" sz="2000" dirty="0">
              <a:effectLst/>
              <a:latin typeface="Arial" panose="020B0604020202020204" pitchFamily="34" charset="0"/>
              <a:ea typeface="Cambria" panose="02040503050406030204" pitchFamily="18" charset="0"/>
              <a:cs typeface="Arial" panose="020B0604020202020204" pitchFamily="34" charset="0"/>
            </a:endParaRPr>
          </a:p>
          <a:p>
            <a:pPr algn="just">
              <a:tabLst>
                <a:tab pos="-466725" algn="l"/>
              </a:tabLst>
            </a:pPr>
            <a:r>
              <a:rPr lang="es-CR" sz="2000" i="1" dirty="0">
                <a:effectLst/>
                <a:latin typeface="Arial" panose="020B0604020202020204" pitchFamily="34" charset="0"/>
                <a:ea typeface="Arial" panose="020B0604020202020204" pitchFamily="34" charset="0"/>
                <a:cs typeface="Arial" panose="020B0604020202020204" pitchFamily="34" charset="0"/>
              </a:rPr>
              <a:t>Modificado según el oficio UNA-SCU-ACUE-355-2024.</a:t>
            </a:r>
            <a:endParaRPr lang="es-CR" sz="2000" dirty="0">
              <a:effectLst/>
              <a:latin typeface="Arial" panose="020B0604020202020204" pitchFamily="34" charset="0"/>
              <a:ea typeface="Cambria" panose="02040503050406030204" pitchFamily="18" charset="0"/>
              <a:cs typeface="Arial" panose="020B0604020202020204" pitchFamily="34" charset="0"/>
            </a:endParaRPr>
          </a:p>
        </p:txBody>
      </p:sp>
    </p:spTree>
    <p:extLst>
      <p:ext uri="{BB962C8B-B14F-4D97-AF65-F5344CB8AC3E}">
        <p14:creationId xmlns:p14="http://schemas.microsoft.com/office/powerpoint/2010/main" val="13665264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5927FD6-9196-A31B-E610-9E330F402046}"/>
              </a:ext>
            </a:extLst>
          </p:cNvPr>
          <p:cNvSpPr>
            <a:spLocks noGrp="1"/>
          </p:cNvSpPr>
          <p:nvPr>
            <p:ph type="title"/>
          </p:nvPr>
        </p:nvSpPr>
        <p:spPr/>
        <p:txBody>
          <a:bodyPr/>
          <a:lstStyle/>
          <a:p>
            <a:pPr algn="ctr"/>
            <a:r>
              <a:rPr lang="es-MX" b="1" dirty="0"/>
              <a:t>Consideraciones que la Proveeduría aplica para realizar una compra por caja chica.</a:t>
            </a:r>
            <a:endParaRPr lang="es-CR" b="1" dirty="0"/>
          </a:p>
        </p:txBody>
      </p:sp>
      <p:sp>
        <p:nvSpPr>
          <p:cNvPr id="3" name="Marcador de contenido 2">
            <a:extLst>
              <a:ext uri="{FF2B5EF4-FFF2-40B4-BE49-F238E27FC236}">
                <a16:creationId xmlns:a16="http://schemas.microsoft.com/office/drawing/2014/main" id="{B0520CD2-CB37-52DB-97BE-9C9ECC00F8E4}"/>
              </a:ext>
            </a:extLst>
          </p:cNvPr>
          <p:cNvSpPr>
            <a:spLocks noGrp="1"/>
          </p:cNvSpPr>
          <p:nvPr>
            <p:ph idx="1"/>
          </p:nvPr>
        </p:nvSpPr>
        <p:spPr/>
        <p:txBody>
          <a:bodyPr/>
          <a:lstStyle/>
          <a:p>
            <a:pPr marL="457200" indent="-457200" algn="just">
              <a:buFont typeface="+mj-lt"/>
              <a:buAutoNum type="arabicPeriod"/>
            </a:pPr>
            <a:r>
              <a:rPr lang="es-MX" dirty="0"/>
              <a:t>Que el monto de la contratación no sobrepase el monto estimado indicado en la  </a:t>
            </a:r>
            <a:r>
              <a:rPr lang="es-MX" dirty="0" smtClean="0"/>
              <a:t>circular (1.836.000,00).</a:t>
            </a:r>
            <a:endParaRPr lang="es-MX" dirty="0"/>
          </a:p>
          <a:p>
            <a:pPr marL="457200" indent="-457200" algn="just">
              <a:buFont typeface="+mj-lt"/>
              <a:buAutoNum type="arabicPeriod"/>
            </a:pPr>
            <a:r>
              <a:rPr lang="es-MX" dirty="0"/>
              <a:t>Que el objeto a contratar tenga características diferentes al total de los lotes de la agrupación.  </a:t>
            </a:r>
            <a:endParaRPr lang="es-CR" dirty="0"/>
          </a:p>
        </p:txBody>
      </p:sp>
    </p:spTree>
    <p:extLst>
      <p:ext uri="{BB962C8B-B14F-4D97-AF65-F5344CB8AC3E}">
        <p14:creationId xmlns:p14="http://schemas.microsoft.com/office/powerpoint/2010/main" val="25170082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3080D90D7E8B24AB16C2518638E70B5" ma:contentTypeVersion="16" ma:contentTypeDescription="Create a new document." ma:contentTypeScope="" ma:versionID="0e1b33db67da073eb312b6b28bd89d70">
  <xsd:schema xmlns:xsd="http://www.w3.org/2001/XMLSchema" xmlns:xs="http://www.w3.org/2001/XMLSchema" xmlns:p="http://schemas.microsoft.com/office/2006/metadata/properties" xmlns:ns3="542fb0d3-411c-4c9e-98d8-1a1240a59ccc" xmlns:ns4="df178f12-b6f5-4d66-afbf-831105203751" targetNamespace="http://schemas.microsoft.com/office/2006/metadata/properties" ma:root="true" ma:fieldsID="f0e3f80358e4cc5f0dd20a912f292b33" ns3:_="" ns4:_="">
    <xsd:import namespace="542fb0d3-411c-4c9e-98d8-1a1240a59ccc"/>
    <xsd:import namespace="df178f12-b6f5-4d66-afbf-831105203751"/>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GenerationTime" minOccurs="0"/>
                <xsd:element ref="ns4:MediaServiceEventHashCode" minOccurs="0"/>
                <xsd:element ref="ns4:MediaServiceDateTaken" minOccurs="0"/>
                <xsd:element ref="ns4:MediaServiceLocation" minOccurs="0"/>
                <xsd:element ref="ns4:MediaLengthInSeconds" minOccurs="0"/>
                <xsd:element ref="ns4:_activity" minOccurs="0"/>
                <xsd:element ref="ns4:MediaServiceObjectDetectorVersions" minOccurs="0"/>
                <xsd:element ref="ns4:MediaServiceSystemTags" minOccurs="0"/>
                <xsd:element ref="ns4: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42fb0d3-411c-4c9e-98d8-1a1240a59cc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f178f12-b6f5-4d66-afbf-831105203751"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_activity" ma:index="20" nillable="true" ma:displayName="_activity" ma:hidden="true" ma:internalName="_activity">
      <xsd:simpleType>
        <xsd:restriction base="dms:Note"/>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SystemTags" ma:index="22" nillable="true" ma:displayName="MediaServiceSystemTags" ma:hidden="true" ma:internalName="MediaServiceSystemTags" ma:readOnly="true">
      <xsd:simpleType>
        <xsd:restriction base="dms:Note"/>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activity xmlns="df178f12-b6f5-4d66-afbf-831105203751" xsi:nil="true"/>
  </documentManagement>
</p:properties>
</file>

<file path=customXml/itemProps1.xml><?xml version="1.0" encoding="utf-8"?>
<ds:datastoreItem xmlns:ds="http://schemas.openxmlformats.org/officeDocument/2006/customXml" ds:itemID="{E2AF903A-BB67-4C2E-B1CA-77761964FC70}">
  <ds:schemaRefs>
    <ds:schemaRef ds:uri="http://schemas.microsoft.com/sharepoint/v3/contenttype/forms"/>
  </ds:schemaRefs>
</ds:datastoreItem>
</file>

<file path=customXml/itemProps2.xml><?xml version="1.0" encoding="utf-8"?>
<ds:datastoreItem xmlns:ds="http://schemas.openxmlformats.org/officeDocument/2006/customXml" ds:itemID="{03D201B0-3418-494B-A334-35829526F6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42fb0d3-411c-4c9e-98d8-1a1240a59ccc"/>
    <ds:schemaRef ds:uri="df178f12-b6f5-4d66-afbf-83110520375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7D7C137-18B5-4974-83AB-0FB410827F8C}">
  <ds:schemaRefs>
    <ds:schemaRef ds:uri="542fb0d3-411c-4c9e-98d8-1a1240a59ccc"/>
    <ds:schemaRef ds:uri="http://schemas.microsoft.com/office/2006/metadata/properties"/>
    <ds:schemaRef ds:uri="http://purl.org/dc/terms/"/>
    <ds:schemaRef ds:uri="http://schemas.microsoft.com/office/2006/documentManagement/types"/>
    <ds:schemaRef ds:uri="df178f12-b6f5-4d66-afbf-831105203751"/>
    <ds:schemaRef ds:uri="http://purl.org/dc/elements/1.1/"/>
    <ds:schemaRef ds:uri="http://purl.org/dc/dcmitype/"/>
    <ds:schemaRef ds:uri="http://schemas.microsoft.com/office/infopath/2007/PartnerControls"/>
    <ds:schemaRef ds:uri="http://schemas.openxmlformats.org/package/2006/metadata/core-properties"/>
    <ds:schemaRef ds:uri="http://www.w3.org/XML/1998/namespace"/>
  </ds:schemaRefs>
</ds:datastoreItem>
</file>

<file path=docMetadata/LabelInfo.xml><?xml version="1.0" encoding="utf-8"?>
<clbl:labelList xmlns:clbl="http://schemas.microsoft.com/office/2020/mipLabelMetadata">
  <clbl:label id="{f6f7a71d-15d6-4e04-8f93-607826b3b8fc}" enabled="0" method="" siteId="{f6f7a71d-15d6-4e04-8f93-607826b3b8fc}" removed="1"/>
</clbl:labelList>
</file>

<file path=docProps/app.xml><?xml version="1.0" encoding="utf-8"?>
<Properties xmlns="http://schemas.openxmlformats.org/officeDocument/2006/extended-properties" xmlns:vt="http://schemas.openxmlformats.org/officeDocument/2006/docPropsVTypes">
  <TotalTime>3795</TotalTime>
  <Words>2305</Words>
  <Application>Microsoft Office PowerPoint</Application>
  <PresentationFormat>Panorámica</PresentationFormat>
  <Paragraphs>130</Paragraphs>
  <Slides>30</Slides>
  <Notes>5</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30</vt:i4>
      </vt:variant>
    </vt:vector>
  </HeadingPairs>
  <TitlesOfParts>
    <vt:vector size="39" baseType="lpstr">
      <vt:lpstr>Aptos</vt:lpstr>
      <vt:lpstr>Aptos Display</vt:lpstr>
      <vt:lpstr>Arial</vt:lpstr>
      <vt:lpstr>Cambria</vt:lpstr>
      <vt:lpstr>Courier New</vt:lpstr>
      <vt:lpstr>Open Sans</vt:lpstr>
      <vt:lpstr>Open Sans Extrabold</vt:lpstr>
      <vt:lpstr>Times New Roman</vt:lpstr>
      <vt:lpstr>Tema de Office</vt:lpstr>
      <vt:lpstr>2. Compras caja chica Institucional, recepción, garantías.</vt:lpstr>
      <vt:lpstr>CAJA CHICA INSTITUCIONAL PROVEEDURIA</vt:lpstr>
      <vt:lpstr>ARTÍCULO 26. DEFINICIÓN DEL LÍMITE ECONÓMICO DE LA CAJA CHICA INSTITUCIONAL </vt:lpstr>
      <vt:lpstr>COSTO DE LICITACIÓN REDUCIDA</vt:lpstr>
      <vt:lpstr>REFERENCIA DEL POSIBLE IMPACTO A NIVEL DE “TIPO DE PROCEDIMIENTO”</vt:lpstr>
      <vt:lpstr>ARTÍCULO 27.ESCOGENCIA DEL PROVEEDOR</vt:lpstr>
      <vt:lpstr>ARTÍCULO 28. FORMA DE CONTRATACIÓN Y PAGO AL PROVEEDOR</vt:lpstr>
      <vt:lpstr>ARTÍCULO 29. SEGUIMIENTOY FORMALIZACIÓN  DE LAS  ADQUISICIONES  POR MEDIO DE LA CAJA CHICA INSTITUCIONAL</vt:lpstr>
      <vt:lpstr>Consideraciones que la Proveeduría aplica para realizar una compra por caja chica.</vt:lpstr>
      <vt:lpstr>Requisitos que debe cumplir el usuario:</vt:lpstr>
      <vt:lpstr>RECEPCION DE BIENES</vt:lpstr>
      <vt:lpstr>Requisitos que debe cumplir el usuario cuando recibe un bien que entrega el Almacén:</vt:lpstr>
      <vt:lpstr>Recepción de bienes en el Sistema SIGESA, cuando entrega el Almacén - Proveeduría </vt:lpstr>
      <vt:lpstr>Presentación de PowerPoint</vt:lpstr>
      <vt:lpstr>Requisitos que debe cumplir el usuario cuando recibe un bien en sitio:</vt:lpstr>
      <vt:lpstr>Recepción de bienes en el Sistema SIGESA, cuando se recibe en sitio</vt:lpstr>
      <vt:lpstr>Presentación de PowerPoint</vt:lpstr>
      <vt:lpstr>Presentación de PowerPoint</vt:lpstr>
      <vt:lpstr>GARANTIAS</vt:lpstr>
      <vt:lpstr>Resumen de actividades que debe realizar la Unidad Ejecutora</vt:lpstr>
      <vt:lpstr>Presentación de PowerPoint</vt:lpstr>
      <vt:lpstr>Presentación de PowerPoint</vt:lpstr>
      <vt:lpstr>Procedimiento a seguir para aplicar garantías de funcionamiento.</vt:lpstr>
      <vt:lpstr>Presentación de PowerPoint</vt:lpstr>
      <vt:lpstr>Presentación de PowerPoint</vt:lpstr>
      <vt:lpstr>Presentación de PowerPoint</vt:lpstr>
      <vt:lpstr>Presentación de PowerPoint</vt:lpstr>
      <vt:lpstr>Presentación de PowerPoint</vt:lpstr>
      <vt:lpstr>Preguntas</vt:lpstr>
      <vt:lpstr>Muchas gracias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KAREN HERRERA  BENAVIDES</dc:creator>
  <cp:lastModifiedBy>MAURICIO SANCHEZ CARBALLO</cp:lastModifiedBy>
  <cp:revision>41</cp:revision>
  <dcterms:created xsi:type="dcterms:W3CDTF">2024-01-15T15:21:25Z</dcterms:created>
  <dcterms:modified xsi:type="dcterms:W3CDTF">2025-03-26T17:40:54Z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0x01010043080D90D7E8B24AB16C2518638E70B5</vt:lpwstr>
  </property>
</Properties>
</file>