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62" r:id="rId2"/>
    <p:sldId id="264" r:id="rId3"/>
    <p:sldId id="265" r:id="rId4"/>
    <p:sldId id="267" r:id="rId5"/>
    <p:sldId id="270" r:id="rId6"/>
    <p:sldId id="266" r:id="rId7"/>
    <p:sldId id="268" r:id="rId8"/>
    <p:sldId id="269" r:id="rId9"/>
    <p:sldId id="271" r:id="rId10"/>
    <p:sldId id="280" r:id="rId11"/>
    <p:sldId id="272" r:id="rId12"/>
    <p:sldId id="261" r:id="rId13"/>
    <p:sldId id="263" r:id="rId14"/>
    <p:sldId id="273" r:id="rId15"/>
    <p:sldId id="281" r:id="rId16"/>
    <p:sldId id="275" r:id="rId17"/>
    <p:sldId id="285" r:id="rId18"/>
    <p:sldId id="286" r:id="rId19"/>
    <p:sldId id="287" r:id="rId20"/>
    <p:sldId id="290" r:id="rId21"/>
    <p:sldId id="288" r:id="rId22"/>
    <p:sldId id="289" r:id="rId23"/>
    <p:sldId id="291" r:id="rId24"/>
    <p:sldId id="293" r:id="rId25"/>
    <p:sldId id="279" r:id="rId26"/>
    <p:sldId id="294" r:id="rId27"/>
    <p:sldId id="284" r:id="rId28"/>
    <p:sldId id="292" r:id="rId29"/>
    <p:sldId id="295" r:id="rId30"/>
    <p:sldId id="296" r:id="rId31"/>
    <p:sldId id="297" r:id="rId32"/>
    <p:sldId id="298" r:id="rId33"/>
    <p:sldId id="299" r:id="rId34"/>
    <p:sldId id="282" r:id="rId35"/>
    <p:sldId id="277" r:id="rId36"/>
    <p:sldId id="276" r:id="rId37"/>
    <p:sldId id="259" r:id="rId38"/>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839BD622-46EE-4DEF-9175-948C03D96F26}">
          <p14:sldIdLst>
            <p14:sldId id="262"/>
            <p14:sldId id="264"/>
            <p14:sldId id="265"/>
            <p14:sldId id="267"/>
            <p14:sldId id="270"/>
            <p14:sldId id="266"/>
            <p14:sldId id="268"/>
            <p14:sldId id="269"/>
            <p14:sldId id="271"/>
            <p14:sldId id="280"/>
            <p14:sldId id="272"/>
            <p14:sldId id="261"/>
            <p14:sldId id="263"/>
            <p14:sldId id="273"/>
            <p14:sldId id="281"/>
            <p14:sldId id="275"/>
            <p14:sldId id="285"/>
            <p14:sldId id="286"/>
            <p14:sldId id="287"/>
            <p14:sldId id="290"/>
            <p14:sldId id="288"/>
            <p14:sldId id="289"/>
            <p14:sldId id="291"/>
            <p14:sldId id="293"/>
            <p14:sldId id="279"/>
            <p14:sldId id="294"/>
            <p14:sldId id="284"/>
            <p14:sldId id="292"/>
            <p14:sldId id="295"/>
            <p14:sldId id="296"/>
            <p14:sldId id="297"/>
            <p14:sldId id="298"/>
            <p14:sldId id="299"/>
            <p14:sldId id="282"/>
            <p14:sldId id="277"/>
            <p14:sldId id="276"/>
            <p14:sldId id="259"/>
          </p14:sldIdLst>
        </p14:section>
        <p14:section name="Sección sin título" id="{B6866BA4-79E8-45C4-9913-AE81890A2BB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05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p:cViewPr varScale="1">
        <p:scale>
          <a:sx n="59" d="100"/>
          <a:sy n="59" d="100"/>
        </p:scale>
        <p:origin x="940"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0C8AD-B45E-4D6C-8141-C56E84C63AE8}" type="datetimeFigureOut">
              <a:rPr lang="es-CR" smtClean="0"/>
              <a:t>30/4/2025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DBDACC-0364-4D66-953A-CB04D6B58F45}" type="slidenum">
              <a:rPr lang="es-CR" smtClean="0"/>
              <a:t>‹Nº›</a:t>
            </a:fld>
            <a:endParaRPr lang="es-CR"/>
          </a:p>
        </p:txBody>
      </p:sp>
    </p:spTree>
    <p:extLst>
      <p:ext uri="{BB962C8B-B14F-4D97-AF65-F5344CB8AC3E}">
        <p14:creationId xmlns:p14="http://schemas.microsoft.com/office/powerpoint/2010/main" val="423737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EDDBDACC-0364-4D66-953A-CB04D6B58F45}" type="slidenum">
              <a:rPr lang="es-CR" smtClean="0"/>
              <a:t>1</a:t>
            </a:fld>
            <a:endParaRPr lang="es-CR"/>
          </a:p>
        </p:txBody>
      </p:sp>
    </p:spTree>
    <p:extLst>
      <p:ext uri="{BB962C8B-B14F-4D97-AF65-F5344CB8AC3E}">
        <p14:creationId xmlns:p14="http://schemas.microsoft.com/office/powerpoint/2010/main" val="222716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Multa = Ejecución defectuosa, Clausula penal = ejecución prematura o tardía de las obligaciones. Cobro no puede superar el 25% precio de contrato. En este momento existe un proyecto de ley  para disminuir el monto de sanción 10% </a:t>
            </a:r>
            <a:r>
              <a:rPr lang="es-CR" dirty="0" err="1"/>
              <a:t>Asamb</a:t>
            </a:r>
            <a:r>
              <a:rPr lang="es-CR" dirty="0"/>
              <a:t> </a:t>
            </a:r>
            <a:r>
              <a:rPr lang="es-CR" dirty="0" err="1"/>
              <a:t>Legislat</a:t>
            </a:r>
            <a:endParaRPr lang="es-CR" dirty="0"/>
          </a:p>
        </p:txBody>
      </p:sp>
      <p:sp>
        <p:nvSpPr>
          <p:cNvPr id="4" name="Marcador de número de diapositiva 3"/>
          <p:cNvSpPr>
            <a:spLocks noGrp="1"/>
          </p:cNvSpPr>
          <p:nvPr>
            <p:ph type="sldNum" sz="quarter" idx="5"/>
          </p:nvPr>
        </p:nvSpPr>
        <p:spPr/>
        <p:txBody>
          <a:bodyPr/>
          <a:lstStyle/>
          <a:p>
            <a:fld id="{EDDBDACC-0364-4D66-953A-CB04D6B58F45}" type="slidenum">
              <a:rPr lang="es-CR" smtClean="0"/>
              <a:t>3</a:t>
            </a:fld>
            <a:endParaRPr lang="es-CR"/>
          </a:p>
        </p:txBody>
      </p:sp>
    </p:spTree>
    <p:extLst>
      <p:ext uri="{BB962C8B-B14F-4D97-AF65-F5344CB8AC3E}">
        <p14:creationId xmlns:p14="http://schemas.microsoft.com/office/powerpoint/2010/main" val="478568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Pliego de condiciones se estable el por defectos en la ejecución del contrato o clausulas penales, considerando monto, plazo, riesgo, repercusiones</a:t>
            </a:r>
          </a:p>
        </p:txBody>
      </p:sp>
      <p:sp>
        <p:nvSpPr>
          <p:cNvPr id="4" name="Marcador de número de diapositiva 3"/>
          <p:cNvSpPr>
            <a:spLocks noGrp="1"/>
          </p:cNvSpPr>
          <p:nvPr>
            <p:ph type="sldNum" sz="quarter" idx="5"/>
          </p:nvPr>
        </p:nvSpPr>
        <p:spPr/>
        <p:txBody>
          <a:bodyPr/>
          <a:lstStyle/>
          <a:p>
            <a:fld id="{EDDBDACC-0364-4D66-953A-CB04D6B58F45}" type="slidenum">
              <a:rPr lang="es-CR" smtClean="0"/>
              <a:t>4</a:t>
            </a:fld>
            <a:endParaRPr lang="es-CR"/>
          </a:p>
        </p:txBody>
      </p:sp>
    </p:spTree>
    <p:extLst>
      <p:ext uri="{BB962C8B-B14F-4D97-AF65-F5344CB8AC3E}">
        <p14:creationId xmlns:p14="http://schemas.microsoft.com/office/powerpoint/2010/main" val="944061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Pliego de condiciones que se debe cobrar, objetar el cartel</a:t>
            </a:r>
          </a:p>
        </p:txBody>
      </p:sp>
      <p:sp>
        <p:nvSpPr>
          <p:cNvPr id="4" name="Marcador de número de diapositiva 3"/>
          <p:cNvSpPr>
            <a:spLocks noGrp="1"/>
          </p:cNvSpPr>
          <p:nvPr>
            <p:ph type="sldNum" sz="quarter" idx="5"/>
          </p:nvPr>
        </p:nvSpPr>
        <p:spPr/>
        <p:txBody>
          <a:bodyPr/>
          <a:lstStyle/>
          <a:p>
            <a:fld id="{EDDBDACC-0364-4D66-953A-CB04D6B58F45}" type="slidenum">
              <a:rPr lang="es-CR" smtClean="0"/>
              <a:t>5</a:t>
            </a:fld>
            <a:endParaRPr lang="es-CR"/>
          </a:p>
        </p:txBody>
      </p:sp>
    </p:spTree>
    <p:extLst>
      <p:ext uri="{BB962C8B-B14F-4D97-AF65-F5344CB8AC3E}">
        <p14:creationId xmlns:p14="http://schemas.microsoft.com/office/powerpoint/2010/main" val="1664402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Acto motivado con indicación de prueba</a:t>
            </a:r>
          </a:p>
        </p:txBody>
      </p:sp>
      <p:sp>
        <p:nvSpPr>
          <p:cNvPr id="4" name="Marcador de número de diapositiva 3"/>
          <p:cNvSpPr>
            <a:spLocks noGrp="1"/>
          </p:cNvSpPr>
          <p:nvPr>
            <p:ph type="sldNum" sz="quarter" idx="5"/>
          </p:nvPr>
        </p:nvSpPr>
        <p:spPr/>
        <p:txBody>
          <a:bodyPr/>
          <a:lstStyle/>
          <a:p>
            <a:fld id="{EDDBDACC-0364-4D66-953A-CB04D6B58F45}" type="slidenum">
              <a:rPr lang="es-CR" smtClean="0"/>
              <a:t>6</a:t>
            </a:fld>
            <a:endParaRPr lang="es-CR"/>
          </a:p>
        </p:txBody>
      </p:sp>
    </p:spTree>
    <p:extLst>
      <p:ext uri="{BB962C8B-B14F-4D97-AF65-F5344CB8AC3E}">
        <p14:creationId xmlns:p14="http://schemas.microsoft.com/office/powerpoint/2010/main" val="2607747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R" dirty="0"/>
              <a:t>* No se usa en la UNA, </a:t>
            </a:r>
          </a:p>
        </p:txBody>
      </p:sp>
      <p:sp>
        <p:nvSpPr>
          <p:cNvPr id="4" name="Marcador de número de diapositiva 3"/>
          <p:cNvSpPr>
            <a:spLocks noGrp="1"/>
          </p:cNvSpPr>
          <p:nvPr>
            <p:ph type="sldNum" sz="quarter" idx="5"/>
          </p:nvPr>
        </p:nvSpPr>
        <p:spPr/>
        <p:txBody>
          <a:bodyPr/>
          <a:lstStyle/>
          <a:p>
            <a:fld id="{EDDBDACC-0364-4D66-953A-CB04D6B58F45}" type="slidenum">
              <a:rPr lang="es-CR" smtClean="0"/>
              <a:t>16</a:t>
            </a:fld>
            <a:endParaRPr lang="es-CR"/>
          </a:p>
        </p:txBody>
      </p:sp>
    </p:spTree>
    <p:extLst>
      <p:ext uri="{BB962C8B-B14F-4D97-AF65-F5344CB8AC3E}">
        <p14:creationId xmlns:p14="http://schemas.microsoft.com/office/powerpoint/2010/main" val="1111448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0" i="0" dirty="0">
                <a:solidFill>
                  <a:srgbClr val="333333"/>
                </a:solidFill>
                <a:effectLst/>
                <a:latin typeface="Helvetica Neue"/>
              </a:rPr>
              <a:t>(Sala Constitucional de la Corte Suprema de Justicia, resolución No. 1205, 15 de marzo de 1996, 9 horas.).</a:t>
            </a:r>
            <a:endParaRPr lang="es-CR" dirty="0"/>
          </a:p>
        </p:txBody>
      </p:sp>
      <p:sp>
        <p:nvSpPr>
          <p:cNvPr id="4" name="Marcador de número de diapositiva 3"/>
          <p:cNvSpPr>
            <a:spLocks noGrp="1"/>
          </p:cNvSpPr>
          <p:nvPr>
            <p:ph type="sldNum" sz="quarter" idx="5"/>
          </p:nvPr>
        </p:nvSpPr>
        <p:spPr/>
        <p:txBody>
          <a:bodyPr/>
          <a:lstStyle/>
          <a:p>
            <a:fld id="{EDDBDACC-0364-4D66-953A-CB04D6B58F45}" type="slidenum">
              <a:rPr lang="es-CR" smtClean="0"/>
              <a:t>35</a:t>
            </a:fld>
            <a:endParaRPr lang="es-CR"/>
          </a:p>
        </p:txBody>
      </p:sp>
    </p:spTree>
    <p:extLst>
      <p:ext uri="{BB962C8B-B14F-4D97-AF65-F5344CB8AC3E}">
        <p14:creationId xmlns:p14="http://schemas.microsoft.com/office/powerpoint/2010/main" val="504209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429FAB22-A176-BE9A-FF1D-95CF40AF9D9C}"/>
              </a:ext>
            </a:extLst>
          </p:cNvPr>
          <p:cNvPicPr>
            <a:picLocks noChangeAspect="1"/>
          </p:cNvPicPr>
          <p:nvPr userDrawn="1"/>
        </p:nvPicPr>
        <p:blipFill>
          <a:blip r:embed="rId3"/>
          <a:srcRect/>
          <a:stretch/>
        </p:blipFill>
        <p:spPr>
          <a:xfrm>
            <a:off x="1" y="-67056"/>
            <a:ext cx="12191998" cy="6992111"/>
          </a:xfrm>
          <a:prstGeom prst="rect">
            <a:avLst/>
          </a:prstGeom>
        </p:spPr>
      </p:pic>
      <p:sp>
        <p:nvSpPr>
          <p:cNvPr id="2" name="Título 1">
            <a:extLst>
              <a:ext uri="{FF2B5EF4-FFF2-40B4-BE49-F238E27FC236}">
                <a16:creationId xmlns:a16="http://schemas.microsoft.com/office/drawing/2014/main" id="{33964D6C-24DA-565D-14BC-038E1DFCF3A9}"/>
              </a:ext>
            </a:extLst>
          </p:cNvPr>
          <p:cNvSpPr>
            <a:spLocks noGrp="1"/>
          </p:cNvSpPr>
          <p:nvPr>
            <p:ph type="ctrTitle"/>
          </p:nvPr>
        </p:nvSpPr>
        <p:spPr>
          <a:xfrm>
            <a:off x="5158990" y="2407393"/>
            <a:ext cx="6722471" cy="1210451"/>
          </a:xfrm>
        </p:spPr>
        <p:txBody>
          <a:bodyPr anchor="t">
            <a:normAutofit/>
          </a:bodyPr>
          <a:lstStyle>
            <a:lvl1pPr algn="l">
              <a:defRPr sz="3600">
                <a:latin typeface="Arial" panose="020B0604020202020204" pitchFamily="34" charset="0"/>
                <a:ea typeface="Open Sans" panose="020B0606030504020204" pitchFamily="34" charset="0"/>
                <a:cs typeface="Arial" panose="020B0604020202020204" pitchFamily="34" charset="0"/>
              </a:defRPr>
            </a:lvl1pPr>
          </a:lstStyle>
          <a:p>
            <a:r>
              <a:rPr lang="es-MX" dirty="0"/>
              <a:t>Haz clic para modificar el estilo de título</a:t>
            </a:r>
            <a:endParaRPr lang="es-CR" dirty="0"/>
          </a:p>
        </p:txBody>
      </p:sp>
      <p:sp>
        <p:nvSpPr>
          <p:cNvPr id="3" name="Subtítulo 2">
            <a:extLst>
              <a:ext uri="{FF2B5EF4-FFF2-40B4-BE49-F238E27FC236}">
                <a16:creationId xmlns:a16="http://schemas.microsoft.com/office/drawing/2014/main" id="{F66E4AE2-F868-CF89-663B-1446259E6B0D}"/>
              </a:ext>
            </a:extLst>
          </p:cNvPr>
          <p:cNvSpPr>
            <a:spLocks noGrp="1"/>
          </p:cNvSpPr>
          <p:nvPr>
            <p:ph type="subTitle" idx="1"/>
          </p:nvPr>
        </p:nvSpPr>
        <p:spPr>
          <a:xfrm>
            <a:off x="5158989" y="3706937"/>
            <a:ext cx="6722471" cy="1281993"/>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dirty="0"/>
              <a:t>Haz clic para editar el estilo de subtítulo del patrón</a:t>
            </a:r>
            <a:endParaRPr lang="es-CR" dirty="0"/>
          </a:p>
        </p:txBody>
      </p:sp>
      <p:sp>
        <p:nvSpPr>
          <p:cNvPr id="8" name="Marcador de posición de imagen 7">
            <a:extLst>
              <a:ext uri="{FF2B5EF4-FFF2-40B4-BE49-F238E27FC236}">
                <a16:creationId xmlns:a16="http://schemas.microsoft.com/office/drawing/2014/main" id="{A139AD62-C130-EEC6-7ACB-DCE6CBA19CAF}"/>
              </a:ext>
            </a:extLst>
          </p:cNvPr>
          <p:cNvSpPr>
            <a:spLocks noGrp="1"/>
          </p:cNvSpPr>
          <p:nvPr>
            <p:ph type="pic" sz="quarter" idx="10" hasCustomPrompt="1"/>
          </p:nvPr>
        </p:nvSpPr>
        <p:spPr>
          <a:xfrm>
            <a:off x="9712693" y="278810"/>
            <a:ext cx="2168768" cy="1008063"/>
          </a:xfrm>
          <a:noFill/>
        </p:spPr>
        <p:txBody>
          <a:bodyPr anchor="ctr">
            <a:normAutofit/>
          </a:bodyPr>
          <a:lstStyle>
            <a:lvl1pPr marL="0" indent="0" algn="ctr">
              <a:buNone/>
              <a:defRPr sz="1000">
                <a:solidFill>
                  <a:schemeClr val="tx1"/>
                </a:solidFill>
              </a:defRPr>
            </a:lvl1pPr>
          </a:lstStyle>
          <a:p>
            <a:r>
              <a:rPr lang="es-CR" dirty="0"/>
              <a:t>Insertar aquí el logotipo de la declaratoria del año </a:t>
            </a:r>
          </a:p>
        </p:txBody>
      </p:sp>
      <p:sp>
        <p:nvSpPr>
          <p:cNvPr id="9" name="Marcador de posición de imagen 7">
            <a:extLst>
              <a:ext uri="{FF2B5EF4-FFF2-40B4-BE49-F238E27FC236}">
                <a16:creationId xmlns:a16="http://schemas.microsoft.com/office/drawing/2014/main" id="{B5A4BCAE-A554-D4FF-647C-01A349AEEC70}"/>
              </a:ext>
            </a:extLst>
          </p:cNvPr>
          <p:cNvSpPr>
            <a:spLocks noGrp="1"/>
          </p:cNvSpPr>
          <p:nvPr>
            <p:ph type="pic" sz="quarter" idx="11" hasCustomPrompt="1"/>
          </p:nvPr>
        </p:nvSpPr>
        <p:spPr>
          <a:xfrm>
            <a:off x="7379678" y="278809"/>
            <a:ext cx="2168768" cy="1008063"/>
          </a:xfrm>
          <a:noFill/>
        </p:spPr>
        <p:txBody>
          <a:bodyPr anchor="ctr">
            <a:normAutofit/>
          </a:bodyPr>
          <a:lstStyle>
            <a:lvl1pPr marL="0" indent="0" algn="ctr">
              <a:buNone/>
              <a:defRPr sz="1000">
                <a:solidFill>
                  <a:schemeClr val="tx1"/>
                </a:solidFill>
              </a:defRPr>
            </a:lvl1pPr>
          </a:lstStyle>
          <a:p>
            <a:r>
              <a:rPr lang="es-CR" dirty="0"/>
              <a:t>Insertar aquí el logotipo de la instancia universitaria</a:t>
            </a:r>
          </a:p>
        </p:txBody>
      </p:sp>
      <p:pic>
        <p:nvPicPr>
          <p:cNvPr id="10" name="Imagen 9">
            <a:extLst>
              <a:ext uri="{FF2B5EF4-FFF2-40B4-BE49-F238E27FC236}">
                <a16:creationId xmlns:a16="http://schemas.microsoft.com/office/drawing/2014/main" id="{7104C2DC-AA0E-CD4B-1B01-7B48422E70FF}"/>
              </a:ext>
            </a:extLst>
          </p:cNvPr>
          <p:cNvPicPr>
            <a:picLocks noChangeAspect="1"/>
          </p:cNvPicPr>
          <p:nvPr userDrawn="1"/>
        </p:nvPicPr>
        <p:blipFill>
          <a:blip r:embed="rId4"/>
          <a:stretch>
            <a:fillRect/>
          </a:stretch>
        </p:blipFill>
        <p:spPr>
          <a:xfrm>
            <a:off x="566530" y="601072"/>
            <a:ext cx="1470992" cy="1180961"/>
          </a:xfrm>
          <a:prstGeom prst="rect">
            <a:avLst/>
          </a:prstGeom>
        </p:spPr>
      </p:pic>
    </p:spTree>
    <p:extLst>
      <p:ext uri="{BB962C8B-B14F-4D97-AF65-F5344CB8AC3E}">
        <p14:creationId xmlns:p14="http://schemas.microsoft.com/office/powerpoint/2010/main" val="509334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B1A0F787-946C-C800-7A9F-A843D06A0A7D}"/>
              </a:ext>
            </a:extLst>
          </p:cNvPr>
          <p:cNvPicPr>
            <a:picLocks noChangeAspect="1"/>
          </p:cNvPicPr>
          <p:nvPr userDrawn="1"/>
        </p:nvPicPr>
        <p:blipFill>
          <a:blip r:embed="rId3"/>
          <a:stretch>
            <a:fillRect/>
          </a:stretch>
        </p:blipFill>
        <p:spPr>
          <a:xfrm>
            <a:off x="0" y="-134111"/>
            <a:ext cx="12192000" cy="6992111"/>
          </a:xfrm>
          <a:prstGeom prst="rect">
            <a:avLst/>
          </a:prstGeom>
        </p:spPr>
      </p:pic>
      <p:sp>
        <p:nvSpPr>
          <p:cNvPr id="2" name="Título 1">
            <a:extLst>
              <a:ext uri="{FF2B5EF4-FFF2-40B4-BE49-F238E27FC236}">
                <a16:creationId xmlns:a16="http://schemas.microsoft.com/office/drawing/2014/main" id="{B7110AC6-C387-6A61-3F34-5118F8619400}"/>
              </a:ext>
            </a:extLst>
          </p:cNvPr>
          <p:cNvSpPr>
            <a:spLocks noGrp="1"/>
          </p:cNvSpPr>
          <p:nvPr>
            <p:ph type="title"/>
          </p:nvPr>
        </p:nvSpPr>
        <p:spPr/>
        <p:txBody>
          <a:bodyPr/>
          <a:lstStyle>
            <a:lvl1pPr>
              <a:defRPr sz="3600">
                <a:latin typeface="Arial" panose="020B0604020202020204" pitchFamily="34" charset="0"/>
                <a:cs typeface="Arial" panose="020B0604020202020204" pitchFamily="34" charset="0"/>
              </a:defRPr>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4F18B5DF-468C-4E74-D1A6-7374797B8941}"/>
              </a:ext>
            </a:extLst>
          </p:cNvPr>
          <p:cNvSpPr>
            <a:spLocks noGrp="1"/>
          </p:cNvSpPr>
          <p:nvPr>
            <p:ph idx="1"/>
          </p:nvPr>
        </p:nvSpPr>
        <p:spPr/>
        <p:txBody>
          <a:bodyPr>
            <a:normAutofit/>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103763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471EBB38-12D7-2A07-F29B-88CF30A80C97}"/>
              </a:ext>
            </a:extLst>
          </p:cNvPr>
          <p:cNvSpPr/>
          <p:nvPr userDrawn="1"/>
        </p:nvSpPr>
        <p:spPr>
          <a:xfrm>
            <a:off x="0" y="0"/>
            <a:ext cx="5169877" cy="6858000"/>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noFill/>
            </a:endParaRPr>
          </a:p>
        </p:txBody>
      </p:sp>
      <p:sp>
        <p:nvSpPr>
          <p:cNvPr id="2" name="Título 1">
            <a:extLst>
              <a:ext uri="{FF2B5EF4-FFF2-40B4-BE49-F238E27FC236}">
                <a16:creationId xmlns:a16="http://schemas.microsoft.com/office/drawing/2014/main" id="{E1596621-6B53-16F8-7BA5-D040D83360DF}"/>
              </a:ext>
            </a:extLst>
          </p:cNvPr>
          <p:cNvSpPr>
            <a:spLocks noGrp="1"/>
          </p:cNvSpPr>
          <p:nvPr>
            <p:ph type="title"/>
          </p:nvPr>
        </p:nvSpPr>
        <p:spPr>
          <a:xfrm>
            <a:off x="667727" y="1381492"/>
            <a:ext cx="3728427" cy="2852737"/>
          </a:xfrm>
        </p:spPr>
        <p:txBody>
          <a:bodyPr anchor="b">
            <a:noAutofit/>
          </a:bodyPr>
          <a:lstStyle>
            <a:lvl1pPr>
              <a:defRPr sz="4800">
                <a:solidFill>
                  <a:schemeClr val="bg1"/>
                </a:solidFill>
              </a:defRPr>
            </a:lvl1p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EECBA4DF-36DE-BB03-947D-388BD770997C}"/>
              </a:ext>
            </a:extLst>
          </p:cNvPr>
          <p:cNvSpPr>
            <a:spLocks noGrp="1"/>
          </p:cNvSpPr>
          <p:nvPr>
            <p:ph type="body" idx="1"/>
          </p:nvPr>
        </p:nvSpPr>
        <p:spPr>
          <a:xfrm>
            <a:off x="667727" y="4401894"/>
            <a:ext cx="3728427" cy="1500187"/>
          </a:xfrm>
        </p:spPr>
        <p:txBody>
          <a:bodyPr>
            <a:normAutofit/>
          </a:bodyPr>
          <a:lstStyle>
            <a:lvl1pPr marL="0" indent="0">
              <a:buNone/>
              <a:defRPr sz="2000" i="0">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8" name="Marcador de texto 2">
            <a:extLst>
              <a:ext uri="{FF2B5EF4-FFF2-40B4-BE49-F238E27FC236}">
                <a16:creationId xmlns:a16="http://schemas.microsoft.com/office/drawing/2014/main" id="{8DBC814B-221B-BD58-080F-A038F4E82D6C}"/>
              </a:ext>
            </a:extLst>
          </p:cNvPr>
          <p:cNvSpPr>
            <a:spLocks noGrp="1"/>
          </p:cNvSpPr>
          <p:nvPr>
            <p:ph type="body" idx="10"/>
          </p:nvPr>
        </p:nvSpPr>
        <p:spPr>
          <a:xfrm>
            <a:off x="5837604" y="1391384"/>
            <a:ext cx="5815135" cy="1500187"/>
          </a:xfrm>
        </p:spPr>
        <p:txBody>
          <a:bodyPr>
            <a:normAutofit/>
          </a:bodyPr>
          <a:lstStyle>
            <a:lvl1pPr marL="0" indent="0">
              <a:buNone/>
              <a:defRPr sz="2800" i="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9" name="Triángulo rectángulo 8">
            <a:extLst>
              <a:ext uri="{FF2B5EF4-FFF2-40B4-BE49-F238E27FC236}">
                <a16:creationId xmlns:a16="http://schemas.microsoft.com/office/drawing/2014/main" id="{E3498BE6-AABD-3334-FC91-5D5572535096}"/>
              </a:ext>
            </a:extLst>
          </p:cNvPr>
          <p:cNvSpPr/>
          <p:nvPr userDrawn="1"/>
        </p:nvSpPr>
        <p:spPr>
          <a:xfrm>
            <a:off x="5169877" y="0"/>
            <a:ext cx="422031" cy="6858000"/>
          </a:xfrm>
          <a:prstGeom prst="rtTriangl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Triángulo rectángulo 9">
            <a:extLst>
              <a:ext uri="{FF2B5EF4-FFF2-40B4-BE49-F238E27FC236}">
                <a16:creationId xmlns:a16="http://schemas.microsoft.com/office/drawing/2014/main" id="{9C098CE9-777F-BEF3-54F9-3F200B264952}"/>
              </a:ext>
            </a:extLst>
          </p:cNvPr>
          <p:cNvSpPr/>
          <p:nvPr userDrawn="1"/>
        </p:nvSpPr>
        <p:spPr>
          <a:xfrm rot="176571">
            <a:off x="4988980" y="6179"/>
            <a:ext cx="422031" cy="7057899"/>
          </a:xfrm>
          <a:prstGeom prst="rtTriangle">
            <a:avLst/>
          </a:prstGeom>
          <a:solidFill>
            <a:schemeClr val="accent2">
              <a:lumMod val="20000"/>
              <a:lumOff val="80000"/>
              <a:alpha val="7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pic>
        <p:nvPicPr>
          <p:cNvPr id="12" name="Imagen 11">
            <a:extLst>
              <a:ext uri="{FF2B5EF4-FFF2-40B4-BE49-F238E27FC236}">
                <a16:creationId xmlns:a16="http://schemas.microsoft.com/office/drawing/2014/main" id="{E0DDC91B-96CA-7F84-4C82-A33B1F7EC0F4}"/>
              </a:ext>
            </a:extLst>
          </p:cNvPr>
          <p:cNvPicPr>
            <a:picLocks noChangeAspect="1"/>
          </p:cNvPicPr>
          <p:nvPr userDrawn="1"/>
        </p:nvPicPr>
        <p:blipFill>
          <a:blip r:embed="rId2"/>
          <a:stretch>
            <a:fillRect/>
          </a:stretch>
        </p:blipFill>
        <p:spPr>
          <a:xfrm>
            <a:off x="11476891" y="6465275"/>
            <a:ext cx="550985" cy="275493"/>
          </a:xfrm>
          <a:prstGeom prst="rect">
            <a:avLst/>
          </a:prstGeom>
        </p:spPr>
      </p:pic>
    </p:spTree>
    <p:extLst>
      <p:ext uri="{BB962C8B-B14F-4D97-AF65-F5344CB8AC3E}">
        <p14:creationId xmlns:p14="http://schemas.microsoft.com/office/powerpoint/2010/main" val="1633087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D8003865-601B-A729-398C-8C7EC769CD4E}"/>
              </a:ext>
            </a:extLst>
          </p:cNvPr>
          <p:cNvPicPr>
            <a:picLocks noChangeAspect="1"/>
          </p:cNvPicPr>
          <p:nvPr userDrawn="1"/>
        </p:nvPicPr>
        <p:blipFill>
          <a:blip r:embed="rId3"/>
          <a:stretch>
            <a:fillRect/>
          </a:stretch>
        </p:blipFill>
        <p:spPr>
          <a:xfrm>
            <a:off x="0" y="-134111"/>
            <a:ext cx="12192000" cy="6992111"/>
          </a:xfrm>
          <a:prstGeom prst="rect">
            <a:avLst/>
          </a:prstGeom>
        </p:spPr>
      </p:pic>
      <p:sp>
        <p:nvSpPr>
          <p:cNvPr id="2" name="Título 1">
            <a:extLst>
              <a:ext uri="{FF2B5EF4-FFF2-40B4-BE49-F238E27FC236}">
                <a16:creationId xmlns:a16="http://schemas.microsoft.com/office/drawing/2014/main" id="{48E97685-2A71-AA6C-034C-D26A5D001296}"/>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98B8486C-3629-8082-8615-6C22A68C08F3}"/>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contenido 3">
            <a:extLst>
              <a:ext uri="{FF2B5EF4-FFF2-40B4-BE49-F238E27FC236}">
                <a16:creationId xmlns:a16="http://schemas.microsoft.com/office/drawing/2014/main" id="{346EF1CB-C244-D3FF-AC11-CBAD6F401729}"/>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1523897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63E6E7F1-0F4F-7CA1-4D86-8BAE54C561F9}"/>
              </a:ext>
            </a:extLst>
          </p:cNvPr>
          <p:cNvPicPr>
            <a:picLocks noChangeAspect="1"/>
          </p:cNvPicPr>
          <p:nvPr userDrawn="1"/>
        </p:nvPicPr>
        <p:blipFill>
          <a:blip r:embed="rId3"/>
          <a:srcRect/>
          <a:stretch/>
        </p:blipFill>
        <p:spPr>
          <a:xfrm>
            <a:off x="1" y="-67056"/>
            <a:ext cx="12191998" cy="6992111"/>
          </a:xfrm>
          <a:prstGeom prst="rect">
            <a:avLst/>
          </a:prstGeom>
        </p:spPr>
      </p:pic>
      <p:sp>
        <p:nvSpPr>
          <p:cNvPr id="13" name="Rectángulo 12">
            <a:extLst>
              <a:ext uri="{FF2B5EF4-FFF2-40B4-BE49-F238E27FC236}">
                <a16:creationId xmlns:a16="http://schemas.microsoft.com/office/drawing/2014/main" id="{ACE39999-A080-5364-3DB8-BB2B43B27587}"/>
              </a:ext>
            </a:extLst>
          </p:cNvPr>
          <p:cNvSpPr/>
          <p:nvPr userDrawn="1"/>
        </p:nvSpPr>
        <p:spPr>
          <a:xfrm>
            <a:off x="0" y="2133600"/>
            <a:ext cx="12192000" cy="1219199"/>
          </a:xfrm>
          <a:prstGeom prst="rect">
            <a:avLst/>
          </a:prstGeom>
          <a:gradFill>
            <a:gsLst>
              <a:gs pos="100000">
                <a:schemeClr val="accent2">
                  <a:lumMod val="5000"/>
                  <a:lumOff val="95000"/>
                  <a:alpha val="0"/>
                </a:schemeClr>
              </a:gs>
              <a:gs pos="0">
                <a:srgbClr val="C00000"/>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6" name="Título 1">
            <a:extLst>
              <a:ext uri="{FF2B5EF4-FFF2-40B4-BE49-F238E27FC236}">
                <a16:creationId xmlns:a16="http://schemas.microsoft.com/office/drawing/2014/main" id="{0C8B5BDB-2BC6-6A08-EC2C-BEBFD3A7AE3B}"/>
              </a:ext>
            </a:extLst>
          </p:cNvPr>
          <p:cNvSpPr>
            <a:spLocks noGrp="1"/>
          </p:cNvSpPr>
          <p:nvPr>
            <p:ph type="ctrTitle" hasCustomPrompt="1"/>
          </p:nvPr>
        </p:nvSpPr>
        <p:spPr>
          <a:xfrm>
            <a:off x="1125415" y="2224633"/>
            <a:ext cx="3983298" cy="1063689"/>
          </a:xfrm>
        </p:spPr>
        <p:txBody>
          <a:bodyPr anchor="t">
            <a:normAutofit/>
          </a:bodyPr>
          <a:lstStyle>
            <a:lvl1pPr algn="l">
              <a:defRPr sz="7200" b="1">
                <a:solidFill>
                  <a:schemeClr val="bg1"/>
                </a:solidFill>
                <a:latin typeface="Arial" panose="020B0604020202020204" pitchFamily="34" charset="0"/>
                <a:ea typeface="Open Sans Extrabold" panose="020B0606030504020204" pitchFamily="34" charset="0"/>
                <a:cs typeface="Arial" panose="020B0604020202020204" pitchFamily="34" charset="0"/>
              </a:defRPr>
            </a:lvl1pPr>
          </a:lstStyle>
          <a:p>
            <a:r>
              <a:rPr lang="es-MX" dirty="0"/>
              <a:t>Capítulo</a:t>
            </a:r>
            <a:endParaRPr lang="es-CR" dirty="0"/>
          </a:p>
        </p:txBody>
      </p:sp>
      <p:sp>
        <p:nvSpPr>
          <p:cNvPr id="4" name="Marcador de texto 3">
            <a:extLst>
              <a:ext uri="{FF2B5EF4-FFF2-40B4-BE49-F238E27FC236}">
                <a16:creationId xmlns:a16="http://schemas.microsoft.com/office/drawing/2014/main" id="{B3925D41-D5A7-A519-1111-3C71D6578524}"/>
              </a:ext>
            </a:extLst>
          </p:cNvPr>
          <p:cNvSpPr>
            <a:spLocks noGrp="1"/>
          </p:cNvSpPr>
          <p:nvPr>
            <p:ph type="body" sz="quarter" idx="10" hasCustomPrompt="1"/>
          </p:nvPr>
        </p:nvSpPr>
        <p:spPr>
          <a:xfrm>
            <a:off x="5278438" y="2224088"/>
            <a:ext cx="1102484" cy="1063625"/>
          </a:xfrm>
        </p:spPr>
        <p:txBody>
          <a:bodyPr anchor="ctr">
            <a:noAutofit/>
          </a:bodyPr>
          <a:lstStyle>
            <a:lvl1pPr marL="0" indent="0" algn="ctr">
              <a:buNone/>
              <a:defRPr sz="6600">
                <a:solidFill>
                  <a:schemeClr val="bg1"/>
                </a:solidFill>
                <a:latin typeface="Arial" panose="020B0604020202020204" pitchFamily="34" charset="0"/>
                <a:cs typeface="Arial" panose="020B0604020202020204" pitchFamily="34" charset="0"/>
              </a:defRPr>
            </a:lvl1pPr>
          </a:lstStyle>
          <a:p>
            <a:pPr lvl="0"/>
            <a:r>
              <a:rPr lang="es-MX" dirty="0"/>
              <a:t>1</a:t>
            </a:r>
            <a:endParaRPr lang="es-CR" dirty="0"/>
          </a:p>
        </p:txBody>
      </p:sp>
    </p:spTree>
    <p:extLst>
      <p:ext uri="{BB962C8B-B14F-4D97-AF65-F5344CB8AC3E}">
        <p14:creationId xmlns:p14="http://schemas.microsoft.com/office/powerpoint/2010/main" val="3579296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FBDB1FBD-E7FE-EACE-302A-0C8CD8B11B37}"/>
              </a:ext>
            </a:extLst>
          </p:cNvPr>
          <p:cNvPicPr>
            <a:picLocks noChangeAspect="1"/>
          </p:cNvPicPr>
          <p:nvPr userDrawn="1"/>
        </p:nvPicPr>
        <p:blipFill>
          <a:blip r:embed="rId3"/>
          <a:stretch>
            <a:fillRect/>
          </a:stretch>
        </p:blipFill>
        <p:spPr>
          <a:xfrm>
            <a:off x="0" y="-134111"/>
            <a:ext cx="12192000" cy="6992111"/>
          </a:xfrm>
          <a:prstGeom prst="rect">
            <a:avLst/>
          </a:prstGeom>
        </p:spPr>
      </p:pic>
      <p:sp>
        <p:nvSpPr>
          <p:cNvPr id="2" name="Título 1">
            <a:extLst>
              <a:ext uri="{FF2B5EF4-FFF2-40B4-BE49-F238E27FC236}">
                <a16:creationId xmlns:a16="http://schemas.microsoft.com/office/drawing/2014/main" id="{DB6310B1-53CA-5C10-D76D-4CE7EA2B3A1F}"/>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0A779245-A46F-27DF-4553-FBFECAF64F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texto 3">
            <a:extLst>
              <a:ext uri="{FF2B5EF4-FFF2-40B4-BE49-F238E27FC236}">
                <a16:creationId xmlns:a16="http://schemas.microsoft.com/office/drawing/2014/main" id="{FA027450-CAA6-285B-721C-5AFE80F125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Tree>
    <p:extLst>
      <p:ext uri="{BB962C8B-B14F-4D97-AF65-F5344CB8AC3E}">
        <p14:creationId xmlns:p14="http://schemas.microsoft.com/office/powerpoint/2010/main" val="19947821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3D48AF5-4307-3C30-1359-B06D4D7253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51DA0A7A-69B4-EA36-52E7-E46831A722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31B69F9B-A41C-01D1-DD2C-2EE67F708C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CB6B00C-789E-AC4B-8A7B-49E56D4B3FCA}" type="datetimeFigureOut">
              <a:rPr lang="es-CR" smtClean="0"/>
              <a:t>30/4/2025</a:t>
            </a:fld>
            <a:endParaRPr lang="es-CR"/>
          </a:p>
        </p:txBody>
      </p:sp>
      <p:sp>
        <p:nvSpPr>
          <p:cNvPr id="5" name="Marcador de pie de página 4">
            <a:extLst>
              <a:ext uri="{FF2B5EF4-FFF2-40B4-BE49-F238E27FC236}">
                <a16:creationId xmlns:a16="http://schemas.microsoft.com/office/drawing/2014/main" id="{7772050B-F2B4-FE81-B4D6-82EF931C30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R"/>
          </a:p>
        </p:txBody>
      </p:sp>
      <p:sp>
        <p:nvSpPr>
          <p:cNvPr id="6" name="Marcador de número de diapositiva 5">
            <a:extLst>
              <a:ext uri="{FF2B5EF4-FFF2-40B4-BE49-F238E27FC236}">
                <a16:creationId xmlns:a16="http://schemas.microsoft.com/office/drawing/2014/main" id="{4949951F-1188-4B11-AEAB-EA03DB9666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0956344-2B43-934B-9611-7C425958EC70}" type="slidenum">
              <a:rPr lang="es-CR" smtClean="0"/>
              <a:t>‹Nº›</a:t>
            </a:fld>
            <a:endParaRPr lang="es-CR"/>
          </a:p>
        </p:txBody>
      </p:sp>
    </p:spTree>
    <p:extLst>
      <p:ext uri="{BB962C8B-B14F-4D97-AF65-F5344CB8AC3E}">
        <p14:creationId xmlns:p14="http://schemas.microsoft.com/office/powerpoint/2010/main" val="3035063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56"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D18A64-4C01-5F3A-79FC-B3665B38C081}"/>
              </a:ext>
            </a:extLst>
          </p:cNvPr>
          <p:cNvSpPr>
            <a:spLocks noGrp="1"/>
          </p:cNvSpPr>
          <p:nvPr>
            <p:ph type="ctrTitle"/>
          </p:nvPr>
        </p:nvSpPr>
        <p:spPr>
          <a:xfrm>
            <a:off x="4212772" y="2407393"/>
            <a:ext cx="7668690" cy="2110178"/>
          </a:xfrm>
        </p:spPr>
        <p:txBody>
          <a:bodyPr>
            <a:noAutofit/>
          </a:bodyPr>
          <a:lstStyle/>
          <a:p>
            <a:pPr algn="ctr"/>
            <a:r>
              <a:rPr lang="es-CR" sz="6600" b="1" dirty="0"/>
              <a:t>Multas y clausulas penales</a:t>
            </a:r>
          </a:p>
        </p:txBody>
      </p:sp>
      <p:pic>
        <p:nvPicPr>
          <p:cNvPr id="3" name="Marcador de posición de imagen 5" descr="Logotipo, nombre de la empresa&#10;&#10;El contenido generado por IA puede ser incorrecto.">
            <a:extLst>
              <a:ext uri="{FF2B5EF4-FFF2-40B4-BE49-F238E27FC236}">
                <a16:creationId xmlns:a16="http://schemas.microsoft.com/office/drawing/2014/main" id="{FC25BEA2-6342-2AC1-FE30-C4B6D41E0E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73956" y="374290"/>
            <a:ext cx="1377916" cy="10472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76955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67C1D9-73AF-D2D0-DCAE-F03FC0516A6E}"/>
              </a:ext>
            </a:extLst>
          </p:cNvPr>
          <p:cNvSpPr>
            <a:spLocks noGrp="1"/>
          </p:cNvSpPr>
          <p:nvPr>
            <p:ph type="title"/>
          </p:nvPr>
        </p:nvSpPr>
        <p:spPr/>
        <p:txBody>
          <a:bodyPr/>
          <a:lstStyle/>
          <a:p>
            <a:pPr algn="ctr"/>
            <a:r>
              <a:rPr lang="es-MX" b="1" dirty="0"/>
              <a:t>Multas</a:t>
            </a:r>
            <a:endParaRPr lang="es-CR" b="1" dirty="0"/>
          </a:p>
        </p:txBody>
      </p:sp>
      <p:sp>
        <p:nvSpPr>
          <p:cNvPr id="3" name="Marcador de contenido 2">
            <a:extLst>
              <a:ext uri="{FF2B5EF4-FFF2-40B4-BE49-F238E27FC236}">
                <a16:creationId xmlns:a16="http://schemas.microsoft.com/office/drawing/2014/main" id="{27DB2236-D2EA-EEE0-BB1C-DEC663067B30}"/>
              </a:ext>
            </a:extLst>
          </p:cNvPr>
          <p:cNvSpPr>
            <a:spLocks noGrp="1"/>
          </p:cNvSpPr>
          <p:nvPr>
            <p:ph idx="1"/>
          </p:nvPr>
        </p:nvSpPr>
        <p:spPr/>
        <p:txBody>
          <a:bodyPr/>
          <a:lstStyle/>
          <a:p>
            <a:pPr marL="0" indent="0" algn="just">
              <a:lnSpc>
                <a:spcPct val="107000"/>
              </a:lnSpc>
              <a:spcAft>
                <a:spcPts val="800"/>
              </a:spcAft>
              <a:buNone/>
            </a:pPr>
            <a:r>
              <a:rPr lang="es-CR" kern="100" dirty="0"/>
              <a:t>Se aplican cuando el contratista incurre en defectos durante la ejecución del contrato o incumplimientos  no relacionados al plazo. Estas sanciones económicas están previamente estipuladas en el pliego de condiciones y se calculan en función de la gravedad y duración del incumplimiento. La Administración no está obligada a demostrar la existencia de un daño o perjuicio específico para imponer la multa; basta con constatar el incumplimiento del contratista.</a:t>
            </a:r>
          </a:p>
        </p:txBody>
      </p:sp>
    </p:spTree>
    <p:extLst>
      <p:ext uri="{BB962C8B-B14F-4D97-AF65-F5344CB8AC3E}">
        <p14:creationId xmlns:p14="http://schemas.microsoft.com/office/powerpoint/2010/main" val="2533704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022D89-3156-D2C5-DD42-A8E5E303D176}"/>
              </a:ext>
            </a:extLst>
          </p:cNvPr>
          <p:cNvSpPr>
            <a:spLocks noGrp="1"/>
          </p:cNvSpPr>
          <p:nvPr>
            <p:ph type="title"/>
          </p:nvPr>
        </p:nvSpPr>
        <p:spPr/>
        <p:txBody>
          <a:bodyPr/>
          <a:lstStyle/>
          <a:p>
            <a:pPr algn="ctr"/>
            <a:r>
              <a:rPr lang="es-MX" b="1" dirty="0"/>
              <a:t>Cláusula penal</a:t>
            </a:r>
            <a:endParaRPr lang="es-CR" b="1" dirty="0"/>
          </a:p>
        </p:txBody>
      </p:sp>
      <p:sp>
        <p:nvSpPr>
          <p:cNvPr id="3" name="Marcador de contenido 2">
            <a:extLst>
              <a:ext uri="{FF2B5EF4-FFF2-40B4-BE49-F238E27FC236}">
                <a16:creationId xmlns:a16="http://schemas.microsoft.com/office/drawing/2014/main" id="{752D9B5F-258F-0BBE-2DA1-E6A0C58FE1BA}"/>
              </a:ext>
            </a:extLst>
          </p:cNvPr>
          <p:cNvSpPr>
            <a:spLocks noGrp="1"/>
          </p:cNvSpPr>
          <p:nvPr>
            <p:ph idx="1"/>
          </p:nvPr>
        </p:nvSpPr>
        <p:spPr/>
        <p:txBody>
          <a:bodyPr/>
          <a:lstStyle/>
          <a:p>
            <a:pPr marL="0" indent="0" algn="just">
              <a:lnSpc>
                <a:spcPct val="107000"/>
              </a:lnSpc>
              <a:spcAft>
                <a:spcPts val="800"/>
              </a:spcAft>
              <a:buNone/>
            </a:pPr>
            <a:r>
              <a:rPr lang="es-CR" kern="100" dirty="0"/>
              <a:t>Son estipulaciones contractuales que establecen una indemnización predeterminada en caso de incumplimiento de plazo de ejecución de las obligaciones por parte del contratista. Al igual que las multas, su aplicación no requiere que la Administración demuestre un daño específico, sino que se basa en el incumplimiento contractual previamente tipificado sea que se adelanto o atraso el plazo de la ejecución del contrato. Estas cláusulas buscan garantizar el cumplimiento en el tiempo de las condiciones del contrato y están diseñadas para operar de manera automática ante el incumplimiento, evitando la necesidad de procedimientos adicionales para su ejecución.</a:t>
            </a:r>
          </a:p>
        </p:txBody>
      </p:sp>
    </p:spTree>
    <p:extLst>
      <p:ext uri="{BB962C8B-B14F-4D97-AF65-F5344CB8AC3E}">
        <p14:creationId xmlns:p14="http://schemas.microsoft.com/office/powerpoint/2010/main" val="3656173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67001F-6662-A563-723C-71352E888648}"/>
              </a:ext>
            </a:extLst>
          </p:cNvPr>
          <p:cNvSpPr>
            <a:spLocks noGrp="1"/>
          </p:cNvSpPr>
          <p:nvPr>
            <p:ph type="title"/>
          </p:nvPr>
        </p:nvSpPr>
        <p:spPr/>
        <p:txBody>
          <a:bodyPr/>
          <a:lstStyle/>
          <a:p>
            <a:pPr algn="ctr"/>
            <a:r>
              <a:rPr lang="es-CR" b="1" i="0" dirty="0">
                <a:solidFill>
                  <a:srgbClr val="001D35"/>
                </a:solidFill>
                <a:effectLst/>
                <a:latin typeface="Arial" panose="020B0604020202020204" pitchFamily="34" charset="0"/>
                <a:cs typeface="Arial" panose="020B0604020202020204" pitchFamily="34" charset="0"/>
              </a:rPr>
              <a:t>¿</a:t>
            </a:r>
            <a:r>
              <a:rPr lang="es-MX" b="1" dirty="0">
                <a:latin typeface="Arial" panose="020B0604020202020204" pitchFamily="34" charset="0"/>
                <a:cs typeface="Arial" panose="020B0604020202020204" pitchFamily="34" charset="0"/>
              </a:rPr>
              <a:t>Qué son? y Diferencia</a:t>
            </a:r>
            <a:endParaRPr lang="es-CR"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939CD1CE-76BC-EBB3-1D56-A8329F386EC3}"/>
              </a:ext>
            </a:extLst>
          </p:cNvPr>
          <p:cNvSpPr>
            <a:spLocks noGrp="1"/>
          </p:cNvSpPr>
          <p:nvPr>
            <p:ph sz="half" idx="1"/>
          </p:nvPr>
        </p:nvSpPr>
        <p:spPr/>
        <p:txBody>
          <a:bodyPr/>
          <a:lstStyle/>
          <a:p>
            <a:pPr marL="0" indent="0">
              <a:buNone/>
            </a:pPr>
            <a:r>
              <a:rPr lang="es-MX" sz="2000" b="1" dirty="0">
                <a:latin typeface="Arial" panose="020B0604020202020204" pitchFamily="34" charset="0"/>
                <a:cs typeface="Arial" panose="020B0604020202020204" pitchFamily="34" charset="0"/>
              </a:rPr>
              <a:t>Multas</a:t>
            </a:r>
          </a:p>
          <a:p>
            <a:pPr algn="just"/>
            <a:r>
              <a:rPr lang="es-MX" sz="2000" dirty="0">
                <a:latin typeface="Arial" panose="020B0604020202020204" pitchFamily="34" charset="0"/>
                <a:cs typeface="Arial" panose="020B0604020202020204" pitchFamily="34" charset="0"/>
              </a:rPr>
              <a:t>Se aplica por defectos en la ejecución del contrato diferentes a las razones de la cláusula penal.</a:t>
            </a:r>
          </a:p>
          <a:p>
            <a:pPr marL="0" indent="0" algn="just">
              <a:buNone/>
            </a:pPr>
            <a:endParaRPr lang="es-MX" sz="2000" dirty="0">
              <a:latin typeface="Arial" panose="020B0604020202020204" pitchFamily="34" charset="0"/>
              <a:cs typeface="Arial" panose="020B0604020202020204" pitchFamily="34" charset="0"/>
            </a:endParaRPr>
          </a:p>
          <a:p>
            <a:pPr algn="just"/>
            <a:r>
              <a:rPr lang="es-CR" sz="2000" dirty="0">
                <a:latin typeface="Arial" panose="020B0604020202020204" pitchFamily="34" charset="0"/>
                <a:cs typeface="Arial" panose="020B0604020202020204" pitchFamily="34" charset="0"/>
              </a:rPr>
              <a:t>Tiene una función resarcitoria o indemnizatoria, destinada a compensar a la administración por el daño causado por el incumplimiento</a:t>
            </a:r>
            <a:r>
              <a:rPr lang="es-CR" sz="1800" dirty="0">
                <a:effectLst/>
                <a:latin typeface="Aptos" panose="020B0004020202020204" pitchFamily="34" charset="0"/>
                <a:ea typeface="Aptos" panose="020B0004020202020204" pitchFamily="34" charset="0"/>
                <a:cs typeface="Times New Roman" panose="02020603050405020304" pitchFamily="18" charset="0"/>
              </a:rPr>
              <a:t>. </a:t>
            </a:r>
            <a:endParaRPr lang="es-CR" sz="2000" dirty="0">
              <a:latin typeface="Arial" panose="020B0604020202020204" pitchFamily="34" charset="0"/>
              <a:cs typeface="Arial" panose="020B0604020202020204" pitchFamily="34" charset="0"/>
            </a:endParaRPr>
          </a:p>
          <a:p>
            <a:pPr marL="0" indent="0">
              <a:buNone/>
            </a:pPr>
            <a:endParaRPr lang="es-MX" sz="2000" dirty="0">
              <a:latin typeface="Arial" panose="020B0604020202020204" pitchFamily="34" charset="0"/>
              <a:cs typeface="Arial" panose="020B0604020202020204" pitchFamily="34" charset="0"/>
            </a:endParaRPr>
          </a:p>
          <a:p>
            <a:pPr marL="0" indent="0">
              <a:buNone/>
            </a:pPr>
            <a:endParaRPr lang="es-CR" dirty="0"/>
          </a:p>
        </p:txBody>
      </p:sp>
      <p:sp>
        <p:nvSpPr>
          <p:cNvPr id="4" name="Marcador de contenido 3">
            <a:extLst>
              <a:ext uri="{FF2B5EF4-FFF2-40B4-BE49-F238E27FC236}">
                <a16:creationId xmlns:a16="http://schemas.microsoft.com/office/drawing/2014/main" id="{EB86A846-48DE-DC61-80C3-2199F128FD9D}"/>
              </a:ext>
            </a:extLst>
          </p:cNvPr>
          <p:cNvSpPr>
            <a:spLocks noGrp="1"/>
          </p:cNvSpPr>
          <p:nvPr>
            <p:ph sz="half" idx="2"/>
          </p:nvPr>
        </p:nvSpPr>
        <p:spPr/>
        <p:txBody>
          <a:bodyPr>
            <a:normAutofit/>
          </a:bodyPr>
          <a:lstStyle/>
          <a:p>
            <a:pPr marL="0" indent="0">
              <a:buNone/>
            </a:pPr>
            <a:r>
              <a:rPr lang="es-MX" sz="2000" b="1" dirty="0">
                <a:latin typeface="Arial" panose="020B0604020202020204" pitchFamily="34" charset="0"/>
                <a:cs typeface="Arial" panose="020B0604020202020204" pitchFamily="34" charset="0"/>
              </a:rPr>
              <a:t>Cláusula penal:</a:t>
            </a:r>
          </a:p>
          <a:p>
            <a:pPr algn="just"/>
            <a:r>
              <a:rPr lang="es-MX" sz="2000" dirty="0">
                <a:latin typeface="Arial" panose="020B0604020202020204" pitchFamily="34" charset="0"/>
                <a:cs typeface="Arial" panose="020B0604020202020204" pitchFamily="34" charset="0"/>
              </a:rPr>
              <a:t>Se aplica por razones de tiempo, ejecución tardía o anticipada de la obligaciones contractuales.</a:t>
            </a:r>
          </a:p>
          <a:p>
            <a:pPr marL="0" indent="0" algn="just">
              <a:buNone/>
            </a:pPr>
            <a:endParaRPr lang="es-MX" sz="2000" dirty="0">
              <a:latin typeface="Arial" panose="020B0604020202020204" pitchFamily="34" charset="0"/>
              <a:cs typeface="Arial" panose="020B0604020202020204" pitchFamily="34" charset="0"/>
            </a:endParaRPr>
          </a:p>
          <a:p>
            <a:pPr algn="just"/>
            <a:r>
              <a:rPr lang="es-CR" sz="2000" dirty="0">
                <a:latin typeface="Arial" panose="020B0604020202020204" pitchFamily="34" charset="0"/>
                <a:cs typeface="Arial" panose="020B0604020202020204" pitchFamily="34" charset="0"/>
              </a:rPr>
              <a:t>Tiene una función resarcitoria o indemnizatoria, destinada a compensar a la administración por el daño causado por el incumplimiento</a:t>
            </a:r>
            <a:r>
              <a:rPr lang="es-CR" sz="1800" dirty="0">
                <a:effectLst/>
                <a:latin typeface="Aptos" panose="020B0004020202020204" pitchFamily="34" charset="0"/>
                <a:ea typeface="Aptos" panose="020B0004020202020204" pitchFamily="34" charset="0"/>
                <a:cs typeface="Times New Roman" panose="02020603050405020304" pitchFamily="18" charset="0"/>
              </a:rPr>
              <a:t>. </a:t>
            </a:r>
            <a:endParaRPr lang="es-C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1154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82DFE058-83FA-4B1F-B5E6-7410501A2344}"/>
              </a:ext>
            </a:extLst>
          </p:cNvPr>
          <p:cNvSpPr>
            <a:spLocks noGrp="1"/>
          </p:cNvSpPr>
          <p:nvPr>
            <p:ph type="body" sz="quarter" idx="10"/>
          </p:nvPr>
        </p:nvSpPr>
        <p:spPr>
          <a:xfrm>
            <a:off x="4315968" y="2224088"/>
            <a:ext cx="7251192" cy="1063625"/>
          </a:xfrm>
        </p:spPr>
        <p:txBody>
          <a:bodyPr/>
          <a:lstStyle/>
          <a:p>
            <a:r>
              <a:rPr lang="es-MX" sz="4800" b="1" dirty="0">
                <a:solidFill>
                  <a:schemeClr val="tx1"/>
                </a:solidFill>
              </a:rPr>
              <a:t>Como determinar la multa y cláusula penal </a:t>
            </a:r>
            <a:endParaRPr lang="es-CR" sz="4800" b="1" dirty="0">
              <a:solidFill>
                <a:schemeClr val="tx1"/>
              </a:solidFill>
            </a:endParaRPr>
          </a:p>
        </p:txBody>
      </p:sp>
    </p:spTree>
    <p:extLst>
      <p:ext uri="{BB962C8B-B14F-4D97-AF65-F5344CB8AC3E}">
        <p14:creationId xmlns:p14="http://schemas.microsoft.com/office/powerpoint/2010/main" val="1894896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4B61EB-2ABF-86ED-C069-D7273D0DB38B}"/>
              </a:ext>
            </a:extLst>
          </p:cNvPr>
          <p:cNvSpPr>
            <a:spLocks noGrp="1"/>
          </p:cNvSpPr>
          <p:nvPr>
            <p:ph type="title"/>
          </p:nvPr>
        </p:nvSpPr>
        <p:spPr>
          <a:xfrm>
            <a:off x="838200" y="365125"/>
            <a:ext cx="10515600" cy="1267732"/>
          </a:xfrm>
        </p:spPr>
        <p:txBody>
          <a:bodyPr/>
          <a:lstStyle/>
          <a:p>
            <a:pPr algn="ctr"/>
            <a:r>
              <a:rPr lang="es-MX" b="1" dirty="0"/>
              <a:t>Generalidades a considerar: </a:t>
            </a:r>
            <a:endParaRPr lang="es-CR" b="1" dirty="0"/>
          </a:p>
        </p:txBody>
      </p:sp>
      <p:sp>
        <p:nvSpPr>
          <p:cNvPr id="3" name="Marcador de contenido 2">
            <a:extLst>
              <a:ext uri="{FF2B5EF4-FFF2-40B4-BE49-F238E27FC236}">
                <a16:creationId xmlns:a16="http://schemas.microsoft.com/office/drawing/2014/main" id="{519A684C-4224-30E9-0F3B-8E2AFEAF9D60}"/>
              </a:ext>
            </a:extLst>
          </p:cNvPr>
          <p:cNvSpPr>
            <a:spLocks noGrp="1"/>
          </p:cNvSpPr>
          <p:nvPr>
            <p:ph idx="1"/>
          </p:nvPr>
        </p:nvSpPr>
        <p:spPr>
          <a:xfrm>
            <a:off x="838200" y="1632857"/>
            <a:ext cx="10515600" cy="4256314"/>
          </a:xfrm>
        </p:spPr>
        <p:txBody>
          <a:bodyPr>
            <a:normAutofit/>
          </a:bodyPr>
          <a:lstStyle/>
          <a:p>
            <a:pPr algn="just"/>
            <a:r>
              <a:rPr lang="es-MX" dirty="0">
                <a:effectLst/>
              </a:rPr>
              <a:t>Valorar los posibles riesgos generados del contrato, identificar aquellos actos que podrían ocurrir que pueda derivarse de una acción u omisión del contratista.</a:t>
            </a:r>
          </a:p>
          <a:p>
            <a:pPr algn="just"/>
            <a:r>
              <a:rPr lang="es-MX" dirty="0">
                <a:effectLst/>
              </a:rPr>
              <a:t>Cuales son los posibles efectos en caso de que ocurra el evento identificado en los riesgos.</a:t>
            </a:r>
          </a:p>
          <a:p>
            <a:pPr algn="just"/>
            <a:r>
              <a:rPr lang="es-MX" dirty="0"/>
              <a:t>Es posible cuantificar económicamente el valor de los efectos que se produzcan en caso de que ocurra el evento perjudicial proyectado. </a:t>
            </a:r>
            <a:endParaRPr lang="es-MX" dirty="0">
              <a:effectLst/>
            </a:endParaRPr>
          </a:p>
          <a:p>
            <a:pPr algn="just"/>
            <a:r>
              <a:rPr lang="es-MX" dirty="0">
                <a:effectLst/>
              </a:rPr>
              <a:t>Definir el mecanismo basado en variables cuantificables que permitan </a:t>
            </a:r>
            <a:r>
              <a:rPr lang="es-MX" dirty="0"/>
              <a:t>establecer el valor de </a:t>
            </a:r>
            <a:r>
              <a:rPr lang="es-MX" dirty="0">
                <a:effectLst/>
              </a:rPr>
              <a:t>las multas y cláusulas penales en el pliego de condiciones (memoria de cálculo).</a:t>
            </a:r>
          </a:p>
          <a:p>
            <a:pPr algn="just"/>
            <a:r>
              <a:rPr lang="es-MX" dirty="0">
                <a:effectLst/>
              </a:rPr>
              <a:t>Redactar la forma de la aplicación, que implica identificar claramente el evento que va a motivar la aplicación de la multa o cláusula penal y establecer el monto o porcentaje que se aplicara cada vez que ocurra dicho evento.</a:t>
            </a:r>
          </a:p>
          <a:p>
            <a:pPr marL="0" indent="0">
              <a:buNone/>
            </a:pPr>
            <a:endParaRPr lang="es-CR" dirty="0"/>
          </a:p>
        </p:txBody>
      </p:sp>
    </p:spTree>
    <p:extLst>
      <p:ext uri="{BB962C8B-B14F-4D97-AF65-F5344CB8AC3E}">
        <p14:creationId xmlns:p14="http://schemas.microsoft.com/office/powerpoint/2010/main" val="3004548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68ED3EB0-7774-0640-D760-9FCF565F1149}"/>
              </a:ext>
            </a:extLst>
          </p:cNvPr>
          <p:cNvSpPr>
            <a:spLocks noGrp="1"/>
          </p:cNvSpPr>
          <p:nvPr>
            <p:ph type="body" sz="quarter" idx="10"/>
          </p:nvPr>
        </p:nvSpPr>
        <p:spPr>
          <a:xfrm>
            <a:off x="4151376" y="2167128"/>
            <a:ext cx="7607808" cy="1120585"/>
          </a:xfrm>
        </p:spPr>
        <p:txBody>
          <a:bodyPr/>
          <a:lstStyle/>
          <a:p>
            <a:r>
              <a:rPr lang="es-MX" sz="4400" b="1" dirty="0">
                <a:solidFill>
                  <a:schemeClr val="tx1"/>
                </a:solidFill>
              </a:rPr>
              <a:t>Factores cuantificables para el cálculo de multa y cláusula penal (memoria de cálculo) </a:t>
            </a:r>
            <a:endParaRPr lang="es-CR" sz="4400" b="1" dirty="0">
              <a:solidFill>
                <a:schemeClr val="tx1"/>
              </a:solidFill>
            </a:endParaRPr>
          </a:p>
        </p:txBody>
      </p:sp>
    </p:spTree>
    <p:extLst>
      <p:ext uri="{BB962C8B-B14F-4D97-AF65-F5344CB8AC3E}">
        <p14:creationId xmlns:p14="http://schemas.microsoft.com/office/powerpoint/2010/main" val="1998655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1274C9-7ECF-9383-9FE6-839C1FE42A4C}"/>
              </a:ext>
            </a:extLst>
          </p:cNvPr>
          <p:cNvSpPr>
            <a:spLocks noGrp="1"/>
          </p:cNvSpPr>
          <p:nvPr>
            <p:ph type="title"/>
          </p:nvPr>
        </p:nvSpPr>
        <p:spPr/>
        <p:txBody>
          <a:bodyPr/>
          <a:lstStyle/>
          <a:p>
            <a:pPr algn="ctr"/>
            <a:r>
              <a:rPr lang="es-CR" b="1" dirty="0"/>
              <a:t>Factores cuantificables:</a:t>
            </a:r>
          </a:p>
        </p:txBody>
      </p:sp>
      <p:sp>
        <p:nvSpPr>
          <p:cNvPr id="3" name="Marcador de contenido 2">
            <a:extLst>
              <a:ext uri="{FF2B5EF4-FFF2-40B4-BE49-F238E27FC236}">
                <a16:creationId xmlns:a16="http://schemas.microsoft.com/office/drawing/2014/main" id="{6ED57339-7A9A-6C30-A3F6-8EBE546A96A7}"/>
              </a:ext>
            </a:extLst>
          </p:cNvPr>
          <p:cNvSpPr>
            <a:spLocks noGrp="1"/>
          </p:cNvSpPr>
          <p:nvPr>
            <p:ph idx="1"/>
          </p:nvPr>
        </p:nvSpPr>
        <p:spPr/>
        <p:txBody>
          <a:bodyPr>
            <a:normAutofit/>
          </a:bodyPr>
          <a:lstStyle/>
          <a:p>
            <a:pPr marL="0" indent="0" algn="just">
              <a:buNone/>
            </a:pPr>
            <a:r>
              <a:rPr lang="es-CR" dirty="0">
                <a:effectLst/>
                <a:ea typeface="Aptos" panose="020B0004020202020204" pitchFamily="34" charset="0"/>
              </a:rPr>
              <a:t>La definición de multas y cláusulas penales en los contratos administrativos debe basarse en criterios técnicos, objetivos y proporcionales.  </a:t>
            </a:r>
            <a:r>
              <a:rPr lang="es-CR" b="1" dirty="0">
                <a:effectLst/>
                <a:ea typeface="Aptos" panose="020B0004020202020204" pitchFamily="34" charset="0"/>
              </a:rPr>
              <a:t>Algunos factores </a:t>
            </a:r>
            <a:r>
              <a:rPr lang="es-CR" dirty="0">
                <a:effectLst/>
                <a:ea typeface="Aptos" panose="020B0004020202020204" pitchFamily="34" charset="0"/>
              </a:rPr>
              <a:t>que se pueden considerar:</a:t>
            </a:r>
          </a:p>
          <a:p>
            <a:pPr algn="just">
              <a:lnSpc>
                <a:spcPct val="107000"/>
              </a:lnSpc>
              <a:spcAft>
                <a:spcPts val="800"/>
              </a:spcAft>
              <a:buNone/>
            </a:pPr>
            <a:r>
              <a:rPr lang="es-CR" b="1" kern="100" dirty="0">
                <a:effectLst/>
                <a:ea typeface="Aptos" panose="020B0004020202020204" pitchFamily="34" charset="0"/>
              </a:rPr>
              <a:t>1. Naturaleza del contrato:</a:t>
            </a:r>
            <a:endParaRPr lang="es-CR" kern="100" dirty="0">
              <a:effectLst/>
              <a:ea typeface="Aptos" panose="020B0004020202020204" pitchFamily="34" charset="0"/>
            </a:endParaRP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Tipo de contrato: (O</a:t>
            </a:r>
            <a:r>
              <a:rPr lang="es-CR" sz="2000" kern="100" dirty="0">
                <a:ea typeface="Aptos" panose="020B0004020202020204" pitchFamily="34" charset="0"/>
              </a:rPr>
              <a:t>bra pública, S</a:t>
            </a:r>
            <a:r>
              <a:rPr lang="es-CR" sz="2000" kern="100" dirty="0">
                <a:effectLst/>
                <a:ea typeface="Aptos" panose="020B0004020202020204" pitchFamily="34" charset="0"/>
              </a:rPr>
              <a:t>uministro de bienes, Donación*, Arrendamiento operativo y financiero, Servicios, Fidecomiso público*, </a:t>
            </a:r>
            <a:r>
              <a:rPr lang="es-CR" sz="2000" kern="100" dirty="0">
                <a:ea typeface="Aptos" panose="020B0004020202020204" pitchFamily="34" charset="0"/>
              </a:rPr>
              <a:t>C</a:t>
            </a:r>
            <a:r>
              <a:rPr lang="es-CR" sz="2000" kern="100" dirty="0">
                <a:effectLst/>
                <a:ea typeface="Aptos" panose="020B0004020202020204" pitchFamily="34" charset="0"/>
              </a:rPr>
              <a:t>oncesión de instalaciones públicas).</a:t>
            </a: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Relevancia estratégica del contrato para la institución pública.</a:t>
            </a:r>
          </a:p>
          <a:p>
            <a:pPr marL="0" indent="0">
              <a:buNone/>
            </a:pPr>
            <a:endParaRPr lang="es-CR" dirty="0"/>
          </a:p>
          <a:p>
            <a:pPr marL="0" indent="0">
              <a:buNone/>
            </a:pPr>
            <a:r>
              <a:rPr lang="es-CR" dirty="0"/>
              <a:t>* </a:t>
            </a:r>
            <a:r>
              <a:rPr lang="es-CR" sz="1600" dirty="0"/>
              <a:t>Estos no se utilizan en la Institución</a:t>
            </a:r>
          </a:p>
        </p:txBody>
      </p:sp>
    </p:spTree>
    <p:extLst>
      <p:ext uri="{BB962C8B-B14F-4D97-AF65-F5344CB8AC3E}">
        <p14:creationId xmlns:p14="http://schemas.microsoft.com/office/powerpoint/2010/main" val="34227687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D9A0EC5-8751-E535-2E4F-65D42DD73320}"/>
              </a:ext>
            </a:extLst>
          </p:cNvPr>
          <p:cNvSpPr>
            <a:spLocks noGrp="1"/>
          </p:cNvSpPr>
          <p:nvPr>
            <p:ph idx="1"/>
          </p:nvPr>
        </p:nvSpPr>
        <p:spPr>
          <a:xfrm>
            <a:off x="838200" y="820220"/>
            <a:ext cx="10515600" cy="4677067"/>
          </a:xfrm>
        </p:spPr>
        <p:txBody>
          <a:bodyPr>
            <a:normAutofit/>
          </a:bodyPr>
          <a:lstStyle/>
          <a:p>
            <a:pPr algn="just">
              <a:lnSpc>
                <a:spcPct val="107000"/>
              </a:lnSpc>
              <a:spcAft>
                <a:spcPts val="800"/>
              </a:spcAft>
              <a:buNone/>
            </a:pPr>
            <a:r>
              <a:rPr lang="es-CR" sz="1800" b="1" kern="100" dirty="0">
                <a:effectLst/>
                <a:latin typeface="Aptos" panose="020B0004020202020204" pitchFamily="34" charset="0"/>
                <a:ea typeface="Aptos" panose="020B0004020202020204" pitchFamily="34" charset="0"/>
                <a:cs typeface="Times New Roman" panose="02020603050405020304" pitchFamily="18" charset="0"/>
              </a:rPr>
              <a:t>2</a:t>
            </a:r>
            <a:r>
              <a:rPr lang="es-CR" b="1" kern="100" dirty="0">
                <a:effectLst/>
                <a:ea typeface="Aptos" panose="020B0004020202020204" pitchFamily="34" charset="0"/>
              </a:rPr>
              <a:t>. Gravedad del incumplimiento:</a:t>
            </a:r>
            <a:endParaRPr lang="es-CR" kern="100" dirty="0">
              <a:effectLst/>
              <a:ea typeface="Aptos" panose="020B0004020202020204" pitchFamily="34" charset="0"/>
            </a:endParaRP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Incumplimientos leves (pequeños retrasos sin afectar la operatividad).</a:t>
            </a: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Incumplimientos graves (defectos en la ejecución, incumplimiento total del objeto del contrato).</a:t>
            </a: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Incumplimientos críticos (afectación al interés público o la seguridad de las personas).</a:t>
            </a:r>
          </a:p>
          <a:p>
            <a:pPr algn="just">
              <a:lnSpc>
                <a:spcPct val="107000"/>
              </a:lnSpc>
              <a:spcAft>
                <a:spcPts val="800"/>
              </a:spcAft>
              <a:buNone/>
            </a:pPr>
            <a:r>
              <a:rPr lang="es-CR" b="1" kern="100" dirty="0">
                <a:effectLst/>
                <a:ea typeface="Aptos" panose="020B0004020202020204" pitchFamily="34" charset="0"/>
              </a:rPr>
              <a:t>3. Impacto del incumplimiento en la Administración:</a:t>
            </a:r>
            <a:endParaRPr lang="es-CR" kern="100" dirty="0">
              <a:effectLst/>
              <a:ea typeface="Aptos" panose="020B0004020202020204" pitchFamily="34" charset="0"/>
            </a:endParaRP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Costos adicionales generados por el incumplimiento.</a:t>
            </a: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Afectación en la continuidad de los servicios públicos.</a:t>
            </a: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Pérdida de calidad en los bienes o servicios contratados</a:t>
            </a:r>
            <a:endParaRPr lang="es-CR" kern="100" dirty="0">
              <a:effectLst/>
              <a:ea typeface="Aptos" panose="020B0004020202020204" pitchFamily="34" charset="0"/>
            </a:endParaRPr>
          </a:p>
          <a:p>
            <a:endParaRPr lang="es-CR" dirty="0"/>
          </a:p>
        </p:txBody>
      </p:sp>
    </p:spTree>
    <p:extLst>
      <p:ext uri="{BB962C8B-B14F-4D97-AF65-F5344CB8AC3E}">
        <p14:creationId xmlns:p14="http://schemas.microsoft.com/office/powerpoint/2010/main" val="8709580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63DC178-95B5-E69F-1E7A-1B80D31310B8}"/>
              </a:ext>
            </a:extLst>
          </p:cNvPr>
          <p:cNvSpPr>
            <a:spLocks noGrp="1"/>
          </p:cNvSpPr>
          <p:nvPr>
            <p:ph idx="1"/>
          </p:nvPr>
        </p:nvSpPr>
        <p:spPr>
          <a:xfrm>
            <a:off x="925285" y="1156370"/>
            <a:ext cx="10515600" cy="4384459"/>
          </a:xfrm>
        </p:spPr>
        <p:txBody>
          <a:bodyPr/>
          <a:lstStyle/>
          <a:p>
            <a:pPr algn="just">
              <a:lnSpc>
                <a:spcPct val="107000"/>
              </a:lnSpc>
              <a:spcAft>
                <a:spcPts val="800"/>
              </a:spcAft>
              <a:buNone/>
            </a:pPr>
            <a:r>
              <a:rPr lang="es-CR" b="1" kern="100" dirty="0">
                <a:effectLst/>
                <a:ea typeface="Aptos" panose="020B0004020202020204" pitchFamily="34" charset="0"/>
              </a:rPr>
              <a:t>4. Plazo y magnitud del retraso:</a:t>
            </a:r>
            <a:endParaRPr lang="es-CR" kern="100" dirty="0">
              <a:effectLst/>
              <a:ea typeface="Aptos" panose="020B0004020202020204" pitchFamily="34" charset="0"/>
            </a:endParaRP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Retrasos en la entrega de bienes o ejecución de obras.</a:t>
            </a: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Incumplimientos parciales o totales en los plazos contractuales.</a:t>
            </a: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Duración del incumplimiento (pueden aplicarse por día, semana o período de retraso).</a:t>
            </a:r>
          </a:p>
          <a:p>
            <a:pPr algn="just">
              <a:lnSpc>
                <a:spcPct val="107000"/>
              </a:lnSpc>
              <a:spcAft>
                <a:spcPts val="800"/>
              </a:spcAft>
              <a:buNone/>
            </a:pPr>
            <a:r>
              <a:rPr lang="es-CR" b="1" kern="100" dirty="0">
                <a:effectLst/>
                <a:ea typeface="Aptos" panose="020B0004020202020204" pitchFamily="34" charset="0"/>
              </a:rPr>
              <a:t>5. Monto y alcance del contrato:</a:t>
            </a:r>
            <a:endParaRPr lang="es-CR" kern="100" dirty="0">
              <a:effectLst/>
              <a:ea typeface="Aptos" panose="020B0004020202020204" pitchFamily="34" charset="0"/>
            </a:endParaRP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Valor económico del contrato, debe ser proporcional al monto contratado.</a:t>
            </a: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Alcance del contrato.</a:t>
            </a:r>
          </a:p>
        </p:txBody>
      </p:sp>
    </p:spTree>
    <p:extLst>
      <p:ext uri="{BB962C8B-B14F-4D97-AF65-F5344CB8AC3E}">
        <p14:creationId xmlns:p14="http://schemas.microsoft.com/office/powerpoint/2010/main" val="4465635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38D1140-5900-F5E3-C353-A8F35D7C0550}"/>
              </a:ext>
            </a:extLst>
          </p:cNvPr>
          <p:cNvSpPr>
            <a:spLocks noGrp="1"/>
          </p:cNvSpPr>
          <p:nvPr>
            <p:ph idx="1"/>
          </p:nvPr>
        </p:nvSpPr>
        <p:spPr>
          <a:xfrm>
            <a:off x="866939" y="1200258"/>
            <a:ext cx="10741152" cy="4013999"/>
          </a:xfrm>
        </p:spPr>
        <p:txBody>
          <a:bodyPr/>
          <a:lstStyle/>
          <a:p>
            <a:pPr algn="just">
              <a:lnSpc>
                <a:spcPct val="107000"/>
              </a:lnSpc>
              <a:spcAft>
                <a:spcPts val="800"/>
              </a:spcAft>
              <a:buNone/>
            </a:pPr>
            <a:r>
              <a:rPr lang="es-CR" b="1" kern="100" dirty="0">
                <a:effectLst/>
                <a:ea typeface="Aptos" panose="020B0004020202020204" pitchFamily="34" charset="0"/>
              </a:rPr>
              <a:t>6. Cláusulas contractuales y especificaciones </a:t>
            </a:r>
            <a:r>
              <a:rPr lang="es-CR" b="1" kern="100" dirty="0">
                <a:ea typeface="Aptos" panose="020B0004020202020204" pitchFamily="34" charset="0"/>
              </a:rPr>
              <a:t>t</a:t>
            </a:r>
            <a:r>
              <a:rPr lang="es-CR" b="1" kern="100" dirty="0">
                <a:effectLst/>
                <a:ea typeface="Aptos" panose="020B0004020202020204" pitchFamily="34" charset="0"/>
              </a:rPr>
              <a:t>écnicas:</a:t>
            </a:r>
            <a:endParaRPr lang="es-CR" kern="100" dirty="0">
              <a:effectLst/>
              <a:ea typeface="Aptos" panose="020B0004020202020204" pitchFamily="34" charset="0"/>
            </a:endParaRP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Las multas deben estar estipuladas en el pliego de condiciones y en el contrato.</a:t>
            </a: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Se debe establecer criterios claros para su cálculo y aplicación.</a:t>
            </a:r>
          </a:p>
          <a:p>
            <a:pPr algn="just">
              <a:lnSpc>
                <a:spcPct val="107000"/>
              </a:lnSpc>
              <a:spcAft>
                <a:spcPts val="800"/>
              </a:spcAft>
              <a:buNone/>
            </a:pPr>
            <a:r>
              <a:rPr lang="es-CR" b="1" kern="100" dirty="0">
                <a:effectLst/>
                <a:ea typeface="Aptos" panose="020B0004020202020204" pitchFamily="34" charset="0"/>
              </a:rPr>
              <a:t>7. Daño a la imagen o </a:t>
            </a:r>
            <a:r>
              <a:rPr lang="es-CR" b="1" kern="100" dirty="0">
                <a:ea typeface="Aptos" panose="020B0004020202020204" pitchFamily="34" charset="0"/>
              </a:rPr>
              <a:t>co</a:t>
            </a:r>
            <a:r>
              <a:rPr lang="es-CR" b="1" kern="100" dirty="0">
                <a:effectLst/>
                <a:ea typeface="Aptos" panose="020B0004020202020204" pitchFamily="34" charset="0"/>
              </a:rPr>
              <a:t>nfianza en la Administración</a:t>
            </a:r>
            <a:endParaRPr lang="es-CR" kern="100" dirty="0">
              <a:effectLst/>
              <a:ea typeface="Aptos" panose="020B0004020202020204" pitchFamily="34" charset="0"/>
            </a:endParaRP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Incumplimientos que afecten la credibilidad de la institución pública.</a:t>
            </a:r>
          </a:p>
          <a:p>
            <a:pPr marL="800100" lvl="1" indent="-342900" algn="just">
              <a:lnSpc>
                <a:spcPct val="107000"/>
              </a:lnSpc>
              <a:spcAft>
                <a:spcPts val="800"/>
              </a:spcAft>
              <a:buSzPts val="1000"/>
              <a:buFont typeface="Symbol" panose="05050102010706020507" pitchFamily="18" charset="2"/>
              <a:buChar char=""/>
              <a:tabLst>
                <a:tab pos="457200" algn="l"/>
              </a:tabLst>
            </a:pPr>
            <a:r>
              <a:rPr lang="es-CR" sz="2000" kern="100" dirty="0">
                <a:effectLst/>
                <a:ea typeface="Aptos" panose="020B0004020202020204" pitchFamily="34" charset="0"/>
              </a:rPr>
              <a:t>Impacto en la percepción ciudadana sobre la eficiencia de la gestión pública.</a:t>
            </a:r>
          </a:p>
          <a:p>
            <a:pPr marL="0" indent="0">
              <a:buNone/>
            </a:pPr>
            <a:endParaRPr lang="es-CR" dirty="0"/>
          </a:p>
        </p:txBody>
      </p:sp>
    </p:spTree>
    <p:extLst>
      <p:ext uri="{BB962C8B-B14F-4D97-AF65-F5344CB8AC3E}">
        <p14:creationId xmlns:p14="http://schemas.microsoft.com/office/powerpoint/2010/main" val="4273164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85627022-7F12-D2AE-75C2-FDFC6E3DD8F5}"/>
              </a:ext>
            </a:extLst>
          </p:cNvPr>
          <p:cNvSpPr>
            <a:spLocks noGrp="1"/>
          </p:cNvSpPr>
          <p:nvPr>
            <p:ph type="body" sz="quarter" idx="10"/>
          </p:nvPr>
        </p:nvSpPr>
        <p:spPr>
          <a:xfrm>
            <a:off x="5279570" y="2224633"/>
            <a:ext cx="6150430" cy="1063080"/>
          </a:xfrm>
        </p:spPr>
        <p:txBody>
          <a:bodyPr/>
          <a:lstStyle/>
          <a:p>
            <a:r>
              <a:rPr lang="es-CR" sz="4800" b="1" dirty="0">
                <a:solidFill>
                  <a:schemeClr val="tx1"/>
                </a:solidFill>
              </a:rPr>
              <a:t>Sustento normativo</a:t>
            </a:r>
          </a:p>
        </p:txBody>
      </p:sp>
    </p:spTree>
    <p:extLst>
      <p:ext uri="{BB962C8B-B14F-4D97-AF65-F5344CB8AC3E}">
        <p14:creationId xmlns:p14="http://schemas.microsoft.com/office/powerpoint/2010/main" val="33731086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8A5411DF-9D2F-74DA-467C-DCEFCA672524}"/>
              </a:ext>
            </a:extLst>
          </p:cNvPr>
          <p:cNvSpPr>
            <a:spLocks noGrp="1"/>
          </p:cNvSpPr>
          <p:nvPr>
            <p:ph type="body" sz="quarter" idx="10"/>
          </p:nvPr>
        </p:nvSpPr>
        <p:spPr>
          <a:xfrm>
            <a:off x="5278438" y="2224088"/>
            <a:ext cx="6563042" cy="1063625"/>
          </a:xfrm>
        </p:spPr>
        <p:txBody>
          <a:bodyPr/>
          <a:lstStyle/>
          <a:p>
            <a:r>
              <a:rPr lang="es-CR" b="1" dirty="0">
                <a:solidFill>
                  <a:schemeClr val="tx1"/>
                </a:solidFill>
              </a:rPr>
              <a:t>Ejemplos</a:t>
            </a:r>
          </a:p>
        </p:txBody>
      </p:sp>
    </p:spTree>
    <p:extLst>
      <p:ext uri="{BB962C8B-B14F-4D97-AF65-F5344CB8AC3E}">
        <p14:creationId xmlns:p14="http://schemas.microsoft.com/office/powerpoint/2010/main" val="2954451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1B03F0-D151-079B-53FA-29F7E7056335}"/>
              </a:ext>
            </a:extLst>
          </p:cNvPr>
          <p:cNvSpPr>
            <a:spLocks noGrp="1"/>
          </p:cNvSpPr>
          <p:nvPr>
            <p:ph type="title"/>
          </p:nvPr>
        </p:nvSpPr>
        <p:spPr/>
        <p:txBody>
          <a:bodyPr>
            <a:normAutofit/>
          </a:bodyPr>
          <a:lstStyle/>
          <a:p>
            <a:pPr algn="ctr"/>
            <a:r>
              <a:rPr lang="es-CR" sz="3200" b="1" dirty="0"/>
              <a:t>2024LY-000004-0003500001 Obras (pliego de condiciones)</a:t>
            </a:r>
          </a:p>
        </p:txBody>
      </p:sp>
      <p:pic>
        <p:nvPicPr>
          <p:cNvPr id="5" name="Marcador de contenido 4">
            <a:extLst>
              <a:ext uri="{FF2B5EF4-FFF2-40B4-BE49-F238E27FC236}">
                <a16:creationId xmlns:a16="http://schemas.microsoft.com/office/drawing/2014/main" id="{2C3FEF89-D2C9-27A8-C70D-901C77F8BAEA}"/>
              </a:ext>
            </a:extLst>
          </p:cNvPr>
          <p:cNvPicPr>
            <a:picLocks noGrp="1" noChangeAspect="1"/>
          </p:cNvPicPr>
          <p:nvPr>
            <p:ph idx="1"/>
          </p:nvPr>
        </p:nvPicPr>
        <p:blipFill>
          <a:blip r:embed="rId2"/>
          <a:stretch>
            <a:fillRect/>
          </a:stretch>
        </p:blipFill>
        <p:spPr>
          <a:xfrm>
            <a:off x="1507725" y="1592842"/>
            <a:ext cx="9176549" cy="3899223"/>
          </a:xfrm>
        </p:spPr>
      </p:pic>
    </p:spTree>
    <p:extLst>
      <p:ext uri="{BB962C8B-B14F-4D97-AF65-F5344CB8AC3E}">
        <p14:creationId xmlns:p14="http://schemas.microsoft.com/office/powerpoint/2010/main" val="3342957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CB1BBB-F73A-6EDC-6CB5-8CD63629AE40}"/>
              </a:ext>
            </a:extLst>
          </p:cNvPr>
          <p:cNvSpPr>
            <a:spLocks noGrp="1"/>
          </p:cNvSpPr>
          <p:nvPr>
            <p:ph type="title"/>
          </p:nvPr>
        </p:nvSpPr>
        <p:spPr>
          <a:xfrm>
            <a:off x="838200" y="365125"/>
            <a:ext cx="10515600" cy="684029"/>
          </a:xfrm>
        </p:spPr>
        <p:txBody>
          <a:bodyPr>
            <a:normAutofit/>
          </a:bodyPr>
          <a:lstStyle/>
          <a:p>
            <a:pPr algn="ctr"/>
            <a:r>
              <a:rPr lang="es-CR" sz="3200" b="1" i="0" u="none" strike="noStrike" baseline="0" dirty="0">
                <a:latin typeface="CIDFont+F5"/>
              </a:rPr>
              <a:t>Anexo, partida 3. </a:t>
            </a:r>
            <a:endParaRPr lang="es-CR" sz="3200" b="1" dirty="0"/>
          </a:p>
        </p:txBody>
      </p:sp>
      <p:pic>
        <p:nvPicPr>
          <p:cNvPr id="7" name="Marcador de contenido 6">
            <a:extLst>
              <a:ext uri="{FF2B5EF4-FFF2-40B4-BE49-F238E27FC236}">
                <a16:creationId xmlns:a16="http://schemas.microsoft.com/office/drawing/2014/main" id="{15636EFA-5525-27C5-D94E-5DEA8BD8D050}"/>
              </a:ext>
            </a:extLst>
          </p:cNvPr>
          <p:cNvPicPr>
            <a:picLocks noGrp="1" noChangeAspect="1"/>
          </p:cNvPicPr>
          <p:nvPr>
            <p:ph idx="1"/>
          </p:nvPr>
        </p:nvPicPr>
        <p:blipFill>
          <a:blip r:embed="rId2"/>
          <a:stretch>
            <a:fillRect/>
          </a:stretch>
        </p:blipFill>
        <p:spPr>
          <a:xfrm>
            <a:off x="2473693" y="1049154"/>
            <a:ext cx="7170821" cy="4681992"/>
          </a:xfrm>
        </p:spPr>
      </p:pic>
    </p:spTree>
    <p:extLst>
      <p:ext uri="{BB962C8B-B14F-4D97-AF65-F5344CB8AC3E}">
        <p14:creationId xmlns:p14="http://schemas.microsoft.com/office/powerpoint/2010/main" val="19092595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22554E33-2A06-0AEA-1D2C-81B550F35E95}"/>
              </a:ext>
            </a:extLst>
          </p:cNvPr>
          <p:cNvPicPr>
            <a:picLocks noGrp="1" noChangeAspect="1"/>
          </p:cNvPicPr>
          <p:nvPr>
            <p:ph idx="1"/>
          </p:nvPr>
        </p:nvPicPr>
        <p:blipFill>
          <a:blip r:embed="rId2"/>
          <a:stretch>
            <a:fillRect/>
          </a:stretch>
        </p:blipFill>
        <p:spPr>
          <a:xfrm>
            <a:off x="2345152" y="1357162"/>
            <a:ext cx="7684372" cy="4049441"/>
          </a:xfrm>
        </p:spPr>
      </p:pic>
    </p:spTree>
    <p:extLst>
      <p:ext uri="{BB962C8B-B14F-4D97-AF65-F5344CB8AC3E}">
        <p14:creationId xmlns:p14="http://schemas.microsoft.com/office/powerpoint/2010/main" val="10042099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BA81BE12-DB40-92D8-3324-4CD2340D0F57}"/>
              </a:ext>
            </a:extLst>
          </p:cNvPr>
          <p:cNvPicPr>
            <a:picLocks noGrp="1" noChangeAspect="1"/>
          </p:cNvPicPr>
          <p:nvPr>
            <p:ph idx="1"/>
          </p:nvPr>
        </p:nvPicPr>
        <p:blipFill>
          <a:blip r:embed="rId2"/>
          <a:stretch>
            <a:fillRect/>
          </a:stretch>
        </p:blipFill>
        <p:spPr>
          <a:xfrm>
            <a:off x="2407070" y="523285"/>
            <a:ext cx="7377859" cy="5184849"/>
          </a:xfrm>
        </p:spPr>
      </p:pic>
    </p:spTree>
    <p:extLst>
      <p:ext uri="{BB962C8B-B14F-4D97-AF65-F5344CB8AC3E}">
        <p14:creationId xmlns:p14="http://schemas.microsoft.com/office/powerpoint/2010/main" val="14381763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BB389A7D-0DEE-7BD6-BF42-4D50CF3EC501}"/>
              </a:ext>
            </a:extLst>
          </p:cNvPr>
          <p:cNvPicPr>
            <a:picLocks noGrp="1" noChangeAspect="1"/>
          </p:cNvPicPr>
          <p:nvPr>
            <p:ph idx="1"/>
          </p:nvPr>
        </p:nvPicPr>
        <p:blipFill>
          <a:blip r:embed="rId2"/>
          <a:stretch>
            <a:fillRect/>
          </a:stretch>
        </p:blipFill>
        <p:spPr>
          <a:xfrm>
            <a:off x="2170663" y="475488"/>
            <a:ext cx="7676934" cy="4844146"/>
          </a:xfrm>
        </p:spPr>
      </p:pic>
      <p:pic>
        <p:nvPicPr>
          <p:cNvPr id="7" name="Imagen 6">
            <a:extLst>
              <a:ext uri="{FF2B5EF4-FFF2-40B4-BE49-F238E27FC236}">
                <a16:creationId xmlns:a16="http://schemas.microsoft.com/office/drawing/2014/main" id="{5838991C-A01C-64C5-E6CF-AC466249A121}"/>
              </a:ext>
            </a:extLst>
          </p:cNvPr>
          <p:cNvPicPr>
            <a:picLocks noChangeAspect="1"/>
          </p:cNvPicPr>
          <p:nvPr/>
        </p:nvPicPr>
        <p:blipFill>
          <a:blip r:embed="rId3"/>
          <a:stretch>
            <a:fillRect/>
          </a:stretch>
        </p:blipFill>
        <p:spPr>
          <a:xfrm>
            <a:off x="2243326" y="5205459"/>
            <a:ext cx="7367017" cy="635033"/>
          </a:xfrm>
          <a:prstGeom prst="rect">
            <a:avLst/>
          </a:prstGeom>
        </p:spPr>
      </p:pic>
    </p:spTree>
    <p:extLst>
      <p:ext uri="{BB962C8B-B14F-4D97-AF65-F5344CB8AC3E}">
        <p14:creationId xmlns:p14="http://schemas.microsoft.com/office/powerpoint/2010/main" val="12726089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B4F96F-FEFD-C267-17E0-655F1EB744A1}"/>
              </a:ext>
            </a:extLst>
          </p:cNvPr>
          <p:cNvSpPr>
            <a:spLocks noGrp="1"/>
          </p:cNvSpPr>
          <p:nvPr>
            <p:ph type="title"/>
          </p:nvPr>
        </p:nvSpPr>
        <p:spPr/>
        <p:txBody>
          <a:bodyPr>
            <a:normAutofit/>
          </a:bodyPr>
          <a:lstStyle/>
          <a:p>
            <a:pPr algn="ctr"/>
            <a:r>
              <a:rPr lang="es-CR" sz="3200" b="1" dirty="0"/>
              <a:t>2024LY-000016-0003500001 Compra de equipo de cómputo (pliego de condiciones).</a:t>
            </a:r>
          </a:p>
        </p:txBody>
      </p:sp>
      <p:pic>
        <p:nvPicPr>
          <p:cNvPr id="5" name="Marcador de contenido 4">
            <a:extLst>
              <a:ext uri="{FF2B5EF4-FFF2-40B4-BE49-F238E27FC236}">
                <a16:creationId xmlns:a16="http://schemas.microsoft.com/office/drawing/2014/main" id="{5090BF34-D5F3-8B8F-EADE-586EF5BA47F2}"/>
              </a:ext>
            </a:extLst>
          </p:cNvPr>
          <p:cNvPicPr>
            <a:picLocks noGrp="1" noChangeAspect="1"/>
          </p:cNvPicPr>
          <p:nvPr>
            <p:ph idx="1"/>
          </p:nvPr>
        </p:nvPicPr>
        <p:blipFill>
          <a:blip r:embed="rId2"/>
          <a:stretch>
            <a:fillRect/>
          </a:stretch>
        </p:blipFill>
        <p:spPr>
          <a:xfrm>
            <a:off x="750695" y="1865689"/>
            <a:ext cx="10078652" cy="3126622"/>
          </a:xfrm>
        </p:spPr>
      </p:pic>
    </p:spTree>
    <p:extLst>
      <p:ext uri="{BB962C8B-B14F-4D97-AF65-F5344CB8AC3E}">
        <p14:creationId xmlns:p14="http://schemas.microsoft.com/office/powerpoint/2010/main" val="3626310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7C87C2-ABE6-B475-10A3-E20EFFBA6990}"/>
              </a:ext>
            </a:extLst>
          </p:cNvPr>
          <p:cNvSpPr>
            <a:spLocks noGrp="1"/>
          </p:cNvSpPr>
          <p:nvPr>
            <p:ph type="title"/>
          </p:nvPr>
        </p:nvSpPr>
        <p:spPr>
          <a:xfrm>
            <a:off x="838200" y="365125"/>
            <a:ext cx="10515600" cy="704723"/>
          </a:xfrm>
        </p:spPr>
        <p:txBody>
          <a:bodyPr/>
          <a:lstStyle/>
          <a:p>
            <a:pPr algn="ctr"/>
            <a:r>
              <a:rPr lang="es-CR" b="1" dirty="0"/>
              <a:t>Anexo</a:t>
            </a:r>
          </a:p>
        </p:txBody>
      </p:sp>
      <p:pic>
        <p:nvPicPr>
          <p:cNvPr id="5" name="Marcador de contenido 4">
            <a:extLst>
              <a:ext uri="{FF2B5EF4-FFF2-40B4-BE49-F238E27FC236}">
                <a16:creationId xmlns:a16="http://schemas.microsoft.com/office/drawing/2014/main" id="{66F75601-3CEB-A748-5D2A-E705D9A1EA16}"/>
              </a:ext>
            </a:extLst>
          </p:cNvPr>
          <p:cNvPicPr>
            <a:picLocks noGrp="1" noChangeAspect="1"/>
          </p:cNvPicPr>
          <p:nvPr>
            <p:ph idx="1"/>
          </p:nvPr>
        </p:nvPicPr>
        <p:blipFill>
          <a:blip r:embed="rId2"/>
          <a:stretch>
            <a:fillRect/>
          </a:stretch>
        </p:blipFill>
        <p:spPr>
          <a:xfrm>
            <a:off x="2616708" y="1161288"/>
            <a:ext cx="6958584" cy="5175167"/>
          </a:xfrm>
        </p:spPr>
      </p:pic>
    </p:spTree>
    <p:extLst>
      <p:ext uri="{BB962C8B-B14F-4D97-AF65-F5344CB8AC3E}">
        <p14:creationId xmlns:p14="http://schemas.microsoft.com/office/powerpoint/2010/main" val="27979503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A7D8A9DB-61E7-E0E3-B701-D7A9015338F2}"/>
              </a:ext>
            </a:extLst>
          </p:cNvPr>
          <p:cNvPicPr>
            <a:picLocks noGrp="1" noChangeAspect="1"/>
          </p:cNvPicPr>
          <p:nvPr>
            <p:ph idx="1"/>
          </p:nvPr>
        </p:nvPicPr>
        <p:blipFill>
          <a:blip r:embed="rId2"/>
          <a:stretch>
            <a:fillRect/>
          </a:stretch>
        </p:blipFill>
        <p:spPr>
          <a:xfrm>
            <a:off x="2321367" y="965067"/>
            <a:ext cx="7549265" cy="4667637"/>
          </a:xfrm>
        </p:spPr>
      </p:pic>
    </p:spTree>
    <p:extLst>
      <p:ext uri="{BB962C8B-B14F-4D97-AF65-F5344CB8AC3E}">
        <p14:creationId xmlns:p14="http://schemas.microsoft.com/office/powerpoint/2010/main" val="12314307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52254D12-D01F-6203-4492-02A59DC08781}"/>
              </a:ext>
            </a:extLst>
          </p:cNvPr>
          <p:cNvPicPr>
            <a:picLocks noGrp="1" noChangeAspect="1"/>
          </p:cNvPicPr>
          <p:nvPr>
            <p:ph idx="1"/>
          </p:nvPr>
        </p:nvPicPr>
        <p:blipFill>
          <a:blip r:embed="rId2"/>
          <a:stretch>
            <a:fillRect/>
          </a:stretch>
        </p:blipFill>
        <p:spPr>
          <a:xfrm>
            <a:off x="2770632" y="384055"/>
            <a:ext cx="6556248" cy="5349996"/>
          </a:xfrm>
        </p:spPr>
      </p:pic>
    </p:spTree>
    <p:extLst>
      <p:ext uri="{BB962C8B-B14F-4D97-AF65-F5344CB8AC3E}">
        <p14:creationId xmlns:p14="http://schemas.microsoft.com/office/powerpoint/2010/main" val="1183206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51A75B-0D46-700B-7D8D-10CC01E2B10D}"/>
              </a:ext>
            </a:extLst>
          </p:cNvPr>
          <p:cNvSpPr>
            <a:spLocks noGrp="1"/>
          </p:cNvSpPr>
          <p:nvPr>
            <p:ph type="title"/>
          </p:nvPr>
        </p:nvSpPr>
        <p:spPr>
          <a:xfrm>
            <a:off x="838200" y="397782"/>
            <a:ext cx="10515600" cy="1325563"/>
          </a:xfrm>
        </p:spPr>
        <p:txBody>
          <a:bodyPr/>
          <a:lstStyle/>
          <a:p>
            <a:pPr algn="ctr"/>
            <a:r>
              <a:rPr lang="es-MX" b="1" dirty="0"/>
              <a:t>Ley General de Contratación Pública</a:t>
            </a:r>
            <a:endParaRPr lang="es-CR" b="1" dirty="0"/>
          </a:p>
        </p:txBody>
      </p:sp>
      <p:sp>
        <p:nvSpPr>
          <p:cNvPr id="3" name="Marcador de contenido 2">
            <a:extLst>
              <a:ext uri="{FF2B5EF4-FFF2-40B4-BE49-F238E27FC236}">
                <a16:creationId xmlns:a16="http://schemas.microsoft.com/office/drawing/2014/main" id="{45C6F2FD-1A36-37A7-0477-3E993AD3F605}"/>
              </a:ext>
            </a:extLst>
          </p:cNvPr>
          <p:cNvSpPr>
            <a:spLocks noGrp="1"/>
          </p:cNvSpPr>
          <p:nvPr>
            <p:ph idx="1"/>
          </p:nvPr>
        </p:nvSpPr>
        <p:spPr/>
        <p:txBody>
          <a:bodyPr>
            <a:normAutofit lnSpcReduction="10000"/>
          </a:bodyPr>
          <a:lstStyle/>
          <a:p>
            <a:pPr marL="0" indent="0" algn="just">
              <a:lnSpc>
                <a:spcPct val="107000"/>
              </a:lnSpc>
              <a:spcAft>
                <a:spcPts val="800"/>
              </a:spcAft>
              <a:buNone/>
            </a:pPr>
            <a:r>
              <a:rPr lang="es-CR" b="1" kern="100" dirty="0">
                <a:effectLst/>
                <a:ea typeface="Aptos" panose="020B0004020202020204" pitchFamily="34" charset="0"/>
              </a:rPr>
              <a:t>ARTÍCULO 46- Sanciones económicas: </a:t>
            </a:r>
          </a:p>
          <a:p>
            <a:pPr marL="0" indent="0" algn="just">
              <a:lnSpc>
                <a:spcPct val="107000"/>
              </a:lnSpc>
              <a:spcAft>
                <a:spcPts val="800"/>
              </a:spcAft>
              <a:buNone/>
            </a:pPr>
            <a:r>
              <a:rPr lang="es-CR" kern="100" dirty="0"/>
              <a:t>La Administración podrá establecer, de forma motivada, en el pliego de condiciones multas por ejecución defectuosa o cláusulas penales por la ejecución prematura o tardía de las obligaciones contractuales, conforme a las condiciones que se definan en el reglamento de esta ley.</a:t>
            </a:r>
          </a:p>
          <a:p>
            <a:pPr marL="0" indent="0" algn="just">
              <a:lnSpc>
                <a:spcPct val="107000"/>
              </a:lnSpc>
              <a:spcAft>
                <a:spcPts val="800"/>
              </a:spcAft>
              <a:buNone/>
            </a:pPr>
            <a:r>
              <a:rPr lang="es-CR" kern="100" dirty="0"/>
              <a:t>El cobro de la cláusula penal o de las multas no podrá superar el veinticinco por ciento (25%) del precio del contrato, incluidas sus modificaciones, caso en el cual la Administración podrá valorar la resolución del contrato.</a:t>
            </a:r>
          </a:p>
          <a:p>
            <a:pPr marL="0" indent="0" algn="just">
              <a:lnSpc>
                <a:spcPct val="107000"/>
              </a:lnSpc>
              <a:spcAft>
                <a:spcPts val="800"/>
              </a:spcAft>
              <a:buNone/>
            </a:pPr>
            <a:r>
              <a:rPr lang="es-CR" kern="100" dirty="0">
                <a:effectLst/>
                <a:ea typeface="Aptos" panose="020B0004020202020204" pitchFamily="34" charset="0"/>
              </a:rPr>
              <a:t>Con el fin de cubrir eventuales sanciones económicas, la Administración podrá practicar retenciones sobre los pagos entre un uno por ciento (1%) y un cinco por ciento (5%) del total facturado, lo cual deberá constar así en el pliego de condiciones.</a:t>
            </a:r>
          </a:p>
          <a:p>
            <a:pPr marL="0" indent="0">
              <a:buNone/>
            </a:pPr>
            <a:endParaRPr lang="es-CR" dirty="0"/>
          </a:p>
        </p:txBody>
      </p:sp>
    </p:spTree>
    <p:extLst>
      <p:ext uri="{BB962C8B-B14F-4D97-AF65-F5344CB8AC3E}">
        <p14:creationId xmlns:p14="http://schemas.microsoft.com/office/powerpoint/2010/main" val="42536417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F8B3D50C-AF5A-6C78-4A65-C8B1941E4859}"/>
              </a:ext>
            </a:extLst>
          </p:cNvPr>
          <p:cNvPicPr>
            <a:picLocks noGrp="1" noChangeAspect="1"/>
          </p:cNvPicPr>
          <p:nvPr>
            <p:ph idx="1"/>
          </p:nvPr>
        </p:nvPicPr>
        <p:blipFill>
          <a:blip r:embed="rId2"/>
          <a:stretch>
            <a:fillRect/>
          </a:stretch>
        </p:blipFill>
        <p:spPr>
          <a:xfrm>
            <a:off x="1853647" y="732412"/>
            <a:ext cx="8484706" cy="4277608"/>
          </a:xfrm>
        </p:spPr>
      </p:pic>
    </p:spTree>
    <p:extLst>
      <p:ext uri="{BB962C8B-B14F-4D97-AF65-F5344CB8AC3E}">
        <p14:creationId xmlns:p14="http://schemas.microsoft.com/office/powerpoint/2010/main" val="33352163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Marcador de contenido 8">
            <a:extLst>
              <a:ext uri="{FF2B5EF4-FFF2-40B4-BE49-F238E27FC236}">
                <a16:creationId xmlns:a16="http://schemas.microsoft.com/office/drawing/2014/main" id="{92DF2F9E-9754-424E-C537-17C6831D07C0}"/>
              </a:ext>
            </a:extLst>
          </p:cNvPr>
          <p:cNvPicPr>
            <a:picLocks noGrp="1" noChangeAspect="1"/>
          </p:cNvPicPr>
          <p:nvPr>
            <p:ph idx="1"/>
          </p:nvPr>
        </p:nvPicPr>
        <p:blipFill>
          <a:blip r:embed="rId2"/>
          <a:stretch>
            <a:fillRect/>
          </a:stretch>
        </p:blipFill>
        <p:spPr>
          <a:xfrm>
            <a:off x="2421945" y="417448"/>
            <a:ext cx="7348109" cy="5546881"/>
          </a:xfrm>
        </p:spPr>
      </p:pic>
    </p:spTree>
    <p:extLst>
      <p:ext uri="{BB962C8B-B14F-4D97-AF65-F5344CB8AC3E}">
        <p14:creationId xmlns:p14="http://schemas.microsoft.com/office/powerpoint/2010/main" val="3237867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007F99BF-58D7-FF0F-BF0B-7F913E349900}"/>
              </a:ext>
            </a:extLst>
          </p:cNvPr>
          <p:cNvPicPr>
            <a:picLocks noGrp="1" noChangeAspect="1"/>
          </p:cNvPicPr>
          <p:nvPr>
            <p:ph idx="1"/>
          </p:nvPr>
        </p:nvPicPr>
        <p:blipFill>
          <a:blip r:embed="rId2"/>
          <a:stretch>
            <a:fillRect/>
          </a:stretch>
        </p:blipFill>
        <p:spPr>
          <a:xfrm>
            <a:off x="2109478" y="992062"/>
            <a:ext cx="7973044" cy="4662410"/>
          </a:xfrm>
        </p:spPr>
      </p:pic>
    </p:spTree>
    <p:extLst>
      <p:ext uri="{BB962C8B-B14F-4D97-AF65-F5344CB8AC3E}">
        <p14:creationId xmlns:p14="http://schemas.microsoft.com/office/powerpoint/2010/main" val="17787634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DDAA6893-3741-5AA0-F751-4F3F12625BF7}"/>
              </a:ext>
            </a:extLst>
          </p:cNvPr>
          <p:cNvPicPr>
            <a:picLocks noChangeAspect="1"/>
          </p:cNvPicPr>
          <p:nvPr/>
        </p:nvPicPr>
        <p:blipFill>
          <a:blip r:embed="rId2"/>
          <a:stretch>
            <a:fillRect/>
          </a:stretch>
        </p:blipFill>
        <p:spPr>
          <a:xfrm>
            <a:off x="1843466" y="1509488"/>
            <a:ext cx="8505068" cy="1841304"/>
          </a:xfrm>
          <a:prstGeom prst="rect">
            <a:avLst/>
          </a:prstGeom>
        </p:spPr>
      </p:pic>
    </p:spTree>
    <p:extLst>
      <p:ext uri="{BB962C8B-B14F-4D97-AF65-F5344CB8AC3E}">
        <p14:creationId xmlns:p14="http://schemas.microsoft.com/office/powerpoint/2010/main" val="41474946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3CC4E4C8-B91A-7169-493A-7F7AA4C40B43}"/>
              </a:ext>
            </a:extLst>
          </p:cNvPr>
          <p:cNvSpPr>
            <a:spLocks noGrp="1"/>
          </p:cNvSpPr>
          <p:nvPr>
            <p:ph type="body" sz="quarter" idx="10"/>
          </p:nvPr>
        </p:nvSpPr>
        <p:spPr>
          <a:xfrm>
            <a:off x="4069080" y="2276856"/>
            <a:ext cx="7653528" cy="1316736"/>
          </a:xfrm>
        </p:spPr>
        <p:txBody>
          <a:bodyPr/>
          <a:lstStyle/>
          <a:p>
            <a:r>
              <a:rPr lang="es-MX" sz="4000" b="1" dirty="0">
                <a:solidFill>
                  <a:schemeClr val="tx1"/>
                </a:solidFill>
              </a:rPr>
              <a:t>Ejecución de las multas y cláusulas penales en una contratación </a:t>
            </a:r>
            <a:endParaRPr lang="es-CR" sz="4000" b="1" dirty="0">
              <a:solidFill>
                <a:schemeClr val="tx1"/>
              </a:solidFill>
            </a:endParaRPr>
          </a:p>
        </p:txBody>
      </p:sp>
    </p:spTree>
    <p:extLst>
      <p:ext uri="{BB962C8B-B14F-4D97-AF65-F5344CB8AC3E}">
        <p14:creationId xmlns:p14="http://schemas.microsoft.com/office/powerpoint/2010/main" val="3590777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C01939-9B20-2CBB-6089-53A0A22C9C84}"/>
              </a:ext>
            </a:extLst>
          </p:cNvPr>
          <p:cNvSpPr>
            <a:spLocks noGrp="1"/>
          </p:cNvSpPr>
          <p:nvPr>
            <p:ph type="title"/>
          </p:nvPr>
        </p:nvSpPr>
        <p:spPr/>
        <p:txBody>
          <a:bodyPr/>
          <a:lstStyle/>
          <a:p>
            <a:pPr algn="ctr"/>
            <a:r>
              <a:rPr lang="es-CR" b="1" dirty="0"/>
              <a:t>Que se entiende como incumplimiento de contrato?</a:t>
            </a:r>
          </a:p>
        </p:txBody>
      </p:sp>
      <p:sp>
        <p:nvSpPr>
          <p:cNvPr id="3" name="Marcador de contenido 2">
            <a:extLst>
              <a:ext uri="{FF2B5EF4-FFF2-40B4-BE49-F238E27FC236}">
                <a16:creationId xmlns:a16="http://schemas.microsoft.com/office/drawing/2014/main" id="{94B64E73-9595-471A-57B9-FFD4A7B52AF2}"/>
              </a:ext>
            </a:extLst>
          </p:cNvPr>
          <p:cNvSpPr>
            <a:spLocks noGrp="1"/>
          </p:cNvSpPr>
          <p:nvPr>
            <p:ph idx="1"/>
          </p:nvPr>
        </p:nvSpPr>
        <p:spPr>
          <a:xfrm>
            <a:off x="853440" y="1843913"/>
            <a:ext cx="10515600" cy="4351338"/>
          </a:xfrm>
        </p:spPr>
        <p:txBody>
          <a:bodyPr/>
          <a:lstStyle/>
          <a:p>
            <a:pPr marL="0" indent="0" algn="just">
              <a:lnSpc>
                <a:spcPts val="1875"/>
              </a:lnSpc>
              <a:spcAft>
                <a:spcPts val="900"/>
              </a:spcAft>
              <a:buNone/>
            </a:pPr>
            <a:r>
              <a:rPr lang="es-MX" b="0" i="0" dirty="0">
                <a:solidFill>
                  <a:srgbClr val="333333"/>
                </a:solidFill>
                <a:effectLst/>
                <a:latin typeface="Helvetica Neue"/>
              </a:rPr>
              <a:t>El incumplimiento contractual significa no ejecutar determinada prestación en los términos originalmente pactados.</a:t>
            </a:r>
          </a:p>
          <a:p>
            <a:pPr marL="0" indent="0" algn="just">
              <a:lnSpc>
                <a:spcPts val="1875"/>
              </a:lnSpc>
              <a:spcAft>
                <a:spcPts val="900"/>
              </a:spcAft>
              <a:buNone/>
            </a:pPr>
            <a:r>
              <a:rPr lang="es-MX" b="0" i="0" dirty="0">
                <a:solidFill>
                  <a:srgbClr val="333333"/>
                </a:solidFill>
                <a:effectLst/>
                <a:latin typeface="Helvetica Neue"/>
              </a:rPr>
              <a:t>El incumplimiento puede darse de tres tipos:</a:t>
            </a:r>
          </a:p>
          <a:p>
            <a:pPr algn="just">
              <a:lnSpc>
                <a:spcPts val="1875"/>
              </a:lnSpc>
              <a:spcAft>
                <a:spcPts val="900"/>
              </a:spcAft>
            </a:pPr>
            <a:r>
              <a:rPr lang="es-MX" b="0" i="0" dirty="0">
                <a:solidFill>
                  <a:srgbClr val="333333"/>
                </a:solidFill>
                <a:effectLst/>
                <a:latin typeface="Helvetica Neue"/>
              </a:rPr>
              <a:t>La no entrega total del objeto pactado, trata de la inejecución absoluta de la obligación.</a:t>
            </a:r>
          </a:p>
          <a:p>
            <a:pPr algn="just">
              <a:lnSpc>
                <a:spcPts val="1875"/>
              </a:lnSpc>
              <a:spcAft>
                <a:spcPts val="900"/>
              </a:spcAft>
            </a:pPr>
            <a:r>
              <a:rPr lang="es-MX" b="0" i="0" dirty="0">
                <a:solidFill>
                  <a:srgbClr val="333333"/>
                </a:solidFill>
                <a:effectLst/>
                <a:latin typeface="Helvetica Neue"/>
              </a:rPr>
              <a:t>La prestación defectuosa, es cuando se recibe oportunamente el objeto por parte del contratista, pero esta no satisface completamente el interés, ya que no se ajustan exactamente a lo pactado, sea porque la obra construida, el bien suministrado o el servicio ejecutado tienen defectos de calidad o no cumplen con los requerimientos señalados en el contrato.</a:t>
            </a:r>
          </a:p>
          <a:p>
            <a:pPr algn="just">
              <a:lnSpc>
                <a:spcPts val="1875"/>
              </a:lnSpc>
              <a:spcAft>
                <a:spcPts val="900"/>
              </a:spcAft>
            </a:pPr>
            <a:r>
              <a:rPr lang="es-MX" b="0" i="0" dirty="0">
                <a:solidFill>
                  <a:srgbClr val="333333"/>
                </a:solidFill>
                <a:effectLst/>
                <a:latin typeface="Helvetica Neue"/>
              </a:rPr>
              <a:t>El retardo en el cumplimiento (clausula penal): Es cuando el objeto contractual se ejecuta fuera del plazo pactado y se estipulo en este una sanción de cláusula penal.</a:t>
            </a:r>
          </a:p>
          <a:p>
            <a:endParaRPr lang="es-CR" dirty="0"/>
          </a:p>
        </p:txBody>
      </p:sp>
    </p:spTree>
    <p:extLst>
      <p:ext uri="{BB962C8B-B14F-4D97-AF65-F5344CB8AC3E}">
        <p14:creationId xmlns:p14="http://schemas.microsoft.com/office/powerpoint/2010/main" val="31553500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686C98-0F95-30EE-4819-81F08AD58A52}"/>
              </a:ext>
            </a:extLst>
          </p:cNvPr>
          <p:cNvSpPr>
            <a:spLocks noGrp="1"/>
          </p:cNvSpPr>
          <p:nvPr>
            <p:ph type="title"/>
          </p:nvPr>
        </p:nvSpPr>
        <p:spPr/>
        <p:txBody>
          <a:bodyPr/>
          <a:lstStyle/>
          <a:p>
            <a:pPr algn="ctr"/>
            <a:r>
              <a:rPr lang="es-CR" b="1" dirty="0"/>
              <a:t>Que es la denuncia y que debe contener? </a:t>
            </a:r>
          </a:p>
        </p:txBody>
      </p:sp>
      <p:sp>
        <p:nvSpPr>
          <p:cNvPr id="3" name="Marcador de contenido 2">
            <a:extLst>
              <a:ext uri="{FF2B5EF4-FFF2-40B4-BE49-F238E27FC236}">
                <a16:creationId xmlns:a16="http://schemas.microsoft.com/office/drawing/2014/main" id="{AB32F0F3-3420-25FC-38A5-6B5B8F660615}"/>
              </a:ext>
            </a:extLst>
          </p:cNvPr>
          <p:cNvSpPr>
            <a:spLocks noGrp="1"/>
          </p:cNvSpPr>
          <p:nvPr>
            <p:ph idx="1"/>
          </p:nvPr>
        </p:nvSpPr>
        <p:spPr/>
        <p:txBody>
          <a:bodyPr/>
          <a:lstStyle/>
          <a:p>
            <a:pPr algn="just">
              <a:lnSpc>
                <a:spcPts val="1875"/>
              </a:lnSpc>
              <a:spcAft>
                <a:spcPts val="900"/>
              </a:spcAft>
            </a:pPr>
            <a:r>
              <a:rPr lang="es-MX" b="0" i="0" dirty="0">
                <a:solidFill>
                  <a:srgbClr val="333333"/>
                </a:solidFill>
                <a:effectLst/>
              </a:rPr>
              <a:t>La denuncia es una manifestación escrita (oficio), que se hace ante la Proveeduría (</a:t>
            </a:r>
            <a:r>
              <a:rPr lang="es-MX" dirty="0">
                <a:solidFill>
                  <a:srgbClr val="333333"/>
                </a:solidFill>
              </a:rPr>
              <a:t>Sección de Control y Evaluación</a:t>
            </a:r>
            <a:r>
              <a:rPr lang="es-MX" dirty="0"/>
              <a:t>)</a:t>
            </a:r>
            <a:r>
              <a:rPr lang="es-MX" b="0" i="0" dirty="0">
                <a:solidFill>
                  <a:srgbClr val="333333"/>
                </a:solidFill>
                <a:effectLst/>
              </a:rPr>
              <a:t> de uno o varios hechos presuntamente constitutivos de un incumplimiento de contrato administrativo con el fin de que éste los investigue.</a:t>
            </a:r>
          </a:p>
          <a:p>
            <a:pPr algn="just">
              <a:lnSpc>
                <a:spcPts val="1875"/>
              </a:lnSpc>
              <a:spcAft>
                <a:spcPts val="900"/>
              </a:spcAft>
            </a:pPr>
            <a:r>
              <a:rPr lang="es-MX" b="0" i="0" dirty="0">
                <a:solidFill>
                  <a:srgbClr val="333333"/>
                </a:solidFill>
                <a:effectLst/>
              </a:rPr>
              <a:t>La denuncia debe describir los hechos irregulares en forma clara, precisa y completa y debe tener el detalle suficiente que permita realizar una adecuada valoración y posterior investigación. La información que se suministre constituye un aspecto fundamental para la atención de la misma.</a:t>
            </a:r>
          </a:p>
          <a:p>
            <a:pPr algn="just">
              <a:lnSpc>
                <a:spcPts val="1875"/>
              </a:lnSpc>
              <a:spcAft>
                <a:spcPts val="900"/>
              </a:spcAft>
            </a:pPr>
            <a:r>
              <a:rPr lang="es-MX" b="0" i="0" dirty="0">
                <a:solidFill>
                  <a:srgbClr val="333333"/>
                </a:solidFill>
                <a:effectLst/>
              </a:rPr>
              <a:t>Los hechos descritos deberán responder a las preguntas: 1. ¿Qué sucedió?, 2. ¿Quién es el responsable?, 3. ¿Cómo sucedió?, 4. ¿Dónde sucedió?, 5. ¿Por qué sucedió? y para ello resulta importante incluir aspectos como: Nombres, circunstancias, lugares, fechas, pretensión en relación con el hecho denunciado, estimación de un eventual perjuicio económico y las pruebas (documentales, testigos u otras).</a:t>
            </a:r>
          </a:p>
          <a:p>
            <a:pPr marL="0" indent="0">
              <a:buNone/>
            </a:pPr>
            <a:endParaRPr lang="es-CR" dirty="0"/>
          </a:p>
        </p:txBody>
      </p:sp>
    </p:spTree>
    <p:extLst>
      <p:ext uri="{BB962C8B-B14F-4D97-AF65-F5344CB8AC3E}">
        <p14:creationId xmlns:p14="http://schemas.microsoft.com/office/powerpoint/2010/main" val="39446339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a:extLst>
              <a:ext uri="{FF2B5EF4-FFF2-40B4-BE49-F238E27FC236}">
                <a16:creationId xmlns:a16="http://schemas.microsoft.com/office/drawing/2014/main" id="{13A4150C-BAC5-0D3C-7A80-3565FB51182C}"/>
              </a:ext>
            </a:extLst>
          </p:cNvPr>
          <p:cNvSpPr>
            <a:spLocks noGrp="1"/>
          </p:cNvSpPr>
          <p:nvPr>
            <p:ph type="body" idx="10"/>
          </p:nvPr>
        </p:nvSpPr>
        <p:spPr>
          <a:xfrm>
            <a:off x="5773596" y="2678906"/>
            <a:ext cx="5815135" cy="1500187"/>
          </a:xfrm>
        </p:spPr>
        <p:txBody>
          <a:bodyPr>
            <a:normAutofit/>
          </a:bodyPr>
          <a:lstStyle/>
          <a:p>
            <a:pPr algn="ctr"/>
            <a:r>
              <a:rPr lang="es-CR" sz="4400" b="1" dirty="0">
                <a:latin typeface="Arial" panose="020B0604020202020204" pitchFamily="34" charset="0"/>
                <a:cs typeface="Arial" panose="020B0604020202020204" pitchFamily="34" charset="0"/>
              </a:rPr>
              <a:t>Muchas gracias</a:t>
            </a:r>
          </a:p>
        </p:txBody>
      </p:sp>
    </p:spTree>
    <p:extLst>
      <p:ext uri="{BB962C8B-B14F-4D97-AF65-F5344CB8AC3E}">
        <p14:creationId xmlns:p14="http://schemas.microsoft.com/office/powerpoint/2010/main" val="3386298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87CC73-6527-F0C6-CADB-51BCE712BE80}"/>
              </a:ext>
            </a:extLst>
          </p:cNvPr>
          <p:cNvSpPr>
            <a:spLocks noGrp="1"/>
          </p:cNvSpPr>
          <p:nvPr>
            <p:ph type="title"/>
          </p:nvPr>
        </p:nvSpPr>
        <p:spPr/>
        <p:txBody>
          <a:bodyPr/>
          <a:lstStyle/>
          <a:p>
            <a:pPr algn="ctr"/>
            <a:r>
              <a:rPr lang="es-CR" b="1" dirty="0"/>
              <a:t>Reglamento a la Ley General de Contratación Pública</a:t>
            </a:r>
          </a:p>
        </p:txBody>
      </p:sp>
      <p:sp>
        <p:nvSpPr>
          <p:cNvPr id="3" name="Marcador de contenido 2">
            <a:extLst>
              <a:ext uri="{FF2B5EF4-FFF2-40B4-BE49-F238E27FC236}">
                <a16:creationId xmlns:a16="http://schemas.microsoft.com/office/drawing/2014/main" id="{4E6CAD9F-6BCC-3859-A518-24891ED271C2}"/>
              </a:ext>
            </a:extLst>
          </p:cNvPr>
          <p:cNvSpPr>
            <a:spLocks noGrp="1"/>
          </p:cNvSpPr>
          <p:nvPr>
            <p:ph idx="1"/>
          </p:nvPr>
        </p:nvSpPr>
        <p:spPr/>
        <p:txBody>
          <a:bodyPr>
            <a:normAutofit/>
          </a:bodyPr>
          <a:lstStyle/>
          <a:p>
            <a:pPr marL="0" indent="0" algn="just">
              <a:lnSpc>
                <a:spcPct val="107000"/>
              </a:lnSpc>
              <a:spcAft>
                <a:spcPts val="800"/>
              </a:spcAft>
              <a:buNone/>
            </a:pPr>
            <a:r>
              <a:rPr lang="es-CR" b="1" kern="100" dirty="0"/>
              <a:t>Artículo 116. Sanciones económicas y procedimiento de ejecución. </a:t>
            </a:r>
            <a:r>
              <a:rPr lang="es-CR" kern="100" dirty="0"/>
              <a:t>Conforme al artículo 46 de la Ley General de Contratación Pública, la Administración podrá establecer en el pliego de condiciones, el pago de multas por defectos en la ejecución del contrato o cláusulas penales, según corresponda, considerando para ello, aspectos tales como, el monto, plazo, riesgo, repercusiones de un eventual incumplimiento para el servicio que se brinde o para el interés público y la posibilidad de incumplimientos parciales o por líneas.</a:t>
            </a:r>
          </a:p>
          <a:p>
            <a:pPr marL="0" indent="0" algn="just">
              <a:lnSpc>
                <a:spcPct val="107000"/>
              </a:lnSpc>
              <a:spcAft>
                <a:spcPts val="800"/>
              </a:spcAft>
              <a:buNone/>
            </a:pPr>
            <a:r>
              <a:rPr lang="es-CR" kern="100" dirty="0"/>
              <a:t>En los supuestos en que se establezcan multas o cláusulas penales, la Administración deberá valorar su costo beneficio, la debida y oportuna satisfacción del interés público, así como criterios de razonabilidad y proporcionalidad.</a:t>
            </a:r>
          </a:p>
          <a:p>
            <a:pPr marL="0" indent="0" algn="just">
              <a:lnSpc>
                <a:spcPct val="107000"/>
              </a:lnSpc>
              <a:spcAft>
                <a:spcPts val="800"/>
              </a:spcAft>
              <a:buNone/>
            </a:pPr>
            <a:endParaRPr lang="es-CR" sz="1900" kern="100" dirty="0"/>
          </a:p>
          <a:p>
            <a:pPr marL="0" indent="0">
              <a:buNone/>
            </a:pPr>
            <a:endParaRPr lang="es-CR" dirty="0"/>
          </a:p>
        </p:txBody>
      </p:sp>
    </p:spTree>
    <p:extLst>
      <p:ext uri="{BB962C8B-B14F-4D97-AF65-F5344CB8AC3E}">
        <p14:creationId xmlns:p14="http://schemas.microsoft.com/office/powerpoint/2010/main" val="1742367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22BCD7-0F54-85D4-C3F2-80743221EBC7}"/>
              </a:ext>
            </a:extLst>
          </p:cNvPr>
          <p:cNvSpPr>
            <a:spLocks noGrp="1"/>
          </p:cNvSpPr>
          <p:nvPr>
            <p:ph type="title"/>
          </p:nvPr>
        </p:nvSpPr>
        <p:spPr/>
        <p:txBody>
          <a:bodyPr>
            <a:normAutofit/>
          </a:bodyPr>
          <a:lstStyle/>
          <a:p>
            <a:r>
              <a:rPr lang="es-CR" sz="2800" b="1" kern="100" dirty="0"/>
              <a:t>Artículo 116. Sanciones económicas y procedimiento de ejecución. Continuación  </a:t>
            </a:r>
            <a:endParaRPr lang="es-CR" sz="2800" dirty="0"/>
          </a:p>
        </p:txBody>
      </p:sp>
      <p:sp>
        <p:nvSpPr>
          <p:cNvPr id="3" name="Marcador de contenido 2">
            <a:extLst>
              <a:ext uri="{FF2B5EF4-FFF2-40B4-BE49-F238E27FC236}">
                <a16:creationId xmlns:a16="http://schemas.microsoft.com/office/drawing/2014/main" id="{A8A59E18-4C18-06B4-A1B4-DA1F5282AD21}"/>
              </a:ext>
            </a:extLst>
          </p:cNvPr>
          <p:cNvSpPr>
            <a:spLocks noGrp="1"/>
          </p:cNvSpPr>
          <p:nvPr>
            <p:ph idx="1"/>
          </p:nvPr>
        </p:nvSpPr>
        <p:spPr/>
        <p:txBody>
          <a:bodyPr/>
          <a:lstStyle/>
          <a:p>
            <a:pPr marL="0" indent="0" algn="just">
              <a:lnSpc>
                <a:spcPct val="107000"/>
              </a:lnSpc>
              <a:spcAft>
                <a:spcPts val="800"/>
              </a:spcAft>
              <a:buNone/>
            </a:pPr>
            <a:r>
              <a:rPr lang="es-CR" sz="2000" kern="100" dirty="0"/>
              <a:t>En caso de que el objeto esté compuesto por líneas distintas, el monto máximo de la sanción económica, se considerará sobre el mayor valor de cada línea y no sobre la totalidad del contrato, siempre que el incumplimiento de una línea no afecte el resto de las obligaciones.</a:t>
            </a:r>
          </a:p>
          <a:p>
            <a:pPr marL="0" indent="0" algn="just">
              <a:lnSpc>
                <a:spcPct val="107000"/>
              </a:lnSpc>
              <a:spcAft>
                <a:spcPts val="800"/>
              </a:spcAft>
              <a:buNone/>
            </a:pPr>
            <a:r>
              <a:rPr lang="es-CR" sz="2000" kern="100" dirty="0">
                <a:effectLst/>
                <a:ea typeface="Aptos" panose="020B0004020202020204" pitchFamily="34" charset="0"/>
              </a:rPr>
              <a:t>Los incumplimientos que originen el cobro de la multa y la cláusula penal deberán estar detallados en el pliego de condiciones, en forma motivada. Una vez en firme el pliego, se entenderá que el monto de la multa o de la cláusula penal es definitivo por lo que no se admitirán reclamos posteriores. </a:t>
            </a:r>
          </a:p>
          <a:p>
            <a:pPr marL="0" indent="0" algn="just">
              <a:lnSpc>
                <a:spcPct val="107000"/>
              </a:lnSpc>
              <a:spcAft>
                <a:spcPts val="800"/>
              </a:spcAft>
              <a:buNone/>
            </a:pPr>
            <a:r>
              <a:rPr lang="es-CR" sz="2000" kern="100" dirty="0"/>
              <a:t>La cláusula penal procede por ejecución tardía o prematura de las obligaciones contractuales.</a:t>
            </a:r>
          </a:p>
          <a:p>
            <a:pPr marL="0" indent="0">
              <a:buNone/>
            </a:pPr>
            <a:endParaRPr lang="es-CR" dirty="0"/>
          </a:p>
        </p:txBody>
      </p:sp>
    </p:spTree>
    <p:extLst>
      <p:ext uri="{BB962C8B-B14F-4D97-AF65-F5344CB8AC3E}">
        <p14:creationId xmlns:p14="http://schemas.microsoft.com/office/powerpoint/2010/main" val="2543081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2A9A6C-F3DA-E990-B6A6-53B4CA22303E}"/>
              </a:ext>
            </a:extLst>
          </p:cNvPr>
          <p:cNvSpPr>
            <a:spLocks noGrp="1"/>
          </p:cNvSpPr>
          <p:nvPr>
            <p:ph type="title"/>
          </p:nvPr>
        </p:nvSpPr>
        <p:spPr/>
        <p:txBody>
          <a:bodyPr/>
          <a:lstStyle/>
          <a:p>
            <a:pPr algn="ctr"/>
            <a:r>
              <a:rPr lang="es-MX" b="1" dirty="0"/>
              <a:t>Ley General de Contratación Pública</a:t>
            </a:r>
            <a:endParaRPr lang="es-CR" b="1" dirty="0"/>
          </a:p>
        </p:txBody>
      </p:sp>
      <p:sp>
        <p:nvSpPr>
          <p:cNvPr id="3" name="Marcador de contenido 2">
            <a:extLst>
              <a:ext uri="{FF2B5EF4-FFF2-40B4-BE49-F238E27FC236}">
                <a16:creationId xmlns:a16="http://schemas.microsoft.com/office/drawing/2014/main" id="{E5513135-2CE0-C351-C8C2-F993FAC58D51}"/>
              </a:ext>
            </a:extLst>
          </p:cNvPr>
          <p:cNvSpPr>
            <a:spLocks noGrp="1"/>
          </p:cNvSpPr>
          <p:nvPr>
            <p:ph idx="1"/>
          </p:nvPr>
        </p:nvSpPr>
        <p:spPr>
          <a:xfrm>
            <a:off x="838200" y="1890940"/>
            <a:ext cx="10515600" cy="4351338"/>
          </a:xfrm>
        </p:spPr>
        <p:txBody>
          <a:bodyPr/>
          <a:lstStyle/>
          <a:p>
            <a:pPr algn="just">
              <a:lnSpc>
                <a:spcPct val="107000"/>
              </a:lnSpc>
              <a:spcAft>
                <a:spcPts val="800"/>
              </a:spcAft>
              <a:buNone/>
            </a:pPr>
            <a:r>
              <a:rPr lang="es-CR" b="1" kern="100" dirty="0">
                <a:effectLst/>
                <a:ea typeface="Aptos" panose="020B0004020202020204" pitchFamily="34" charset="0"/>
              </a:rPr>
              <a:t>ARTÍCULO 47- Aplicación de multas y cláusulas penales</a:t>
            </a:r>
          </a:p>
          <a:p>
            <a:pPr marL="0" indent="0" algn="just">
              <a:lnSpc>
                <a:spcPct val="107000"/>
              </a:lnSpc>
              <a:spcAft>
                <a:spcPts val="800"/>
              </a:spcAft>
              <a:buNone/>
            </a:pPr>
            <a:r>
              <a:rPr lang="es-CR" kern="100" dirty="0">
                <a:effectLst/>
                <a:ea typeface="Aptos" panose="020B0004020202020204" pitchFamily="34" charset="0"/>
              </a:rPr>
              <a:t>Para ejecutar tales sanciones, la Administración deberá emitir un acto motivado con indicación de la prueba que lo sustente. En contra de esa decisión, el afectado podrá interponer los recursos de revocatoria y apelación, los cuales deberán presentarse dentro de los tres días hábiles siguientes a la notificación del acto. La Administración deberá resolver la revocatoria dentro de los tres días hábiles siguientes a su interposición y la apelación dentro de los cinco días hábiles siguientes al vencimiento del plazo para resolver el recurso de revocatoria. La aplicación de este procedimiento no incidirá en la continuidad de la ejecución del contrato.</a:t>
            </a:r>
          </a:p>
          <a:p>
            <a:pPr marL="0" indent="0">
              <a:buNone/>
            </a:pPr>
            <a:endParaRPr lang="es-CR" dirty="0"/>
          </a:p>
        </p:txBody>
      </p:sp>
    </p:spTree>
    <p:extLst>
      <p:ext uri="{BB962C8B-B14F-4D97-AF65-F5344CB8AC3E}">
        <p14:creationId xmlns:p14="http://schemas.microsoft.com/office/powerpoint/2010/main" val="3467666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9FF94F-9AF5-EFD8-E2C9-E0C11714E1E9}"/>
              </a:ext>
            </a:extLst>
          </p:cNvPr>
          <p:cNvSpPr>
            <a:spLocks noGrp="1"/>
          </p:cNvSpPr>
          <p:nvPr>
            <p:ph type="title"/>
          </p:nvPr>
        </p:nvSpPr>
        <p:spPr/>
        <p:txBody>
          <a:bodyPr/>
          <a:lstStyle/>
          <a:p>
            <a:pPr algn="ctr"/>
            <a:r>
              <a:rPr lang="es-CR" b="1" dirty="0"/>
              <a:t>Reglamento a la Ley General de Contratación Pública</a:t>
            </a:r>
          </a:p>
        </p:txBody>
      </p:sp>
      <p:sp>
        <p:nvSpPr>
          <p:cNvPr id="3" name="Marcador de contenido 2">
            <a:extLst>
              <a:ext uri="{FF2B5EF4-FFF2-40B4-BE49-F238E27FC236}">
                <a16:creationId xmlns:a16="http://schemas.microsoft.com/office/drawing/2014/main" id="{75FC64E2-01AD-35FC-49AC-5EB09D7AA4D3}"/>
              </a:ext>
            </a:extLst>
          </p:cNvPr>
          <p:cNvSpPr>
            <a:spLocks noGrp="1"/>
          </p:cNvSpPr>
          <p:nvPr>
            <p:ph idx="1"/>
          </p:nvPr>
        </p:nvSpPr>
        <p:spPr>
          <a:xfrm>
            <a:off x="838200" y="1825625"/>
            <a:ext cx="10515600" cy="4183289"/>
          </a:xfrm>
        </p:spPr>
        <p:txBody>
          <a:bodyPr>
            <a:normAutofit fontScale="70000" lnSpcReduction="20000"/>
          </a:bodyPr>
          <a:lstStyle/>
          <a:p>
            <a:pPr marL="0" indent="0" algn="just">
              <a:lnSpc>
                <a:spcPct val="117000"/>
              </a:lnSpc>
              <a:spcAft>
                <a:spcPts val="800"/>
              </a:spcAft>
              <a:buNone/>
            </a:pPr>
            <a:r>
              <a:rPr lang="es-CR" sz="2900" b="1" kern="100" dirty="0"/>
              <a:t>Artículo 117. Aplicación de multas y cláusulas penales. </a:t>
            </a:r>
            <a:r>
              <a:rPr lang="es-CR" sz="2900" kern="100" dirty="0"/>
              <a:t>Conforme al artículo 47 de la Ley General de Contratación Pública, para ejecutar las multas y cláusula penal la Administración deberá emitir un acto motivado, con indicación de la prueba que lo sustente. En contra de esa decisión, el afectado podrá interponer los recursos de revocatoria y apelación, los cuales deberán presentarse dentro de los tres días hábiles siguientes a la notificación del acto. La resolución de dichos recursos agotan la vía administrativa.</a:t>
            </a:r>
          </a:p>
          <a:p>
            <a:pPr marL="0" indent="0" algn="just">
              <a:lnSpc>
                <a:spcPct val="117000"/>
              </a:lnSpc>
              <a:spcAft>
                <a:spcPts val="800"/>
              </a:spcAft>
              <a:buNone/>
            </a:pPr>
            <a:r>
              <a:rPr lang="es-CR" sz="2900" kern="100" dirty="0"/>
              <a:t>El cobro de las multas podrá hacerse con cargo a las retenciones del precio que se hubieran practicado y los saldos pendientes de pago. En caso de que ninguna de esas dos alternativas resulte viable, se ejecutará la garantía de cumplimiento hasta por el monto respectivo.</a:t>
            </a:r>
          </a:p>
          <a:p>
            <a:pPr algn="just">
              <a:lnSpc>
                <a:spcPct val="107000"/>
              </a:lnSpc>
              <a:spcAft>
                <a:spcPts val="800"/>
              </a:spcAft>
              <a:buNone/>
            </a:pPr>
            <a:r>
              <a:rPr lang="es-CR" sz="2900" kern="100" dirty="0"/>
              <a:t>Para el cobro de las multas, no será necesario demostrar la existencia del daño o perjuicio.</a:t>
            </a:r>
          </a:p>
          <a:p>
            <a:pPr marL="0" indent="0">
              <a:buNone/>
            </a:pPr>
            <a:endParaRPr lang="es-CR" dirty="0"/>
          </a:p>
        </p:txBody>
      </p:sp>
    </p:spTree>
    <p:extLst>
      <p:ext uri="{BB962C8B-B14F-4D97-AF65-F5344CB8AC3E}">
        <p14:creationId xmlns:p14="http://schemas.microsoft.com/office/powerpoint/2010/main" val="2985993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B3E5C4-7F2A-4D55-6E6A-FCA125FE1B10}"/>
              </a:ext>
            </a:extLst>
          </p:cNvPr>
          <p:cNvSpPr>
            <a:spLocks noGrp="1"/>
          </p:cNvSpPr>
          <p:nvPr>
            <p:ph type="title"/>
          </p:nvPr>
        </p:nvSpPr>
        <p:spPr/>
        <p:txBody>
          <a:bodyPr>
            <a:normAutofit/>
          </a:bodyPr>
          <a:lstStyle/>
          <a:p>
            <a:r>
              <a:rPr lang="es-CR" sz="2800" b="1" kern="100" dirty="0"/>
              <a:t>Artículo 117. Aplicación de multas y cláusulas penales. Continuación</a:t>
            </a:r>
            <a:endParaRPr lang="es-CR" sz="2800" dirty="0"/>
          </a:p>
        </p:txBody>
      </p:sp>
      <p:sp>
        <p:nvSpPr>
          <p:cNvPr id="3" name="Marcador de contenido 2">
            <a:extLst>
              <a:ext uri="{FF2B5EF4-FFF2-40B4-BE49-F238E27FC236}">
                <a16:creationId xmlns:a16="http://schemas.microsoft.com/office/drawing/2014/main" id="{371BF16F-FDF7-2679-6013-36D26CA2682D}"/>
              </a:ext>
            </a:extLst>
          </p:cNvPr>
          <p:cNvSpPr>
            <a:spLocks noGrp="1"/>
          </p:cNvSpPr>
          <p:nvPr>
            <p:ph idx="1"/>
          </p:nvPr>
        </p:nvSpPr>
        <p:spPr/>
        <p:txBody>
          <a:bodyPr/>
          <a:lstStyle/>
          <a:p>
            <a:pPr marL="0" indent="0" algn="just">
              <a:lnSpc>
                <a:spcPct val="117000"/>
              </a:lnSpc>
              <a:spcAft>
                <a:spcPts val="800"/>
              </a:spcAft>
              <a:buNone/>
            </a:pPr>
            <a:r>
              <a:rPr lang="es-CR" sz="2000" kern="100" dirty="0"/>
              <a:t>En caso de incumplimiento total de las obligaciones por parte del contratista, no procede el cobro de multas, posteriores a ese momento, sino la ejecución de la garantía de cumplimiento y la resolución del contrato, sin perjuicio de otras responsabilidades administrativas y civiles que se deriven de dicho incumplimiento.</a:t>
            </a:r>
          </a:p>
          <a:p>
            <a:pPr marL="0" indent="0" algn="just">
              <a:lnSpc>
                <a:spcPct val="117000"/>
              </a:lnSpc>
              <a:spcAft>
                <a:spcPts val="800"/>
              </a:spcAft>
              <a:buNone/>
            </a:pPr>
            <a:r>
              <a:rPr lang="es-CR" sz="2000" kern="100" dirty="0"/>
              <a:t>El cobro por concepto de multas o cláusula penal no podrá superar el veinticinco por ciento (25%) del precio del contrato incluidas sus modificaciones.</a:t>
            </a:r>
          </a:p>
          <a:p>
            <a:pPr marL="0" indent="0" algn="just">
              <a:lnSpc>
                <a:spcPct val="107000"/>
              </a:lnSpc>
              <a:spcAft>
                <a:spcPts val="800"/>
              </a:spcAft>
              <a:buNone/>
            </a:pPr>
            <a:r>
              <a:rPr lang="es-CR" sz="2000" kern="100" dirty="0"/>
              <a:t>La omisión de cobro ocasionará responsabilidad civil y administrativa del funcionario omiso, conforme a lo previsto en el artículo 125, inciso k) de la Ley General de Contratación Pública.</a:t>
            </a:r>
          </a:p>
          <a:p>
            <a:pPr marL="0" indent="0">
              <a:buNone/>
            </a:pPr>
            <a:endParaRPr lang="es-CR" dirty="0"/>
          </a:p>
        </p:txBody>
      </p:sp>
    </p:spTree>
    <p:extLst>
      <p:ext uri="{BB962C8B-B14F-4D97-AF65-F5344CB8AC3E}">
        <p14:creationId xmlns:p14="http://schemas.microsoft.com/office/powerpoint/2010/main" val="28974022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05247E6A-6D0E-94B6-26E2-2C6D04F041F8}"/>
              </a:ext>
            </a:extLst>
          </p:cNvPr>
          <p:cNvSpPr>
            <a:spLocks noGrp="1"/>
          </p:cNvSpPr>
          <p:nvPr>
            <p:ph type="body" sz="quarter" idx="10"/>
          </p:nvPr>
        </p:nvSpPr>
        <p:spPr>
          <a:xfrm>
            <a:off x="4270248" y="2160080"/>
            <a:ext cx="7451489" cy="1204912"/>
          </a:xfrm>
        </p:spPr>
        <p:txBody>
          <a:bodyPr/>
          <a:lstStyle/>
          <a:p>
            <a:r>
              <a:rPr lang="es-MX" sz="4800" b="1" dirty="0">
                <a:solidFill>
                  <a:schemeClr val="tx1"/>
                </a:solidFill>
              </a:rPr>
              <a:t>Definición</a:t>
            </a:r>
            <a:r>
              <a:rPr lang="es-MX" sz="5400" b="1" dirty="0">
                <a:solidFill>
                  <a:schemeClr val="tx1"/>
                </a:solidFill>
              </a:rPr>
              <a:t> de multa y cláusula penal</a:t>
            </a:r>
            <a:endParaRPr lang="es-CR" sz="5400" b="1" dirty="0">
              <a:solidFill>
                <a:schemeClr val="tx1"/>
              </a:solidFill>
            </a:endParaRPr>
          </a:p>
        </p:txBody>
      </p:sp>
    </p:spTree>
    <p:extLst>
      <p:ext uri="{BB962C8B-B14F-4D97-AF65-F5344CB8AC3E}">
        <p14:creationId xmlns:p14="http://schemas.microsoft.com/office/powerpoint/2010/main" val="154367305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2195</TotalTime>
  <Words>2043</Words>
  <Application>Microsoft Office PowerPoint</Application>
  <PresentationFormat>Panorámica</PresentationFormat>
  <Paragraphs>105</Paragraphs>
  <Slides>37</Slides>
  <Notes>7</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37</vt:i4>
      </vt:variant>
    </vt:vector>
  </HeadingPairs>
  <TitlesOfParts>
    <vt:vector size="44" baseType="lpstr">
      <vt:lpstr>Aptos</vt:lpstr>
      <vt:lpstr>Aptos Display</vt:lpstr>
      <vt:lpstr>Arial</vt:lpstr>
      <vt:lpstr>CIDFont+F5</vt:lpstr>
      <vt:lpstr>Helvetica Neue</vt:lpstr>
      <vt:lpstr>Symbol</vt:lpstr>
      <vt:lpstr>Tema de Office</vt:lpstr>
      <vt:lpstr>Multas y clausulas penales</vt:lpstr>
      <vt:lpstr>Presentación de PowerPoint</vt:lpstr>
      <vt:lpstr>Ley General de Contratación Pública</vt:lpstr>
      <vt:lpstr>Reglamento a la Ley General de Contratación Pública</vt:lpstr>
      <vt:lpstr>Artículo 116. Sanciones económicas y procedimiento de ejecución. Continuación  </vt:lpstr>
      <vt:lpstr>Ley General de Contratación Pública</vt:lpstr>
      <vt:lpstr>Reglamento a la Ley General de Contratación Pública</vt:lpstr>
      <vt:lpstr>Artículo 117. Aplicación de multas y cláusulas penales. Continuación</vt:lpstr>
      <vt:lpstr>Presentación de PowerPoint</vt:lpstr>
      <vt:lpstr>Multas</vt:lpstr>
      <vt:lpstr>Cláusula penal</vt:lpstr>
      <vt:lpstr>¿Qué son? y Diferencia</vt:lpstr>
      <vt:lpstr>Presentación de PowerPoint</vt:lpstr>
      <vt:lpstr>Generalidades a considerar: </vt:lpstr>
      <vt:lpstr>Presentación de PowerPoint</vt:lpstr>
      <vt:lpstr>Factores cuantificables:</vt:lpstr>
      <vt:lpstr>Presentación de PowerPoint</vt:lpstr>
      <vt:lpstr>Presentación de PowerPoint</vt:lpstr>
      <vt:lpstr>Presentación de PowerPoint</vt:lpstr>
      <vt:lpstr>Presentación de PowerPoint</vt:lpstr>
      <vt:lpstr>2024LY-000004-0003500001 Obras (pliego de condiciones)</vt:lpstr>
      <vt:lpstr>Anexo, partida 3. </vt:lpstr>
      <vt:lpstr>Presentación de PowerPoint</vt:lpstr>
      <vt:lpstr>Presentación de PowerPoint</vt:lpstr>
      <vt:lpstr>Presentación de PowerPoint</vt:lpstr>
      <vt:lpstr>2024LY-000016-0003500001 Compra de equipo de cómputo (pliego de condiciones).</vt:lpstr>
      <vt:lpstr>Anexo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Que se entiende como incumplimiento de contrato?</vt:lpstr>
      <vt:lpstr>Que es la denuncia y que debe contener?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KAREN HERRERA  BENAVIDES</dc:creator>
  <cp:lastModifiedBy>LIGIA GONZALEZ VARGAS</cp:lastModifiedBy>
  <cp:revision>25</cp:revision>
  <dcterms:created xsi:type="dcterms:W3CDTF">2024-01-15T15:21:25Z</dcterms:created>
  <dcterms:modified xsi:type="dcterms:W3CDTF">2025-04-30T21:25:55Z</dcterms:modified>
</cp:coreProperties>
</file>