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3"/>
  </p:notesMasterIdLst>
  <p:sldIdLst>
    <p:sldId id="257" r:id="rId2"/>
    <p:sldId id="303" r:id="rId3"/>
    <p:sldId id="271" r:id="rId4"/>
    <p:sldId id="272" r:id="rId5"/>
    <p:sldId id="285" r:id="rId6"/>
    <p:sldId id="260" r:id="rId7"/>
    <p:sldId id="273" r:id="rId8"/>
    <p:sldId id="274" r:id="rId9"/>
    <p:sldId id="287" r:id="rId10"/>
    <p:sldId id="275" r:id="rId11"/>
    <p:sldId id="296" r:id="rId12"/>
    <p:sldId id="302" r:id="rId13"/>
    <p:sldId id="288" r:id="rId14"/>
    <p:sldId id="289" r:id="rId15"/>
    <p:sldId id="290" r:id="rId16"/>
    <p:sldId id="277" r:id="rId17"/>
    <p:sldId id="278" r:id="rId18"/>
    <p:sldId id="297" r:id="rId19"/>
    <p:sldId id="304" r:id="rId20"/>
    <p:sldId id="305" r:id="rId21"/>
    <p:sldId id="280" r:id="rId22"/>
    <p:sldId id="309" r:id="rId23"/>
    <p:sldId id="310" r:id="rId24"/>
    <p:sldId id="292" r:id="rId25"/>
    <p:sldId id="293" r:id="rId26"/>
    <p:sldId id="269" r:id="rId27"/>
    <p:sldId id="262" r:id="rId28"/>
    <p:sldId id="298" r:id="rId29"/>
    <p:sldId id="301" r:id="rId30"/>
    <p:sldId id="284" r:id="rId31"/>
    <p:sldId id="295" r:id="rId32"/>
  </p:sldIdLst>
  <p:sldSz cx="12192000" cy="6858000"/>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9900"/>
    <a:srgbClr val="FFD0C5"/>
    <a:srgbClr val="FFE0D9"/>
    <a:srgbClr val="B2B2B2"/>
    <a:srgbClr val="91050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189" autoAdjust="0"/>
  </p:normalViewPr>
  <p:slideViewPr>
    <p:cSldViewPr snapToGrid="0">
      <p:cViewPr varScale="1">
        <p:scale>
          <a:sx n="104" d="100"/>
          <a:sy n="104" d="100"/>
        </p:scale>
        <p:origin x="83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3ED446-48CE-4342-8CF8-52DC588C8122}" type="doc">
      <dgm:prSet loTypeId="urn:microsoft.com/office/officeart/2016/7/layout/RepeatingBendingProcessNew" loCatId="process" qsTypeId="urn:microsoft.com/office/officeart/2005/8/quickstyle/3d4" qsCatId="3D" csTypeId="urn:microsoft.com/office/officeart/2005/8/colors/accent1_1" csCatId="accent1"/>
      <dgm:spPr/>
      <dgm:t>
        <a:bodyPr/>
        <a:lstStyle/>
        <a:p>
          <a:endParaRPr lang="en-US"/>
        </a:p>
      </dgm:t>
    </dgm:pt>
    <dgm:pt modelId="{C2EA1DB4-366B-477E-A13E-AD8777A83CCD}">
      <dgm:prSet custT="1"/>
      <dgm:spPr/>
      <dgm:t>
        <a:bodyPr/>
        <a:lstStyle/>
        <a:p>
          <a:r>
            <a:rPr lang="es-MX" sz="1400" b="1" dirty="0"/>
            <a:t>Identificación al presunto infractor: </a:t>
          </a:r>
          <a:r>
            <a:rPr lang="es-MX" sz="1400" dirty="0"/>
            <a:t>identificar de la manera más completa posible, al contratista incumpliente, y los datos de la contratación, contrato y lote. </a:t>
          </a:r>
          <a:endParaRPr lang="en-US" sz="1400" dirty="0"/>
        </a:p>
      </dgm:t>
    </dgm:pt>
    <dgm:pt modelId="{500BBB98-8BFE-4884-9467-8D42487C0F94}" type="parTrans" cxnId="{83A7BC19-A74C-457E-9ACE-E98AAF07318D}">
      <dgm:prSet/>
      <dgm:spPr/>
      <dgm:t>
        <a:bodyPr/>
        <a:lstStyle/>
        <a:p>
          <a:endParaRPr lang="en-US" sz="1400">
            <a:solidFill>
              <a:schemeClr val="tx1">
                <a:lumMod val="95000"/>
                <a:lumOff val="5000"/>
              </a:schemeClr>
            </a:solidFill>
          </a:endParaRPr>
        </a:p>
      </dgm:t>
    </dgm:pt>
    <dgm:pt modelId="{1618D3E0-180E-4DD7-A8BA-DF2B5D86836A}" type="sibTrans" cxnId="{83A7BC19-A74C-457E-9ACE-E98AAF07318D}">
      <dgm:prSet custT="1"/>
      <dgm:spPr/>
      <dgm:t>
        <a:bodyPr/>
        <a:lstStyle/>
        <a:p>
          <a:endParaRPr lang="en-US" sz="1400">
            <a:solidFill>
              <a:schemeClr val="tx1">
                <a:lumMod val="95000"/>
                <a:lumOff val="5000"/>
              </a:schemeClr>
            </a:solidFill>
          </a:endParaRPr>
        </a:p>
      </dgm:t>
    </dgm:pt>
    <dgm:pt modelId="{DE445A70-5E69-475D-A9FF-FD7919765ECD}">
      <dgm:prSet custT="1"/>
      <dgm:spPr/>
      <dgm:t>
        <a:bodyPr/>
        <a:lstStyle/>
        <a:p>
          <a:r>
            <a:rPr lang="es-MX" sz="1400" b="1"/>
            <a:t>Relato de hechos e incumplimientos detectados: </a:t>
          </a:r>
          <a:r>
            <a:rPr lang="es-MX" sz="1400"/>
            <a:t>la persona administradora de contrato debe describir detalladamente el incumplimiento, mencionando las cláusulas contractuales que se incumplieron.</a:t>
          </a:r>
          <a:endParaRPr lang="en-US" sz="1400"/>
        </a:p>
      </dgm:t>
    </dgm:pt>
    <dgm:pt modelId="{8E8FC496-9BC8-4A09-AF84-F54DE2B6FBB5}" type="parTrans" cxnId="{2FEB9B0F-5346-4B91-9707-D5FA26953260}">
      <dgm:prSet/>
      <dgm:spPr/>
      <dgm:t>
        <a:bodyPr/>
        <a:lstStyle/>
        <a:p>
          <a:endParaRPr lang="en-US" sz="1400">
            <a:solidFill>
              <a:schemeClr val="tx1">
                <a:lumMod val="95000"/>
                <a:lumOff val="5000"/>
              </a:schemeClr>
            </a:solidFill>
          </a:endParaRPr>
        </a:p>
      </dgm:t>
    </dgm:pt>
    <dgm:pt modelId="{5C73BA80-AEAD-444E-93FC-AEC5EAF541D2}" type="sibTrans" cxnId="{2FEB9B0F-5346-4B91-9707-D5FA26953260}">
      <dgm:prSet custT="1"/>
      <dgm:spPr/>
      <dgm:t>
        <a:bodyPr/>
        <a:lstStyle/>
        <a:p>
          <a:endParaRPr lang="en-US" sz="1400">
            <a:solidFill>
              <a:schemeClr val="tx1">
                <a:lumMod val="95000"/>
                <a:lumOff val="5000"/>
              </a:schemeClr>
            </a:solidFill>
          </a:endParaRPr>
        </a:p>
      </dgm:t>
    </dgm:pt>
    <dgm:pt modelId="{12DAF429-4391-420B-BCA3-01BE43F284FC}">
      <dgm:prSet custT="1"/>
      <dgm:spPr/>
      <dgm:t>
        <a:bodyPr/>
        <a:lstStyle/>
        <a:p>
          <a:r>
            <a:rPr lang="es-MX" sz="1400" b="1"/>
            <a:t>Acción realizada para el ejecución: </a:t>
          </a:r>
          <a:r>
            <a:rPr lang="es-MX" sz="1400"/>
            <a:t>describir cualquier acción realizada en procura de la ejecución del contrato, coordinaciones con el contratista, incluyendo minutas, correos y oficios enviados, así como las respuestas recibidas.</a:t>
          </a:r>
          <a:endParaRPr lang="en-US" sz="1400"/>
        </a:p>
      </dgm:t>
    </dgm:pt>
    <dgm:pt modelId="{997996F1-0F55-4432-8C32-EDC3B7DA96EA}" type="parTrans" cxnId="{CEAB9EEC-80A6-44D1-A062-B9D479F2BE98}">
      <dgm:prSet/>
      <dgm:spPr/>
      <dgm:t>
        <a:bodyPr/>
        <a:lstStyle/>
        <a:p>
          <a:endParaRPr lang="en-US" sz="1400">
            <a:solidFill>
              <a:schemeClr val="tx1">
                <a:lumMod val="95000"/>
                <a:lumOff val="5000"/>
              </a:schemeClr>
            </a:solidFill>
          </a:endParaRPr>
        </a:p>
      </dgm:t>
    </dgm:pt>
    <dgm:pt modelId="{E6B76FEF-33E7-4A40-BA2D-66F29FE2400E}" type="sibTrans" cxnId="{CEAB9EEC-80A6-44D1-A062-B9D479F2BE98}">
      <dgm:prSet custT="1"/>
      <dgm:spPr/>
      <dgm:t>
        <a:bodyPr/>
        <a:lstStyle/>
        <a:p>
          <a:endParaRPr lang="en-US" sz="1400">
            <a:solidFill>
              <a:schemeClr val="tx1">
                <a:lumMod val="95000"/>
                <a:lumOff val="5000"/>
              </a:schemeClr>
            </a:solidFill>
          </a:endParaRPr>
        </a:p>
      </dgm:t>
    </dgm:pt>
    <dgm:pt modelId="{29022CBB-25E7-4D27-B791-05CE72394799}">
      <dgm:prSet custT="1"/>
      <dgm:spPr/>
      <dgm:t>
        <a:bodyPr/>
        <a:lstStyle/>
        <a:p>
          <a:r>
            <a:rPr lang="es-MX" sz="1400" b="1"/>
            <a:t>Impacto del Incumplimiento: </a:t>
          </a:r>
          <a:r>
            <a:rPr lang="es-MX" sz="1400"/>
            <a:t>describir el impacto negativo del incumplimiento en el servicio público que brinde la Administración o en el interés público. Además, señalar si existen daños y perjuicios que puedan ser cuantificables.</a:t>
          </a:r>
          <a:endParaRPr lang="en-US" sz="1400"/>
        </a:p>
      </dgm:t>
    </dgm:pt>
    <dgm:pt modelId="{1265CA88-E1A4-4DE9-B651-19471B0F75F3}" type="parTrans" cxnId="{F08EDF3B-12BE-448B-8F9B-B2EC0B7007A9}">
      <dgm:prSet/>
      <dgm:spPr/>
      <dgm:t>
        <a:bodyPr/>
        <a:lstStyle/>
        <a:p>
          <a:endParaRPr lang="en-US" sz="1400">
            <a:solidFill>
              <a:schemeClr val="tx1">
                <a:lumMod val="95000"/>
                <a:lumOff val="5000"/>
              </a:schemeClr>
            </a:solidFill>
          </a:endParaRPr>
        </a:p>
      </dgm:t>
    </dgm:pt>
    <dgm:pt modelId="{DF00B4D0-9B92-40B0-84BD-8255BC0E1B13}" type="sibTrans" cxnId="{F08EDF3B-12BE-448B-8F9B-B2EC0B7007A9}">
      <dgm:prSet custT="1"/>
      <dgm:spPr/>
      <dgm:t>
        <a:bodyPr/>
        <a:lstStyle/>
        <a:p>
          <a:endParaRPr lang="en-US" sz="1400">
            <a:solidFill>
              <a:schemeClr val="tx1">
                <a:lumMod val="95000"/>
                <a:lumOff val="5000"/>
              </a:schemeClr>
            </a:solidFill>
          </a:endParaRPr>
        </a:p>
      </dgm:t>
    </dgm:pt>
    <dgm:pt modelId="{A4D08C36-F000-4BEE-9620-3142590C0AF1}">
      <dgm:prSet custT="1"/>
      <dgm:spPr/>
      <dgm:t>
        <a:bodyPr/>
        <a:lstStyle/>
        <a:p>
          <a:r>
            <a:rPr lang="es-MX" sz="1400" b="1"/>
            <a:t>Solicitud expresa: </a:t>
          </a:r>
          <a:r>
            <a:rPr lang="es-MX" sz="1400"/>
            <a:t>indicar el tipo de procedimiento administrativo que desea que se inicie.</a:t>
          </a:r>
          <a:endParaRPr lang="en-US" sz="1400"/>
        </a:p>
      </dgm:t>
    </dgm:pt>
    <dgm:pt modelId="{53DCF13D-AE01-4CA3-B364-950161BEE761}" type="parTrans" cxnId="{5BF4C0F0-E90F-42D3-BBB8-F6F779519EEB}">
      <dgm:prSet/>
      <dgm:spPr/>
      <dgm:t>
        <a:bodyPr/>
        <a:lstStyle/>
        <a:p>
          <a:endParaRPr lang="en-US" sz="1400">
            <a:solidFill>
              <a:schemeClr val="tx1">
                <a:lumMod val="95000"/>
                <a:lumOff val="5000"/>
              </a:schemeClr>
            </a:solidFill>
          </a:endParaRPr>
        </a:p>
      </dgm:t>
    </dgm:pt>
    <dgm:pt modelId="{F3E75570-6589-408C-95B0-9CC7DDCE82C1}" type="sibTrans" cxnId="{5BF4C0F0-E90F-42D3-BBB8-F6F779519EEB}">
      <dgm:prSet custT="1"/>
      <dgm:spPr/>
      <dgm:t>
        <a:bodyPr/>
        <a:lstStyle/>
        <a:p>
          <a:endParaRPr lang="en-US" sz="1400">
            <a:solidFill>
              <a:schemeClr val="tx1">
                <a:lumMod val="95000"/>
                <a:lumOff val="5000"/>
              </a:schemeClr>
            </a:solidFill>
          </a:endParaRPr>
        </a:p>
      </dgm:t>
    </dgm:pt>
    <dgm:pt modelId="{056C305F-4D05-4D09-A43F-53B206A62F91}">
      <dgm:prSet custT="1"/>
      <dgm:spPr/>
      <dgm:t>
        <a:bodyPr/>
        <a:lstStyle/>
        <a:p>
          <a:r>
            <a:rPr lang="es-MX" sz="1400" b="1"/>
            <a:t>Prueba: </a:t>
          </a:r>
          <a:r>
            <a:rPr lang="es-MX" sz="1400"/>
            <a:t>adjuntar toda la prueba posible que demuestro el incumplimiento. Ejemplo: fotografías, testigos, peritos, documentos, videos, otros.</a:t>
          </a:r>
          <a:endParaRPr lang="en-US" sz="1400"/>
        </a:p>
      </dgm:t>
    </dgm:pt>
    <dgm:pt modelId="{AC3C9984-B1AD-4F80-8746-866E26608AC9}" type="parTrans" cxnId="{4E99D984-4706-441D-A1EA-D5F37A2AB315}">
      <dgm:prSet/>
      <dgm:spPr/>
      <dgm:t>
        <a:bodyPr/>
        <a:lstStyle/>
        <a:p>
          <a:endParaRPr lang="en-US" sz="1400">
            <a:solidFill>
              <a:schemeClr val="tx1">
                <a:lumMod val="95000"/>
                <a:lumOff val="5000"/>
              </a:schemeClr>
            </a:solidFill>
          </a:endParaRPr>
        </a:p>
      </dgm:t>
    </dgm:pt>
    <dgm:pt modelId="{5E28137F-6E22-4DD4-9E2C-D48E5CA0094C}" type="sibTrans" cxnId="{4E99D984-4706-441D-A1EA-D5F37A2AB315}">
      <dgm:prSet/>
      <dgm:spPr/>
      <dgm:t>
        <a:bodyPr/>
        <a:lstStyle/>
        <a:p>
          <a:endParaRPr lang="en-US" sz="1400">
            <a:solidFill>
              <a:schemeClr val="tx1">
                <a:lumMod val="95000"/>
                <a:lumOff val="5000"/>
              </a:schemeClr>
            </a:solidFill>
          </a:endParaRPr>
        </a:p>
      </dgm:t>
    </dgm:pt>
    <dgm:pt modelId="{1900B172-02B0-4925-B859-F0F4FF4E183E}" type="pres">
      <dgm:prSet presAssocID="{F03ED446-48CE-4342-8CF8-52DC588C8122}" presName="Name0" presStyleCnt="0">
        <dgm:presLayoutVars>
          <dgm:dir/>
          <dgm:resizeHandles val="exact"/>
        </dgm:presLayoutVars>
      </dgm:prSet>
      <dgm:spPr/>
    </dgm:pt>
    <dgm:pt modelId="{BB32AA66-6D59-4660-8690-AE87CA513E45}" type="pres">
      <dgm:prSet presAssocID="{C2EA1DB4-366B-477E-A13E-AD8777A83CCD}" presName="node" presStyleLbl="node1" presStyleIdx="0" presStyleCnt="6">
        <dgm:presLayoutVars>
          <dgm:bulletEnabled val="1"/>
        </dgm:presLayoutVars>
      </dgm:prSet>
      <dgm:spPr/>
    </dgm:pt>
    <dgm:pt modelId="{26CD76B3-0DE8-48C0-9F9E-2F3ABA31EAA7}" type="pres">
      <dgm:prSet presAssocID="{1618D3E0-180E-4DD7-A8BA-DF2B5D86836A}" presName="sibTrans" presStyleLbl="sibTrans1D1" presStyleIdx="0" presStyleCnt="5"/>
      <dgm:spPr/>
    </dgm:pt>
    <dgm:pt modelId="{AAAABA25-CE0D-4F97-91F3-06831FE4CECD}" type="pres">
      <dgm:prSet presAssocID="{1618D3E0-180E-4DD7-A8BA-DF2B5D86836A}" presName="connectorText" presStyleLbl="sibTrans1D1" presStyleIdx="0" presStyleCnt="5"/>
      <dgm:spPr/>
    </dgm:pt>
    <dgm:pt modelId="{39093AB0-AD32-4590-A31C-2CCA562A624B}" type="pres">
      <dgm:prSet presAssocID="{DE445A70-5E69-475D-A9FF-FD7919765ECD}" presName="node" presStyleLbl="node1" presStyleIdx="1" presStyleCnt="6">
        <dgm:presLayoutVars>
          <dgm:bulletEnabled val="1"/>
        </dgm:presLayoutVars>
      </dgm:prSet>
      <dgm:spPr/>
    </dgm:pt>
    <dgm:pt modelId="{43CC514E-041C-4BDD-80AF-B5821D960E63}" type="pres">
      <dgm:prSet presAssocID="{5C73BA80-AEAD-444E-93FC-AEC5EAF541D2}" presName="sibTrans" presStyleLbl="sibTrans1D1" presStyleIdx="1" presStyleCnt="5"/>
      <dgm:spPr/>
    </dgm:pt>
    <dgm:pt modelId="{4C4986AA-1581-49BB-9018-412B22067C6C}" type="pres">
      <dgm:prSet presAssocID="{5C73BA80-AEAD-444E-93FC-AEC5EAF541D2}" presName="connectorText" presStyleLbl="sibTrans1D1" presStyleIdx="1" presStyleCnt="5"/>
      <dgm:spPr/>
    </dgm:pt>
    <dgm:pt modelId="{D60FAD00-A4E3-412A-9274-846083B2EF57}" type="pres">
      <dgm:prSet presAssocID="{12DAF429-4391-420B-BCA3-01BE43F284FC}" presName="node" presStyleLbl="node1" presStyleIdx="2" presStyleCnt="6">
        <dgm:presLayoutVars>
          <dgm:bulletEnabled val="1"/>
        </dgm:presLayoutVars>
      </dgm:prSet>
      <dgm:spPr/>
    </dgm:pt>
    <dgm:pt modelId="{28BDA4BF-8AA6-4CB9-A44D-3108F3176FAC}" type="pres">
      <dgm:prSet presAssocID="{E6B76FEF-33E7-4A40-BA2D-66F29FE2400E}" presName="sibTrans" presStyleLbl="sibTrans1D1" presStyleIdx="2" presStyleCnt="5"/>
      <dgm:spPr/>
    </dgm:pt>
    <dgm:pt modelId="{F16A748A-C4BC-48A1-9F21-0CD236477BCD}" type="pres">
      <dgm:prSet presAssocID="{E6B76FEF-33E7-4A40-BA2D-66F29FE2400E}" presName="connectorText" presStyleLbl="sibTrans1D1" presStyleIdx="2" presStyleCnt="5"/>
      <dgm:spPr/>
    </dgm:pt>
    <dgm:pt modelId="{1FDD0676-6E15-49F7-A3D3-A6BD4441B5CD}" type="pres">
      <dgm:prSet presAssocID="{29022CBB-25E7-4D27-B791-05CE72394799}" presName="node" presStyleLbl="node1" presStyleIdx="3" presStyleCnt="6">
        <dgm:presLayoutVars>
          <dgm:bulletEnabled val="1"/>
        </dgm:presLayoutVars>
      </dgm:prSet>
      <dgm:spPr/>
    </dgm:pt>
    <dgm:pt modelId="{3F953E66-91AE-4BB1-B21D-D708447B9CBA}" type="pres">
      <dgm:prSet presAssocID="{DF00B4D0-9B92-40B0-84BD-8255BC0E1B13}" presName="sibTrans" presStyleLbl="sibTrans1D1" presStyleIdx="3" presStyleCnt="5"/>
      <dgm:spPr/>
    </dgm:pt>
    <dgm:pt modelId="{483466E4-8837-4C2F-8B0D-C225664F80E0}" type="pres">
      <dgm:prSet presAssocID="{DF00B4D0-9B92-40B0-84BD-8255BC0E1B13}" presName="connectorText" presStyleLbl="sibTrans1D1" presStyleIdx="3" presStyleCnt="5"/>
      <dgm:spPr/>
    </dgm:pt>
    <dgm:pt modelId="{84F62568-165D-4356-B68D-885D3C679E0F}" type="pres">
      <dgm:prSet presAssocID="{A4D08C36-F000-4BEE-9620-3142590C0AF1}" presName="node" presStyleLbl="node1" presStyleIdx="4" presStyleCnt="6">
        <dgm:presLayoutVars>
          <dgm:bulletEnabled val="1"/>
        </dgm:presLayoutVars>
      </dgm:prSet>
      <dgm:spPr/>
    </dgm:pt>
    <dgm:pt modelId="{BA1833F4-C72A-47AA-8CEB-AA1119C6EE34}" type="pres">
      <dgm:prSet presAssocID="{F3E75570-6589-408C-95B0-9CC7DDCE82C1}" presName="sibTrans" presStyleLbl="sibTrans1D1" presStyleIdx="4" presStyleCnt="5"/>
      <dgm:spPr/>
    </dgm:pt>
    <dgm:pt modelId="{BC66FCA3-8493-4E92-8EF4-AC395A6767ED}" type="pres">
      <dgm:prSet presAssocID="{F3E75570-6589-408C-95B0-9CC7DDCE82C1}" presName="connectorText" presStyleLbl="sibTrans1D1" presStyleIdx="4" presStyleCnt="5"/>
      <dgm:spPr/>
    </dgm:pt>
    <dgm:pt modelId="{D92D1DBB-F999-428D-8127-FC7AA937138E}" type="pres">
      <dgm:prSet presAssocID="{056C305F-4D05-4D09-A43F-53B206A62F91}" presName="node" presStyleLbl="node1" presStyleIdx="5" presStyleCnt="6">
        <dgm:presLayoutVars>
          <dgm:bulletEnabled val="1"/>
        </dgm:presLayoutVars>
      </dgm:prSet>
      <dgm:spPr/>
    </dgm:pt>
  </dgm:ptLst>
  <dgm:cxnLst>
    <dgm:cxn modelId="{9E35FA03-E9AF-4064-9C43-0C57F0DDA240}" type="presOf" srcId="{F3E75570-6589-408C-95B0-9CC7DDCE82C1}" destId="{BC66FCA3-8493-4E92-8EF4-AC395A6767ED}" srcOrd="1" destOrd="0" presId="urn:microsoft.com/office/officeart/2016/7/layout/RepeatingBendingProcessNew"/>
    <dgm:cxn modelId="{2FEB9B0F-5346-4B91-9707-D5FA26953260}" srcId="{F03ED446-48CE-4342-8CF8-52DC588C8122}" destId="{DE445A70-5E69-475D-A9FF-FD7919765ECD}" srcOrd="1" destOrd="0" parTransId="{8E8FC496-9BC8-4A09-AF84-F54DE2B6FBB5}" sibTransId="{5C73BA80-AEAD-444E-93FC-AEC5EAF541D2}"/>
    <dgm:cxn modelId="{99CFE011-A0F9-4877-BCF7-F51693EF8873}" type="presOf" srcId="{F3E75570-6589-408C-95B0-9CC7DDCE82C1}" destId="{BA1833F4-C72A-47AA-8CEB-AA1119C6EE34}" srcOrd="0" destOrd="0" presId="urn:microsoft.com/office/officeart/2016/7/layout/RepeatingBendingProcessNew"/>
    <dgm:cxn modelId="{83A7BC19-A74C-457E-9ACE-E98AAF07318D}" srcId="{F03ED446-48CE-4342-8CF8-52DC588C8122}" destId="{C2EA1DB4-366B-477E-A13E-AD8777A83CCD}" srcOrd="0" destOrd="0" parTransId="{500BBB98-8BFE-4884-9467-8D42487C0F94}" sibTransId="{1618D3E0-180E-4DD7-A8BA-DF2B5D86836A}"/>
    <dgm:cxn modelId="{197FC21A-BAAB-4C05-8EB5-B4B03E977821}" type="presOf" srcId="{A4D08C36-F000-4BEE-9620-3142590C0AF1}" destId="{84F62568-165D-4356-B68D-885D3C679E0F}" srcOrd="0" destOrd="0" presId="urn:microsoft.com/office/officeart/2016/7/layout/RepeatingBendingProcessNew"/>
    <dgm:cxn modelId="{624CCF1C-F0E1-4518-A02F-A432EC17F42E}" type="presOf" srcId="{1618D3E0-180E-4DD7-A8BA-DF2B5D86836A}" destId="{AAAABA25-CE0D-4F97-91F3-06831FE4CECD}" srcOrd="1" destOrd="0" presId="urn:microsoft.com/office/officeart/2016/7/layout/RepeatingBendingProcessNew"/>
    <dgm:cxn modelId="{1863A22E-68FD-4E25-A016-66E9CB3D7940}" type="presOf" srcId="{DE445A70-5E69-475D-A9FF-FD7919765ECD}" destId="{39093AB0-AD32-4590-A31C-2CCA562A624B}" srcOrd="0" destOrd="0" presId="urn:microsoft.com/office/officeart/2016/7/layout/RepeatingBendingProcessNew"/>
    <dgm:cxn modelId="{590AE337-ECBD-4174-B22E-C9FD1BA620AA}" type="presOf" srcId="{1618D3E0-180E-4DD7-A8BA-DF2B5D86836A}" destId="{26CD76B3-0DE8-48C0-9F9E-2F3ABA31EAA7}" srcOrd="0" destOrd="0" presId="urn:microsoft.com/office/officeart/2016/7/layout/RepeatingBendingProcessNew"/>
    <dgm:cxn modelId="{F08EDF3B-12BE-448B-8F9B-B2EC0B7007A9}" srcId="{F03ED446-48CE-4342-8CF8-52DC588C8122}" destId="{29022CBB-25E7-4D27-B791-05CE72394799}" srcOrd="3" destOrd="0" parTransId="{1265CA88-E1A4-4DE9-B651-19471B0F75F3}" sibTransId="{DF00B4D0-9B92-40B0-84BD-8255BC0E1B13}"/>
    <dgm:cxn modelId="{89D1DD3F-0D43-40C4-8055-B5556FB36DDD}" type="presOf" srcId="{DF00B4D0-9B92-40B0-84BD-8255BC0E1B13}" destId="{3F953E66-91AE-4BB1-B21D-D708447B9CBA}" srcOrd="0" destOrd="0" presId="urn:microsoft.com/office/officeart/2016/7/layout/RepeatingBendingProcessNew"/>
    <dgm:cxn modelId="{3F03BF71-E679-474A-B9D0-A2D7825506B3}" type="presOf" srcId="{12DAF429-4391-420B-BCA3-01BE43F284FC}" destId="{D60FAD00-A4E3-412A-9274-846083B2EF57}" srcOrd="0" destOrd="0" presId="urn:microsoft.com/office/officeart/2016/7/layout/RepeatingBendingProcessNew"/>
    <dgm:cxn modelId="{C12BB85A-EADE-477E-B29D-8C45228D586B}" type="presOf" srcId="{056C305F-4D05-4D09-A43F-53B206A62F91}" destId="{D92D1DBB-F999-428D-8127-FC7AA937138E}" srcOrd="0" destOrd="0" presId="urn:microsoft.com/office/officeart/2016/7/layout/RepeatingBendingProcessNew"/>
    <dgm:cxn modelId="{4E99D984-4706-441D-A1EA-D5F37A2AB315}" srcId="{F03ED446-48CE-4342-8CF8-52DC588C8122}" destId="{056C305F-4D05-4D09-A43F-53B206A62F91}" srcOrd="5" destOrd="0" parTransId="{AC3C9984-B1AD-4F80-8746-866E26608AC9}" sibTransId="{5E28137F-6E22-4DD4-9E2C-D48E5CA0094C}"/>
    <dgm:cxn modelId="{E5F27885-9EF1-4F45-8FB6-08423B891046}" type="presOf" srcId="{E6B76FEF-33E7-4A40-BA2D-66F29FE2400E}" destId="{F16A748A-C4BC-48A1-9F21-0CD236477BCD}" srcOrd="1" destOrd="0" presId="urn:microsoft.com/office/officeart/2016/7/layout/RepeatingBendingProcessNew"/>
    <dgm:cxn modelId="{1E87BD8F-29B9-428C-845B-1CCBDF18EC8A}" type="presOf" srcId="{5C73BA80-AEAD-444E-93FC-AEC5EAF541D2}" destId="{43CC514E-041C-4BDD-80AF-B5821D960E63}" srcOrd="0" destOrd="0" presId="urn:microsoft.com/office/officeart/2016/7/layout/RepeatingBendingProcessNew"/>
    <dgm:cxn modelId="{98CD30AB-87AD-43CA-9B35-2CD1BD48251B}" type="presOf" srcId="{5C73BA80-AEAD-444E-93FC-AEC5EAF541D2}" destId="{4C4986AA-1581-49BB-9018-412B22067C6C}" srcOrd="1" destOrd="0" presId="urn:microsoft.com/office/officeart/2016/7/layout/RepeatingBendingProcessNew"/>
    <dgm:cxn modelId="{815E50AF-5E75-4458-BBE5-B16024E237DD}" type="presOf" srcId="{C2EA1DB4-366B-477E-A13E-AD8777A83CCD}" destId="{BB32AA66-6D59-4660-8690-AE87CA513E45}" srcOrd="0" destOrd="0" presId="urn:microsoft.com/office/officeart/2016/7/layout/RepeatingBendingProcessNew"/>
    <dgm:cxn modelId="{C94C72B0-D4A9-440B-A5B1-F950FDA4DB10}" type="presOf" srcId="{29022CBB-25E7-4D27-B791-05CE72394799}" destId="{1FDD0676-6E15-49F7-A3D3-A6BD4441B5CD}" srcOrd="0" destOrd="0" presId="urn:microsoft.com/office/officeart/2016/7/layout/RepeatingBendingProcessNew"/>
    <dgm:cxn modelId="{1C587FB5-B570-497F-90BD-C7F62C0B0C28}" type="presOf" srcId="{E6B76FEF-33E7-4A40-BA2D-66F29FE2400E}" destId="{28BDA4BF-8AA6-4CB9-A44D-3108F3176FAC}" srcOrd="0" destOrd="0" presId="urn:microsoft.com/office/officeart/2016/7/layout/RepeatingBendingProcessNew"/>
    <dgm:cxn modelId="{091BBCEB-4C71-4A2E-BB61-40D74FB18A63}" type="presOf" srcId="{DF00B4D0-9B92-40B0-84BD-8255BC0E1B13}" destId="{483466E4-8837-4C2F-8B0D-C225664F80E0}" srcOrd="1" destOrd="0" presId="urn:microsoft.com/office/officeart/2016/7/layout/RepeatingBendingProcessNew"/>
    <dgm:cxn modelId="{CEAB9EEC-80A6-44D1-A062-B9D479F2BE98}" srcId="{F03ED446-48CE-4342-8CF8-52DC588C8122}" destId="{12DAF429-4391-420B-BCA3-01BE43F284FC}" srcOrd="2" destOrd="0" parTransId="{997996F1-0F55-4432-8C32-EDC3B7DA96EA}" sibTransId="{E6B76FEF-33E7-4A40-BA2D-66F29FE2400E}"/>
    <dgm:cxn modelId="{5BF4C0F0-E90F-42D3-BBB8-F6F779519EEB}" srcId="{F03ED446-48CE-4342-8CF8-52DC588C8122}" destId="{A4D08C36-F000-4BEE-9620-3142590C0AF1}" srcOrd="4" destOrd="0" parTransId="{53DCF13D-AE01-4CA3-B364-950161BEE761}" sibTransId="{F3E75570-6589-408C-95B0-9CC7DDCE82C1}"/>
    <dgm:cxn modelId="{B6B183FF-398D-4946-A571-F71585B01252}" type="presOf" srcId="{F03ED446-48CE-4342-8CF8-52DC588C8122}" destId="{1900B172-02B0-4925-B859-F0F4FF4E183E}" srcOrd="0" destOrd="0" presId="urn:microsoft.com/office/officeart/2016/7/layout/RepeatingBendingProcessNew"/>
    <dgm:cxn modelId="{5421DB7C-DFAF-470A-862B-055BFABFB720}" type="presParOf" srcId="{1900B172-02B0-4925-B859-F0F4FF4E183E}" destId="{BB32AA66-6D59-4660-8690-AE87CA513E45}" srcOrd="0" destOrd="0" presId="urn:microsoft.com/office/officeart/2016/7/layout/RepeatingBendingProcessNew"/>
    <dgm:cxn modelId="{B37D1BFE-1B5D-4B9E-AE17-67A098A39BC8}" type="presParOf" srcId="{1900B172-02B0-4925-B859-F0F4FF4E183E}" destId="{26CD76B3-0DE8-48C0-9F9E-2F3ABA31EAA7}" srcOrd="1" destOrd="0" presId="urn:microsoft.com/office/officeart/2016/7/layout/RepeatingBendingProcessNew"/>
    <dgm:cxn modelId="{7D631DE2-D7B4-450A-9343-9AED3F62F974}" type="presParOf" srcId="{26CD76B3-0DE8-48C0-9F9E-2F3ABA31EAA7}" destId="{AAAABA25-CE0D-4F97-91F3-06831FE4CECD}" srcOrd="0" destOrd="0" presId="urn:microsoft.com/office/officeart/2016/7/layout/RepeatingBendingProcessNew"/>
    <dgm:cxn modelId="{38166CF9-91C4-47D5-98CC-7D6757B2C1DB}" type="presParOf" srcId="{1900B172-02B0-4925-B859-F0F4FF4E183E}" destId="{39093AB0-AD32-4590-A31C-2CCA562A624B}" srcOrd="2" destOrd="0" presId="urn:microsoft.com/office/officeart/2016/7/layout/RepeatingBendingProcessNew"/>
    <dgm:cxn modelId="{DDAB1823-8406-48A0-8309-9E989B5F5205}" type="presParOf" srcId="{1900B172-02B0-4925-B859-F0F4FF4E183E}" destId="{43CC514E-041C-4BDD-80AF-B5821D960E63}" srcOrd="3" destOrd="0" presId="urn:microsoft.com/office/officeart/2016/7/layout/RepeatingBendingProcessNew"/>
    <dgm:cxn modelId="{8969760C-9482-4C79-8819-10F8414BA950}" type="presParOf" srcId="{43CC514E-041C-4BDD-80AF-B5821D960E63}" destId="{4C4986AA-1581-49BB-9018-412B22067C6C}" srcOrd="0" destOrd="0" presId="urn:microsoft.com/office/officeart/2016/7/layout/RepeatingBendingProcessNew"/>
    <dgm:cxn modelId="{8C2F4463-CFAD-443A-BA8D-66FF886682F1}" type="presParOf" srcId="{1900B172-02B0-4925-B859-F0F4FF4E183E}" destId="{D60FAD00-A4E3-412A-9274-846083B2EF57}" srcOrd="4" destOrd="0" presId="urn:microsoft.com/office/officeart/2016/7/layout/RepeatingBendingProcessNew"/>
    <dgm:cxn modelId="{82BFD605-787D-4DA9-A92F-368347E36ADC}" type="presParOf" srcId="{1900B172-02B0-4925-B859-F0F4FF4E183E}" destId="{28BDA4BF-8AA6-4CB9-A44D-3108F3176FAC}" srcOrd="5" destOrd="0" presId="urn:microsoft.com/office/officeart/2016/7/layout/RepeatingBendingProcessNew"/>
    <dgm:cxn modelId="{6C437284-43FD-47A9-89B0-F2154815DE3A}" type="presParOf" srcId="{28BDA4BF-8AA6-4CB9-A44D-3108F3176FAC}" destId="{F16A748A-C4BC-48A1-9F21-0CD236477BCD}" srcOrd="0" destOrd="0" presId="urn:microsoft.com/office/officeart/2016/7/layout/RepeatingBendingProcessNew"/>
    <dgm:cxn modelId="{0EF78C09-4EAE-4EE1-A6EB-EA95EF9EC99C}" type="presParOf" srcId="{1900B172-02B0-4925-B859-F0F4FF4E183E}" destId="{1FDD0676-6E15-49F7-A3D3-A6BD4441B5CD}" srcOrd="6" destOrd="0" presId="urn:microsoft.com/office/officeart/2016/7/layout/RepeatingBendingProcessNew"/>
    <dgm:cxn modelId="{F1B64EAB-ABFA-4CB9-B607-4FA48092B891}" type="presParOf" srcId="{1900B172-02B0-4925-B859-F0F4FF4E183E}" destId="{3F953E66-91AE-4BB1-B21D-D708447B9CBA}" srcOrd="7" destOrd="0" presId="urn:microsoft.com/office/officeart/2016/7/layout/RepeatingBendingProcessNew"/>
    <dgm:cxn modelId="{36AEE5F4-6CA7-4D51-A2D4-347F3EA585C4}" type="presParOf" srcId="{3F953E66-91AE-4BB1-B21D-D708447B9CBA}" destId="{483466E4-8837-4C2F-8B0D-C225664F80E0}" srcOrd="0" destOrd="0" presId="urn:microsoft.com/office/officeart/2016/7/layout/RepeatingBendingProcessNew"/>
    <dgm:cxn modelId="{E0D15F0C-49E6-463D-83FD-0CD3DCE5C784}" type="presParOf" srcId="{1900B172-02B0-4925-B859-F0F4FF4E183E}" destId="{84F62568-165D-4356-B68D-885D3C679E0F}" srcOrd="8" destOrd="0" presId="urn:microsoft.com/office/officeart/2016/7/layout/RepeatingBendingProcessNew"/>
    <dgm:cxn modelId="{912BB424-91E6-4EA1-9FA4-158D47685416}" type="presParOf" srcId="{1900B172-02B0-4925-B859-F0F4FF4E183E}" destId="{BA1833F4-C72A-47AA-8CEB-AA1119C6EE34}" srcOrd="9" destOrd="0" presId="urn:microsoft.com/office/officeart/2016/7/layout/RepeatingBendingProcessNew"/>
    <dgm:cxn modelId="{DB874E0B-BC0A-4E04-A5BF-AAE43D4972D9}" type="presParOf" srcId="{BA1833F4-C72A-47AA-8CEB-AA1119C6EE34}" destId="{BC66FCA3-8493-4E92-8EF4-AC395A6767ED}" srcOrd="0" destOrd="0" presId="urn:microsoft.com/office/officeart/2016/7/layout/RepeatingBendingProcessNew"/>
    <dgm:cxn modelId="{C5B6CAF6-DE44-4A48-B32F-362EAE720256}" type="presParOf" srcId="{1900B172-02B0-4925-B859-F0F4FF4E183E}" destId="{D92D1DBB-F999-428D-8127-FC7AA937138E}" srcOrd="10" destOrd="0" presId="urn:microsoft.com/office/officeart/2016/7/layout/RepeatingBendingProcessNew"/>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CD76B3-0DE8-48C0-9F9E-2F3ABA31EAA7}">
      <dsp:nvSpPr>
        <dsp:cNvPr id="0" name=""/>
        <dsp:cNvSpPr/>
      </dsp:nvSpPr>
      <dsp:spPr>
        <a:xfrm>
          <a:off x="2882705" y="1972420"/>
          <a:ext cx="629962" cy="91440"/>
        </a:xfrm>
        <a:custGeom>
          <a:avLst/>
          <a:gdLst/>
          <a:ahLst/>
          <a:cxnLst/>
          <a:rect l="0" t="0" r="0" b="0"/>
          <a:pathLst>
            <a:path>
              <a:moveTo>
                <a:pt x="0" y="45720"/>
              </a:moveTo>
              <a:lnTo>
                <a:pt x="629962" y="45720"/>
              </a:lnTo>
            </a:path>
          </a:pathLst>
        </a:custGeom>
        <a:noFill/>
        <a:ln w="12700" cap="flat" cmpd="sng" algn="ctr">
          <a:solidFill>
            <a:schemeClr val="accent1">
              <a:hueOff val="0"/>
              <a:satOff val="0"/>
              <a:lumOff val="0"/>
              <a:alphaOff val="0"/>
            </a:schemeClr>
          </a:solidFill>
          <a:prstDash val="solid"/>
          <a:miter lim="800000"/>
          <a:tailEnd type="arrow"/>
        </a:ln>
        <a:effectLst/>
        <a:scene3d>
          <a:camera prst="orthographicFront"/>
          <a:lightRig rig="chilly"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kern="1200">
            <a:solidFill>
              <a:schemeClr val="tx1">
                <a:lumMod val="95000"/>
                <a:lumOff val="5000"/>
              </a:schemeClr>
            </a:solidFill>
          </a:endParaRPr>
        </a:p>
      </dsp:txBody>
      <dsp:txXfrm>
        <a:off x="3181172" y="2014834"/>
        <a:ext cx="33028" cy="6612"/>
      </dsp:txXfrm>
    </dsp:sp>
    <dsp:sp modelId="{BB32AA66-6D59-4660-8690-AE87CA513E45}">
      <dsp:nvSpPr>
        <dsp:cNvPr id="0" name=""/>
        <dsp:cNvSpPr/>
      </dsp:nvSpPr>
      <dsp:spPr>
        <a:xfrm>
          <a:off x="12493" y="1156537"/>
          <a:ext cx="2872011" cy="1723206"/>
        </a:xfrm>
        <a:prstGeom prst="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40731" tIns="147722" rIns="140731" bIns="147722" numCol="1" spcCol="1270" anchor="ctr" anchorCtr="0">
          <a:noAutofit/>
        </a:bodyPr>
        <a:lstStyle/>
        <a:p>
          <a:pPr marL="0" lvl="0" indent="0" algn="ctr" defTabSz="622300">
            <a:lnSpc>
              <a:spcPct val="90000"/>
            </a:lnSpc>
            <a:spcBef>
              <a:spcPct val="0"/>
            </a:spcBef>
            <a:spcAft>
              <a:spcPct val="35000"/>
            </a:spcAft>
            <a:buNone/>
          </a:pPr>
          <a:r>
            <a:rPr lang="es-MX" sz="1400" b="1" kern="1200" dirty="0"/>
            <a:t>Identificación al presunto infractor: </a:t>
          </a:r>
          <a:r>
            <a:rPr lang="es-MX" sz="1400" kern="1200" dirty="0"/>
            <a:t>identificar de la manera más completa posible, al contratista incumpliente, y los datos de la contratación, contrato y lote. </a:t>
          </a:r>
          <a:endParaRPr lang="en-US" sz="1400" kern="1200" dirty="0"/>
        </a:p>
      </dsp:txBody>
      <dsp:txXfrm>
        <a:off x="12493" y="1156537"/>
        <a:ext cx="2872011" cy="1723206"/>
      </dsp:txXfrm>
    </dsp:sp>
    <dsp:sp modelId="{43CC514E-041C-4BDD-80AF-B5821D960E63}">
      <dsp:nvSpPr>
        <dsp:cNvPr id="0" name=""/>
        <dsp:cNvSpPr/>
      </dsp:nvSpPr>
      <dsp:spPr>
        <a:xfrm>
          <a:off x="6415279" y="1972420"/>
          <a:ext cx="629962" cy="91440"/>
        </a:xfrm>
        <a:custGeom>
          <a:avLst/>
          <a:gdLst/>
          <a:ahLst/>
          <a:cxnLst/>
          <a:rect l="0" t="0" r="0" b="0"/>
          <a:pathLst>
            <a:path>
              <a:moveTo>
                <a:pt x="0" y="45720"/>
              </a:moveTo>
              <a:lnTo>
                <a:pt x="629962" y="45720"/>
              </a:lnTo>
            </a:path>
          </a:pathLst>
        </a:custGeom>
        <a:noFill/>
        <a:ln w="12700" cap="flat" cmpd="sng" algn="ctr">
          <a:solidFill>
            <a:schemeClr val="accent1">
              <a:hueOff val="0"/>
              <a:satOff val="0"/>
              <a:lumOff val="0"/>
              <a:alphaOff val="0"/>
            </a:schemeClr>
          </a:solidFill>
          <a:prstDash val="solid"/>
          <a:miter lim="800000"/>
          <a:tailEnd type="arrow"/>
        </a:ln>
        <a:effectLst/>
        <a:scene3d>
          <a:camera prst="orthographicFront"/>
          <a:lightRig rig="chilly"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kern="1200">
            <a:solidFill>
              <a:schemeClr val="tx1">
                <a:lumMod val="95000"/>
                <a:lumOff val="5000"/>
              </a:schemeClr>
            </a:solidFill>
          </a:endParaRPr>
        </a:p>
      </dsp:txBody>
      <dsp:txXfrm>
        <a:off x="6713747" y="2014834"/>
        <a:ext cx="33028" cy="6612"/>
      </dsp:txXfrm>
    </dsp:sp>
    <dsp:sp modelId="{39093AB0-AD32-4590-A31C-2CCA562A624B}">
      <dsp:nvSpPr>
        <dsp:cNvPr id="0" name=""/>
        <dsp:cNvSpPr/>
      </dsp:nvSpPr>
      <dsp:spPr>
        <a:xfrm>
          <a:off x="3545068" y="1156537"/>
          <a:ext cx="2872011" cy="1723206"/>
        </a:xfrm>
        <a:prstGeom prst="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40731" tIns="147722" rIns="140731" bIns="147722" numCol="1" spcCol="1270" anchor="ctr" anchorCtr="0">
          <a:noAutofit/>
        </a:bodyPr>
        <a:lstStyle/>
        <a:p>
          <a:pPr marL="0" lvl="0" indent="0" algn="ctr" defTabSz="622300">
            <a:lnSpc>
              <a:spcPct val="90000"/>
            </a:lnSpc>
            <a:spcBef>
              <a:spcPct val="0"/>
            </a:spcBef>
            <a:spcAft>
              <a:spcPct val="35000"/>
            </a:spcAft>
            <a:buNone/>
          </a:pPr>
          <a:r>
            <a:rPr lang="es-MX" sz="1400" b="1" kern="1200"/>
            <a:t>Relato de hechos e incumplimientos detectados: </a:t>
          </a:r>
          <a:r>
            <a:rPr lang="es-MX" sz="1400" kern="1200"/>
            <a:t>la persona administradora de contrato debe describir detalladamente el incumplimiento, mencionando las cláusulas contractuales que se incumplieron.</a:t>
          </a:r>
          <a:endParaRPr lang="en-US" sz="1400" kern="1200"/>
        </a:p>
      </dsp:txBody>
      <dsp:txXfrm>
        <a:off x="3545068" y="1156537"/>
        <a:ext cx="2872011" cy="1723206"/>
      </dsp:txXfrm>
    </dsp:sp>
    <dsp:sp modelId="{28BDA4BF-8AA6-4CB9-A44D-3108F3176FAC}">
      <dsp:nvSpPr>
        <dsp:cNvPr id="0" name=""/>
        <dsp:cNvSpPr/>
      </dsp:nvSpPr>
      <dsp:spPr>
        <a:xfrm>
          <a:off x="1448499" y="2877944"/>
          <a:ext cx="7065148" cy="629962"/>
        </a:xfrm>
        <a:custGeom>
          <a:avLst/>
          <a:gdLst/>
          <a:ahLst/>
          <a:cxnLst/>
          <a:rect l="0" t="0" r="0" b="0"/>
          <a:pathLst>
            <a:path>
              <a:moveTo>
                <a:pt x="7065148" y="0"/>
              </a:moveTo>
              <a:lnTo>
                <a:pt x="7065148" y="332081"/>
              </a:lnTo>
              <a:lnTo>
                <a:pt x="0" y="332081"/>
              </a:lnTo>
              <a:lnTo>
                <a:pt x="0" y="629962"/>
              </a:lnTo>
            </a:path>
          </a:pathLst>
        </a:custGeom>
        <a:noFill/>
        <a:ln w="12700" cap="flat" cmpd="sng" algn="ctr">
          <a:solidFill>
            <a:schemeClr val="accent1">
              <a:hueOff val="0"/>
              <a:satOff val="0"/>
              <a:lumOff val="0"/>
              <a:alphaOff val="0"/>
            </a:schemeClr>
          </a:solidFill>
          <a:prstDash val="solid"/>
          <a:miter lim="800000"/>
          <a:tailEnd type="arrow"/>
        </a:ln>
        <a:effectLst/>
        <a:scene3d>
          <a:camera prst="orthographicFront"/>
          <a:lightRig rig="chilly"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kern="1200">
            <a:solidFill>
              <a:schemeClr val="tx1">
                <a:lumMod val="95000"/>
                <a:lumOff val="5000"/>
              </a:schemeClr>
            </a:solidFill>
          </a:endParaRPr>
        </a:p>
      </dsp:txBody>
      <dsp:txXfrm>
        <a:off x="4803674" y="3189619"/>
        <a:ext cx="354798" cy="6612"/>
      </dsp:txXfrm>
    </dsp:sp>
    <dsp:sp modelId="{D60FAD00-A4E3-412A-9274-846083B2EF57}">
      <dsp:nvSpPr>
        <dsp:cNvPr id="0" name=""/>
        <dsp:cNvSpPr/>
      </dsp:nvSpPr>
      <dsp:spPr>
        <a:xfrm>
          <a:off x="7077642" y="1156537"/>
          <a:ext cx="2872011" cy="1723206"/>
        </a:xfrm>
        <a:prstGeom prst="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40731" tIns="147722" rIns="140731" bIns="147722" numCol="1" spcCol="1270" anchor="ctr" anchorCtr="0">
          <a:noAutofit/>
        </a:bodyPr>
        <a:lstStyle/>
        <a:p>
          <a:pPr marL="0" lvl="0" indent="0" algn="ctr" defTabSz="622300">
            <a:lnSpc>
              <a:spcPct val="90000"/>
            </a:lnSpc>
            <a:spcBef>
              <a:spcPct val="0"/>
            </a:spcBef>
            <a:spcAft>
              <a:spcPct val="35000"/>
            </a:spcAft>
            <a:buNone/>
          </a:pPr>
          <a:r>
            <a:rPr lang="es-MX" sz="1400" b="1" kern="1200"/>
            <a:t>Acción realizada para el ejecución: </a:t>
          </a:r>
          <a:r>
            <a:rPr lang="es-MX" sz="1400" kern="1200"/>
            <a:t>describir cualquier acción realizada en procura de la ejecución del contrato, coordinaciones con el contratista, incluyendo minutas, correos y oficios enviados, así como las respuestas recibidas.</a:t>
          </a:r>
          <a:endParaRPr lang="en-US" sz="1400" kern="1200"/>
        </a:p>
      </dsp:txBody>
      <dsp:txXfrm>
        <a:off x="7077642" y="1156537"/>
        <a:ext cx="2872011" cy="1723206"/>
      </dsp:txXfrm>
    </dsp:sp>
    <dsp:sp modelId="{3F953E66-91AE-4BB1-B21D-D708447B9CBA}">
      <dsp:nvSpPr>
        <dsp:cNvPr id="0" name=""/>
        <dsp:cNvSpPr/>
      </dsp:nvSpPr>
      <dsp:spPr>
        <a:xfrm>
          <a:off x="2882705" y="4356190"/>
          <a:ext cx="629962" cy="91440"/>
        </a:xfrm>
        <a:custGeom>
          <a:avLst/>
          <a:gdLst/>
          <a:ahLst/>
          <a:cxnLst/>
          <a:rect l="0" t="0" r="0" b="0"/>
          <a:pathLst>
            <a:path>
              <a:moveTo>
                <a:pt x="0" y="45720"/>
              </a:moveTo>
              <a:lnTo>
                <a:pt x="629962" y="45720"/>
              </a:lnTo>
            </a:path>
          </a:pathLst>
        </a:custGeom>
        <a:noFill/>
        <a:ln w="12700" cap="flat" cmpd="sng" algn="ctr">
          <a:solidFill>
            <a:schemeClr val="accent1">
              <a:hueOff val="0"/>
              <a:satOff val="0"/>
              <a:lumOff val="0"/>
              <a:alphaOff val="0"/>
            </a:schemeClr>
          </a:solidFill>
          <a:prstDash val="solid"/>
          <a:miter lim="800000"/>
          <a:tailEnd type="arrow"/>
        </a:ln>
        <a:effectLst/>
        <a:scene3d>
          <a:camera prst="orthographicFront"/>
          <a:lightRig rig="chilly"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kern="1200">
            <a:solidFill>
              <a:schemeClr val="tx1">
                <a:lumMod val="95000"/>
                <a:lumOff val="5000"/>
              </a:schemeClr>
            </a:solidFill>
          </a:endParaRPr>
        </a:p>
      </dsp:txBody>
      <dsp:txXfrm>
        <a:off x="3181172" y="4398604"/>
        <a:ext cx="33028" cy="6612"/>
      </dsp:txXfrm>
    </dsp:sp>
    <dsp:sp modelId="{1FDD0676-6E15-49F7-A3D3-A6BD4441B5CD}">
      <dsp:nvSpPr>
        <dsp:cNvPr id="0" name=""/>
        <dsp:cNvSpPr/>
      </dsp:nvSpPr>
      <dsp:spPr>
        <a:xfrm>
          <a:off x="12493" y="3540306"/>
          <a:ext cx="2872011" cy="1723206"/>
        </a:xfrm>
        <a:prstGeom prst="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40731" tIns="147722" rIns="140731" bIns="147722" numCol="1" spcCol="1270" anchor="ctr" anchorCtr="0">
          <a:noAutofit/>
        </a:bodyPr>
        <a:lstStyle/>
        <a:p>
          <a:pPr marL="0" lvl="0" indent="0" algn="ctr" defTabSz="622300">
            <a:lnSpc>
              <a:spcPct val="90000"/>
            </a:lnSpc>
            <a:spcBef>
              <a:spcPct val="0"/>
            </a:spcBef>
            <a:spcAft>
              <a:spcPct val="35000"/>
            </a:spcAft>
            <a:buNone/>
          </a:pPr>
          <a:r>
            <a:rPr lang="es-MX" sz="1400" b="1" kern="1200"/>
            <a:t>Impacto del Incumplimiento: </a:t>
          </a:r>
          <a:r>
            <a:rPr lang="es-MX" sz="1400" kern="1200"/>
            <a:t>describir el impacto negativo del incumplimiento en el servicio público que brinde la Administración o en el interés público. Además, señalar si existen daños y perjuicios que puedan ser cuantificables.</a:t>
          </a:r>
          <a:endParaRPr lang="en-US" sz="1400" kern="1200"/>
        </a:p>
      </dsp:txBody>
      <dsp:txXfrm>
        <a:off x="12493" y="3540306"/>
        <a:ext cx="2872011" cy="1723206"/>
      </dsp:txXfrm>
    </dsp:sp>
    <dsp:sp modelId="{BA1833F4-C72A-47AA-8CEB-AA1119C6EE34}">
      <dsp:nvSpPr>
        <dsp:cNvPr id="0" name=""/>
        <dsp:cNvSpPr/>
      </dsp:nvSpPr>
      <dsp:spPr>
        <a:xfrm>
          <a:off x="6415279" y="4356190"/>
          <a:ext cx="629962" cy="91440"/>
        </a:xfrm>
        <a:custGeom>
          <a:avLst/>
          <a:gdLst/>
          <a:ahLst/>
          <a:cxnLst/>
          <a:rect l="0" t="0" r="0" b="0"/>
          <a:pathLst>
            <a:path>
              <a:moveTo>
                <a:pt x="0" y="45720"/>
              </a:moveTo>
              <a:lnTo>
                <a:pt x="629962" y="45720"/>
              </a:lnTo>
            </a:path>
          </a:pathLst>
        </a:custGeom>
        <a:noFill/>
        <a:ln w="12700" cap="flat" cmpd="sng" algn="ctr">
          <a:solidFill>
            <a:schemeClr val="accent1">
              <a:hueOff val="0"/>
              <a:satOff val="0"/>
              <a:lumOff val="0"/>
              <a:alphaOff val="0"/>
            </a:schemeClr>
          </a:solidFill>
          <a:prstDash val="solid"/>
          <a:miter lim="800000"/>
          <a:tailEnd type="arrow"/>
        </a:ln>
        <a:effectLst/>
        <a:scene3d>
          <a:camera prst="orthographicFront"/>
          <a:lightRig rig="chilly"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kern="1200">
            <a:solidFill>
              <a:schemeClr val="tx1">
                <a:lumMod val="95000"/>
                <a:lumOff val="5000"/>
              </a:schemeClr>
            </a:solidFill>
          </a:endParaRPr>
        </a:p>
      </dsp:txBody>
      <dsp:txXfrm>
        <a:off x="6713747" y="4398604"/>
        <a:ext cx="33028" cy="6612"/>
      </dsp:txXfrm>
    </dsp:sp>
    <dsp:sp modelId="{84F62568-165D-4356-B68D-885D3C679E0F}">
      <dsp:nvSpPr>
        <dsp:cNvPr id="0" name=""/>
        <dsp:cNvSpPr/>
      </dsp:nvSpPr>
      <dsp:spPr>
        <a:xfrm>
          <a:off x="3545068" y="3540306"/>
          <a:ext cx="2872011" cy="1723206"/>
        </a:xfrm>
        <a:prstGeom prst="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40731" tIns="147722" rIns="140731" bIns="147722" numCol="1" spcCol="1270" anchor="ctr" anchorCtr="0">
          <a:noAutofit/>
        </a:bodyPr>
        <a:lstStyle/>
        <a:p>
          <a:pPr marL="0" lvl="0" indent="0" algn="ctr" defTabSz="622300">
            <a:lnSpc>
              <a:spcPct val="90000"/>
            </a:lnSpc>
            <a:spcBef>
              <a:spcPct val="0"/>
            </a:spcBef>
            <a:spcAft>
              <a:spcPct val="35000"/>
            </a:spcAft>
            <a:buNone/>
          </a:pPr>
          <a:r>
            <a:rPr lang="es-MX" sz="1400" b="1" kern="1200"/>
            <a:t>Solicitud expresa: </a:t>
          </a:r>
          <a:r>
            <a:rPr lang="es-MX" sz="1400" kern="1200"/>
            <a:t>indicar el tipo de procedimiento administrativo que desea que se inicie.</a:t>
          </a:r>
          <a:endParaRPr lang="en-US" sz="1400" kern="1200"/>
        </a:p>
      </dsp:txBody>
      <dsp:txXfrm>
        <a:off x="3545068" y="3540306"/>
        <a:ext cx="2872011" cy="1723206"/>
      </dsp:txXfrm>
    </dsp:sp>
    <dsp:sp modelId="{D92D1DBB-F999-428D-8127-FC7AA937138E}">
      <dsp:nvSpPr>
        <dsp:cNvPr id="0" name=""/>
        <dsp:cNvSpPr/>
      </dsp:nvSpPr>
      <dsp:spPr>
        <a:xfrm>
          <a:off x="7077642" y="3540306"/>
          <a:ext cx="2872011" cy="1723206"/>
        </a:xfrm>
        <a:prstGeom prst="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40731" tIns="147722" rIns="140731" bIns="147722" numCol="1" spcCol="1270" anchor="ctr" anchorCtr="0">
          <a:noAutofit/>
        </a:bodyPr>
        <a:lstStyle/>
        <a:p>
          <a:pPr marL="0" lvl="0" indent="0" algn="ctr" defTabSz="622300">
            <a:lnSpc>
              <a:spcPct val="90000"/>
            </a:lnSpc>
            <a:spcBef>
              <a:spcPct val="0"/>
            </a:spcBef>
            <a:spcAft>
              <a:spcPct val="35000"/>
            </a:spcAft>
            <a:buNone/>
          </a:pPr>
          <a:r>
            <a:rPr lang="es-MX" sz="1400" b="1" kern="1200"/>
            <a:t>Prueba: </a:t>
          </a:r>
          <a:r>
            <a:rPr lang="es-MX" sz="1400" kern="1200"/>
            <a:t>adjuntar toda la prueba posible que demuestro el incumplimiento. Ejemplo: fotografías, testigos, peritos, documentos, videos, otros.</a:t>
          </a:r>
          <a:endParaRPr lang="en-US" sz="1400" kern="1200"/>
        </a:p>
      </dsp:txBody>
      <dsp:txXfrm>
        <a:off x="7077642" y="3540306"/>
        <a:ext cx="2872011" cy="1723206"/>
      </dsp:txXfrm>
    </dsp:sp>
  </dsp:spTree>
</dsp:drawing>
</file>

<file path=ppt/diagrams/layout1.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F30307-3A27-4723-BEF1-3FA3583988B2}" type="datetimeFigureOut">
              <a:rPr lang="es-CR" smtClean="0"/>
              <a:t>30/4/2025</a:t>
            </a:fld>
            <a:endParaRPr lang="es-C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1418C4-BA4C-40FE-8C4D-8A15A3B00F28}" type="slidenum">
              <a:rPr lang="es-CR" smtClean="0"/>
              <a:t>‹Nº›</a:t>
            </a:fld>
            <a:endParaRPr lang="es-CR"/>
          </a:p>
        </p:txBody>
      </p:sp>
    </p:spTree>
    <p:extLst>
      <p:ext uri="{BB962C8B-B14F-4D97-AF65-F5344CB8AC3E}">
        <p14:creationId xmlns:p14="http://schemas.microsoft.com/office/powerpoint/2010/main" val="27162979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5"/>
          </p:nvPr>
        </p:nvSpPr>
        <p:spPr/>
        <p:txBody>
          <a:bodyPr/>
          <a:lstStyle/>
          <a:p>
            <a:fld id="{C11418C4-BA4C-40FE-8C4D-8A15A3B00F28}" type="slidenum">
              <a:rPr lang="es-CR" smtClean="0"/>
              <a:t>12</a:t>
            </a:fld>
            <a:endParaRPr lang="es-CR"/>
          </a:p>
        </p:txBody>
      </p:sp>
    </p:spTree>
    <p:extLst>
      <p:ext uri="{BB962C8B-B14F-4D97-AF65-F5344CB8AC3E}">
        <p14:creationId xmlns:p14="http://schemas.microsoft.com/office/powerpoint/2010/main" val="20137632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3964D6C-24DA-565D-14BC-038E1DFCF3A9}"/>
              </a:ext>
            </a:extLst>
          </p:cNvPr>
          <p:cNvSpPr>
            <a:spLocks noGrp="1"/>
          </p:cNvSpPr>
          <p:nvPr>
            <p:ph type="ctrTitle"/>
          </p:nvPr>
        </p:nvSpPr>
        <p:spPr>
          <a:xfrm>
            <a:off x="4038598" y="2640803"/>
            <a:ext cx="7630297" cy="1689765"/>
          </a:xfrm>
        </p:spPr>
        <p:txBody>
          <a:bodyPr anchor="t">
            <a:normAutofit/>
          </a:bodyPr>
          <a:lstStyle>
            <a:lvl1pPr algn="ctr">
              <a:defRPr sz="3600">
                <a:latin typeface="Arial" panose="020B0604020202020204" pitchFamily="34" charset="0"/>
                <a:ea typeface="Open Sans" panose="020B0606030504020204" pitchFamily="34" charset="0"/>
                <a:cs typeface="Arial" panose="020B0604020202020204" pitchFamily="34" charset="0"/>
              </a:defRPr>
            </a:lvl1pPr>
          </a:lstStyle>
          <a:p>
            <a:r>
              <a:rPr lang="es-MX" dirty="0"/>
              <a:t>Haz clic para modificar el estilo de título del patrón</a:t>
            </a:r>
            <a:endParaRPr lang="es-CR" dirty="0"/>
          </a:p>
        </p:txBody>
      </p:sp>
      <p:sp>
        <p:nvSpPr>
          <p:cNvPr id="3" name="Subtítulo 2">
            <a:extLst>
              <a:ext uri="{FF2B5EF4-FFF2-40B4-BE49-F238E27FC236}">
                <a16:creationId xmlns:a16="http://schemas.microsoft.com/office/drawing/2014/main" id="{F66E4AE2-F868-CF89-663B-1446259E6B0D}"/>
              </a:ext>
            </a:extLst>
          </p:cNvPr>
          <p:cNvSpPr>
            <a:spLocks noGrp="1"/>
          </p:cNvSpPr>
          <p:nvPr>
            <p:ph type="subTitle" idx="1"/>
          </p:nvPr>
        </p:nvSpPr>
        <p:spPr>
          <a:xfrm>
            <a:off x="4038598" y="4512807"/>
            <a:ext cx="7630297" cy="1281993"/>
          </a:xfrm>
        </p:spPr>
        <p:txBody>
          <a:bodyPr>
            <a:normAutofit/>
          </a:bodyPr>
          <a:lstStyle>
            <a:lvl1pPr marL="0" indent="0" algn="ct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MX" dirty="0"/>
              <a:t>Haz clic para editar el estilo de subtítulo del patrón</a:t>
            </a:r>
            <a:endParaRPr lang="es-CR" dirty="0"/>
          </a:p>
        </p:txBody>
      </p:sp>
      <p:sp>
        <p:nvSpPr>
          <p:cNvPr id="8" name="Marcador de posición de imagen 7">
            <a:extLst>
              <a:ext uri="{FF2B5EF4-FFF2-40B4-BE49-F238E27FC236}">
                <a16:creationId xmlns:a16="http://schemas.microsoft.com/office/drawing/2014/main" id="{A139AD62-C130-EEC6-7ACB-DCE6CBA19CAF}"/>
              </a:ext>
            </a:extLst>
          </p:cNvPr>
          <p:cNvSpPr>
            <a:spLocks noGrp="1"/>
          </p:cNvSpPr>
          <p:nvPr>
            <p:ph type="pic" sz="quarter" idx="10" hasCustomPrompt="1"/>
          </p:nvPr>
        </p:nvSpPr>
        <p:spPr>
          <a:xfrm>
            <a:off x="8112493" y="433266"/>
            <a:ext cx="2168768" cy="1008063"/>
          </a:xfrm>
          <a:solidFill>
            <a:schemeClr val="bg1"/>
          </a:solidFill>
        </p:spPr>
        <p:txBody>
          <a:bodyPr anchor="ctr">
            <a:normAutofit/>
          </a:bodyPr>
          <a:lstStyle>
            <a:lvl1pPr marL="0" indent="0" algn="ctr">
              <a:buNone/>
              <a:defRPr sz="1000"/>
            </a:lvl1pPr>
          </a:lstStyle>
          <a:p>
            <a:r>
              <a:rPr lang="es-CR" dirty="0"/>
              <a:t>Insertar aquí el logotipo de la declaratoria del año </a:t>
            </a:r>
          </a:p>
        </p:txBody>
      </p:sp>
      <p:sp>
        <p:nvSpPr>
          <p:cNvPr id="9" name="Marcador de posición de imagen 7">
            <a:extLst>
              <a:ext uri="{FF2B5EF4-FFF2-40B4-BE49-F238E27FC236}">
                <a16:creationId xmlns:a16="http://schemas.microsoft.com/office/drawing/2014/main" id="{B5A4BCAE-A554-D4FF-647C-01A349AEEC70}"/>
              </a:ext>
            </a:extLst>
          </p:cNvPr>
          <p:cNvSpPr>
            <a:spLocks noGrp="1"/>
          </p:cNvSpPr>
          <p:nvPr>
            <p:ph type="pic" sz="quarter" idx="11" hasCustomPrompt="1"/>
          </p:nvPr>
        </p:nvSpPr>
        <p:spPr>
          <a:xfrm>
            <a:off x="5779478" y="433265"/>
            <a:ext cx="2168768" cy="1008063"/>
          </a:xfrm>
          <a:solidFill>
            <a:schemeClr val="bg1"/>
          </a:solidFill>
        </p:spPr>
        <p:txBody>
          <a:bodyPr anchor="ctr">
            <a:normAutofit/>
          </a:bodyPr>
          <a:lstStyle>
            <a:lvl1pPr marL="0" indent="0" algn="ctr">
              <a:buNone/>
              <a:defRPr sz="1000"/>
            </a:lvl1pPr>
          </a:lstStyle>
          <a:p>
            <a:r>
              <a:rPr lang="es-CR" dirty="0"/>
              <a:t>Insertar aquí el logotipo de la instancia universitaria</a:t>
            </a:r>
          </a:p>
        </p:txBody>
      </p:sp>
    </p:spTree>
    <p:extLst>
      <p:ext uri="{BB962C8B-B14F-4D97-AF65-F5344CB8AC3E}">
        <p14:creationId xmlns:p14="http://schemas.microsoft.com/office/powerpoint/2010/main" val="5093347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110AC6-C387-6A61-3F34-5118F8619400}"/>
              </a:ext>
            </a:extLst>
          </p:cNvPr>
          <p:cNvSpPr>
            <a:spLocks noGrp="1"/>
          </p:cNvSpPr>
          <p:nvPr>
            <p:ph type="title"/>
          </p:nvPr>
        </p:nvSpPr>
        <p:spPr/>
        <p:txBody>
          <a:bodyPr/>
          <a:lstStyle>
            <a:lvl1pPr>
              <a:defRPr sz="3600">
                <a:latin typeface="Arial" panose="020B0604020202020204" pitchFamily="34" charset="0"/>
                <a:cs typeface="Arial" panose="020B0604020202020204" pitchFamily="34" charset="0"/>
              </a:defRPr>
            </a:lvl1pPr>
          </a:lstStyle>
          <a:p>
            <a:r>
              <a:rPr lang="es-MX"/>
              <a:t>Haz clic para modificar el estilo de título del patrón</a:t>
            </a:r>
            <a:endParaRPr lang="es-CR"/>
          </a:p>
        </p:txBody>
      </p:sp>
      <p:sp>
        <p:nvSpPr>
          <p:cNvPr id="3" name="Marcador de contenido 2">
            <a:extLst>
              <a:ext uri="{FF2B5EF4-FFF2-40B4-BE49-F238E27FC236}">
                <a16:creationId xmlns:a16="http://schemas.microsoft.com/office/drawing/2014/main" id="{4F18B5DF-468C-4E74-D1A6-7374797B8941}"/>
              </a:ext>
            </a:extLst>
          </p:cNvPr>
          <p:cNvSpPr>
            <a:spLocks noGrp="1"/>
          </p:cNvSpPr>
          <p:nvPr>
            <p:ph idx="1"/>
          </p:nvPr>
        </p:nvSpPr>
        <p:spPr/>
        <p:txBody>
          <a:bodyPr>
            <a:normAutofit/>
          </a:bodyPr>
          <a:lstStyle>
            <a:lvl1pPr>
              <a:defRPr sz="2000">
                <a:latin typeface="Arial" panose="020B0604020202020204" pitchFamily="34" charset="0"/>
                <a:cs typeface="Arial" panose="020B0604020202020204" pitchFamily="34" charset="0"/>
              </a:defRPr>
            </a:lvl1pPr>
            <a:lvl2pPr>
              <a:defRPr sz="1800">
                <a:latin typeface="Arial" panose="020B0604020202020204" pitchFamily="34" charset="0"/>
                <a:cs typeface="Arial" panose="020B0604020202020204" pitchFamily="34" charset="0"/>
              </a:defRPr>
            </a:lvl2pPr>
            <a:lvl3pPr>
              <a:defRPr sz="16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Tree>
    <p:extLst>
      <p:ext uri="{BB962C8B-B14F-4D97-AF65-F5344CB8AC3E}">
        <p14:creationId xmlns:p14="http://schemas.microsoft.com/office/powerpoint/2010/main" val="1037634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cabezado de sección">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471EBB38-12D7-2A07-F29B-88CF30A80C97}"/>
              </a:ext>
            </a:extLst>
          </p:cNvPr>
          <p:cNvSpPr/>
          <p:nvPr userDrawn="1"/>
        </p:nvSpPr>
        <p:spPr>
          <a:xfrm>
            <a:off x="0" y="0"/>
            <a:ext cx="5169877" cy="6858000"/>
          </a:xfrm>
          <a:prstGeom prst="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noFill/>
            </a:endParaRPr>
          </a:p>
        </p:txBody>
      </p:sp>
      <p:sp>
        <p:nvSpPr>
          <p:cNvPr id="2" name="Título 1">
            <a:extLst>
              <a:ext uri="{FF2B5EF4-FFF2-40B4-BE49-F238E27FC236}">
                <a16:creationId xmlns:a16="http://schemas.microsoft.com/office/drawing/2014/main" id="{E1596621-6B53-16F8-7BA5-D040D83360DF}"/>
              </a:ext>
            </a:extLst>
          </p:cNvPr>
          <p:cNvSpPr>
            <a:spLocks noGrp="1"/>
          </p:cNvSpPr>
          <p:nvPr>
            <p:ph type="title"/>
          </p:nvPr>
        </p:nvSpPr>
        <p:spPr>
          <a:xfrm>
            <a:off x="667727" y="1381492"/>
            <a:ext cx="3728427" cy="2852737"/>
          </a:xfrm>
        </p:spPr>
        <p:txBody>
          <a:bodyPr anchor="b">
            <a:noAutofit/>
          </a:bodyPr>
          <a:lstStyle>
            <a:lvl1pPr>
              <a:defRPr sz="4800">
                <a:solidFill>
                  <a:schemeClr val="bg1"/>
                </a:solidFill>
              </a:defRPr>
            </a:lvl1pPr>
          </a:lstStyle>
          <a:p>
            <a:r>
              <a:rPr lang="es-MX"/>
              <a:t>Haz clic para modificar el estilo de título del patrón</a:t>
            </a:r>
            <a:endParaRPr lang="es-CR"/>
          </a:p>
        </p:txBody>
      </p:sp>
      <p:sp>
        <p:nvSpPr>
          <p:cNvPr id="3" name="Marcador de texto 2">
            <a:extLst>
              <a:ext uri="{FF2B5EF4-FFF2-40B4-BE49-F238E27FC236}">
                <a16:creationId xmlns:a16="http://schemas.microsoft.com/office/drawing/2014/main" id="{EECBA4DF-36DE-BB03-947D-388BD770997C}"/>
              </a:ext>
            </a:extLst>
          </p:cNvPr>
          <p:cNvSpPr>
            <a:spLocks noGrp="1"/>
          </p:cNvSpPr>
          <p:nvPr>
            <p:ph type="body" idx="1"/>
          </p:nvPr>
        </p:nvSpPr>
        <p:spPr>
          <a:xfrm>
            <a:off x="667727" y="4401894"/>
            <a:ext cx="3728427" cy="1500187"/>
          </a:xfrm>
        </p:spPr>
        <p:txBody>
          <a:bodyPr>
            <a:normAutofit/>
          </a:bodyPr>
          <a:lstStyle>
            <a:lvl1pPr marL="0" indent="0">
              <a:buNone/>
              <a:defRPr sz="2000" i="0">
                <a:solidFill>
                  <a:schemeClr val="bg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MX"/>
              <a:t>Haga clic para modificar los estilos de texto del patrón</a:t>
            </a:r>
          </a:p>
        </p:txBody>
      </p:sp>
      <p:sp>
        <p:nvSpPr>
          <p:cNvPr id="8" name="Marcador de texto 2">
            <a:extLst>
              <a:ext uri="{FF2B5EF4-FFF2-40B4-BE49-F238E27FC236}">
                <a16:creationId xmlns:a16="http://schemas.microsoft.com/office/drawing/2014/main" id="{8DBC814B-221B-BD58-080F-A038F4E82D6C}"/>
              </a:ext>
            </a:extLst>
          </p:cNvPr>
          <p:cNvSpPr>
            <a:spLocks noGrp="1"/>
          </p:cNvSpPr>
          <p:nvPr>
            <p:ph type="body" idx="10"/>
          </p:nvPr>
        </p:nvSpPr>
        <p:spPr>
          <a:xfrm>
            <a:off x="5837604" y="1391384"/>
            <a:ext cx="5815135" cy="1500187"/>
          </a:xfrm>
        </p:spPr>
        <p:txBody>
          <a:bodyPr>
            <a:normAutofit/>
          </a:bodyPr>
          <a:lstStyle>
            <a:lvl1pPr marL="0" indent="0">
              <a:buNone/>
              <a:defRPr sz="2800" i="0">
                <a:solidFill>
                  <a:schemeClr val="tx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MX"/>
              <a:t>Haga clic para modificar los estilos de texto del patrón</a:t>
            </a:r>
          </a:p>
        </p:txBody>
      </p:sp>
      <p:sp>
        <p:nvSpPr>
          <p:cNvPr id="9" name="Triángulo rectángulo 8">
            <a:extLst>
              <a:ext uri="{FF2B5EF4-FFF2-40B4-BE49-F238E27FC236}">
                <a16:creationId xmlns:a16="http://schemas.microsoft.com/office/drawing/2014/main" id="{E3498BE6-AABD-3334-FC91-5D5572535096}"/>
              </a:ext>
            </a:extLst>
          </p:cNvPr>
          <p:cNvSpPr/>
          <p:nvPr userDrawn="1"/>
        </p:nvSpPr>
        <p:spPr>
          <a:xfrm>
            <a:off x="5169877" y="0"/>
            <a:ext cx="422031" cy="6858000"/>
          </a:xfrm>
          <a:prstGeom prst="rtTriangl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Triángulo rectángulo 9">
            <a:extLst>
              <a:ext uri="{FF2B5EF4-FFF2-40B4-BE49-F238E27FC236}">
                <a16:creationId xmlns:a16="http://schemas.microsoft.com/office/drawing/2014/main" id="{9C098CE9-777F-BEF3-54F9-3F200B264952}"/>
              </a:ext>
            </a:extLst>
          </p:cNvPr>
          <p:cNvSpPr/>
          <p:nvPr userDrawn="1"/>
        </p:nvSpPr>
        <p:spPr>
          <a:xfrm rot="176571">
            <a:off x="4988980" y="6179"/>
            <a:ext cx="422031" cy="7057899"/>
          </a:xfrm>
          <a:prstGeom prst="rtTriangle">
            <a:avLst/>
          </a:prstGeom>
          <a:solidFill>
            <a:schemeClr val="accent2">
              <a:lumMod val="20000"/>
              <a:lumOff val="80000"/>
              <a:alpha val="73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pic>
        <p:nvPicPr>
          <p:cNvPr id="12" name="Imagen 11">
            <a:extLst>
              <a:ext uri="{FF2B5EF4-FFF2-40B4-BE49-F238E27FC236}">
                <a16:creationId xmlns:a16="http://schemas.microsoft.com/office/drawing/2014/main" id="{E0DDC91B-96CA-7F84-4C82-A33B1F7EC0F4}"/>
              </a:ext>
            </a:extLst>
          </p:cNvPr>
          <p:cNvPicPr>
            <a:picLocks noChangeAspect="1"/>
          </p:cNvPicPr>
          <p:nvPr userDrawn="1"/>
        </p:nvPicPr>
        <p:blipFill>
          <a:blip r:embed="rId2"/>
          <a:stretch>
            <a:fillRect/>
          </a:stretch>
        </p:blipFill>
        <p:spPr>
          <a:xfrm>
            <a:off x="11476891" y="6465275"/>
            <a:ext cx="550985" cy="275493"/>
          </a:xfrm>
          <a:prstGeom prst="rect">
            <a:avLst/>
          </a:prstGeom>
        </p:spPr>
      </p:pic>
    </p:spTree>
    <p:extLst>
      <p:ext uri="{BB962C8B-B14F-4D97-AF65-F5344CB8AC3E}">
        <p14:creationId xmlns:p14="http://schemas.microsoft.com/office/powerpoint/2010/main" val="16330878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E97685-2A71-AA6C-034C-D26A5D001296}"/>
              </a:ext>
            </a:extLst>
          </p:cNvPr>
          <p:cNvSpPr>
            <a:spLocks noGrp="1"/>
          </p:cNvSpPr>
          <p:nvPr>
            <p:ph type="title"/>
          </p:nvPr>
        </p:nvSpPr>
        <p:spPr/>
        <p:txBody>
          <a:bodyPr/>
          <a:lstStyle/>
          <a:p>
            <a:r>
              <a:rPr lang="es-MX"/>
              <a:t>Haz clic para modificar el estilo de título del patrón</a:t>
            </a:r>
            <a:endParaRPr lang="es-CR"/>
          </a:p>
        </p:txBody>
      </p:sp>
      <p:sp>
        <p:nvSpPr>
          <p:cNvPr id="3" name="Marcador de contenido 2">
            <a:extLst>
              <a:ext uri="{FF2B5EF4-FFF2-40B4-BE49-F238E27FC236}">
                <a16:creationId xmlns:a16="http://schemas.microsoft.com/office/drawing/2014/main" id="{98B8486C-3629-8082-8615-6C22A68C08F3}"/>
              </a:ext>
            </a:extLst>
          </p:cNvPr>
          <p:cNvSpPr>
            <a:spLocks noGrp="1"/>
          </p:cNvSpPr>
          <p:nvPr>
            <p:ph sz="half" idx="1"/>
          </p:nvPr>
        </p:nvSpPr>
        <p:spPr>
          <a:xfrm>
            <a:off x="838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contenido 3">
            <a:extLst>
              <a:ext uri="{FF2B5EF4-FFF2-40B4-BE49-F238E27FC236}">
                <a16:creationId xmlns:a16="http://schemas.microsoft.com/office/drawing/2014/main" id="{346EF1CB-C244-D3FF-AC11-CBAD6F401729}"/>
              </a:ext>
            </a:extLst>
          </p:cNvPr>
          <p:cNvSpPr>
            <a:spLocks noGrp="1"/>
          </p:cNvSpPr>
          <p:nvPr>
            <p:ph sz="half" idx="2"/>
          </p:nvPr>
        </p:nvSpPr>
        <p:spPr>
          <a:xfrm>
            <a:off x="6172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Tree>
    <p:extLst>
      <p:ext uri="{BB962C8B-B14F-4D97-AF65-F5344CB8AC3E}">
        <p14:creationId xmlns:p14="http://schemas.microsoft.com/office/powerpoint/2010/main" val="15238972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n blanc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Rectángulo 12">
            <a:extLst>
              <a:ext uri="{FF2B5EF4-FFF2-40B4-BE49-F238E27FC236}">
                <a16:creationId xmlns:a16="http://schemas.microsoft.com/office/drawing/2014/main" id="{ACE39999-A080-5364-3DB8-BB2B43B27587}"/>
              </a:ext>
            </a:extLst>
          </p:cNvPr>
          <p:cNvSpPr/>
          <p:nvPr userDrawn="1"/>
        </p:nvSpPr>
        <p:spPr>
          <a:xfrm>
            <a:off x="0" y="2133600"/>
            <a:ext cx="12192000" cy="1219199"/>
          </a:xfrm>
          <a:prstGeom prst="rect">
            <a:avLst/>
          </a:prstGeom>
          <a:gradFill>
            <a:gsLst>
              <a:gs pos="100000">
                <a:schemeClr val="accent2">
                  <a:lumMod val="5000"/>
                  <a:lumOff val="95000"/>
                  <a:alpha val="0"/>
                </a:schemeClr>
              </a:gs>
              <a:gs pos="13000">
                <a:srgbClr val="C00000"/>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6" name="Título 1">
            <a:extLst>
              <a:ext uri="{FF2B5EF4-FFF2-40B4-BE49-F238E27FC236}">
                <a16:creationId xmlns:a16="http://schemas.microsoft.com/office/drawing/2014/main" id="{0C8B5BDB-2BC6-6A08-EC2C-BEBFD3A7AE3B}"/>
              </a:ext>
            </a:extLst>
          </p:cNvPr>
          <p:cNvSpPr>
            <a:spLocks noGrp="1"/>
          </p:cNvSpPr>
          <p:nvPr>
            <p:ph type="ctrTitle" hasCustomPrompt="1"/>
          </p:nvPr>
        </p:nvSpPr>
        <p:spPr>
          <a:xfrm>
            <a:off x="1125415" y="2224633"/>
            <a:ext cx="3983298" cy="1063689"/>
          </a:xfrm>
        </p:spPr>
        <p:txBody>
          <a:bodyPr anchor="t">
            <a:normAutofit/>
          </a:bodyPr>
          <a:lstStyle>
            <a:lvl1pPr algn="l">
              <a:defRPr sz="7200" b="1">
                <a:solidFill>
                  <a:schemeClr val="bg1"/>
                </a:solidFill>
                <a:latin typeface="Arial" panose="020B0604020202020204" pitchFamily="34" charset="0"/>
                <a:ea typeface="Open Sans Extrabold" panose="020B0606030504020204" pitchFamily="34" charset="0"/>
                <a:cs typeface="Arial" panose="020B0604020202020204" pitchFamily="34" charset="0"/>
              </a:defRPr>
            </a:lvl1pPr>
          </a:lstStyle>
          <a:p>
            <a:r>
              <a:rPr lang="es-MX" dirty="0"/>
              <a:t>Capítulo</a:t>
            </a:r>
            <a:endParaRPr lang="es-CR" dirty="0"/>
          </a:p>
        </p:txBody>
      </p:sp>
      <p:sp>
        <p:nvSpPr>
          <p:cNvPr id="4" name="Marcador de texto 3">
            <a:extLst>
              <a:ext uri="{FF2B5EF4-FFF2-40B4-BE49-F238E27FC236}">
                <a16:creationId xmlns:a16="http://schemas.microsoft.com/office/drawing/2014/main" id="{B3925D41-D5A7-A519-1111-3C71D6578524}"/>
              </a:ext>
            </a:extLst>
          </p:cNvPr>
          <p:cNvSpPr>
            <a:spLocks noGrp="1"/>
          </p:cNvSpPr>
          <p:nvPr>
            <p:ph type="body" sz="quarter" idx="10" hasCustomPrompt="1"/>
          </p:nvPr>
        </p:nvSpPr>
        <p:spPr>
          <a:xfrm>
            <a:off x="5278438" y="2224088"/>
            <a:ext cx="1102484" cy="1063625"/>
          </a:xfrm>
        </p:spPr>
        <p:txBody>
          <a:bodyPr anchor="ctr">
            <a:noAutofit/>
          </a:bodyPr>
          <a:lstStyle>
            <a:lvl1pPr marL="0" indent="0" algn="ctr">
              <a:buNone/>
              <a:defRPr sz="6600">
                <a:solidFill>
                  <a:schemeClr val="bg1"/>
                </a:solidFill>
                <a:latin typeface="Arial" panose="020B0604020202020204" pitchFamily="34" charset="0"/>
                <a:cs typeface="Arial" panose="020B0604020202020204" pitchFamily="34" charset="0"/>
              </a:defRPr>
            </a:lvl1pPr>
          </a:lstStyle>
          <a:p>
            <a:pPr lvl="0"/>
            <a:r>
              <a:rPr lang="es-MX" dirty="0"/>
              <a:t>1</a:t>
            </a:r>
            <a:endParaRPr lang="es-CR" dirty="0"/>
          </a:p>
        </p:txBody>
      </p:sp>
    </p:spTree>
    <p:extLst>
      <p:ext uri="{BB962C8B-B14F-4D97-AF65-F5344CB8AC3E}">
        <p14:creationId xmlns:p14="http://schemas.microsoft.com/office/powerpoint/2010/main" val="3579296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ido con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6310B1-53CA-5C10-D76D-4CE7EA2B3A1F}"/>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CR"/>
          </a:p>
        </p:txBody>
      </p:sp>
      <p:sp>
        <p:nvSpPr>
          <p:cNvPr id="3" name="Marcador de contenido 2">
            <a:extLst>
              <a:ext uri="{FF2B5EF4-FFF2-40B4-BE49-F238E27FC236}">
                <a16:creationId xmlns:a16="http://schemas.microsoft.com/office/drawing/2014/main" id="{0A779245-A46F-27DF-4553-FBFECAF64F9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texto 3">
            <a:extLst>
              <a:ext uri="{FF2B5EF4-FFF2-40B4-BE49-F238E27FC236}">
                <a16:creationId xmlns:a16="http://schemas.microsoft.com/office/drawing/2014/main" id="{FA027450-CAA6-285B-721C-5AFE80F125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Tree>
    <p:extLst>
      <p:ext uri="{BB962C8B-B14F-4D97-AF65-F5344CB8AC3E}">
        <p14:creationId xmlns:p14="http://schemas.microsoft.com/office/powerpoint/2010/main" val="199478219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F3D48AF5-4307-3C30-1359-B06D4D72532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MX"/>
              <a:t>Haz clic para modificar el estilo de título del patrón</a:t>
            </a:r>
            <a:endParaRPr lang="es-CR"/>
          </a:p>
        </p:txBody>
      </p:sp>
      <p:sp>
        <p:nvSpPr>
          <p:cNvPr id="3" name="Marcador de texto 2">
            <a:extLst>
              <a:ext uri="{FF2B5EF4-FFF2-40B4-BE49-F238E27FC236}">
                <a16:creationId xmlns:a16="http://schemas.microsoft.com/office/drawing/2014/main" id="{51DA0A7A-69B4-EA36-52E7-E46831A722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fecha 3">
            <a:extLst>
              <a:ext uri="{FF2B5EF4-FFF2-40B4-BE49-F238E27FC236}">
                <a16:creationId xmlns:a16="http://schemas.microsoft.com/office/drawing/2014/main" id="{31B69F9B-A41C-01D1-DD2C-2EE67F708C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CB6B00C-789E-AC4B-8A7B-49E56D4B3FCA}" type="datetimeFigureOut">
              <a:rPr lang="es-CR" smtClean="0"/>
              <a:t>30/4/2025</a:t>
            </a:fld>
            <a:endParaRPr lang="es-CR"/>
          </a:p>
        </p:txBody>
      </p:sp>
      <p:sp>
        <p:nvSpPr>
          <p:cNvPr id="5" name="Marcador de pie de página 4">
            <a:extLst>
              <a:ext uri="{FF2B5EF4-FFF2-40B4-BE49-F238E27FC236}">
                <a16:creationId xmlns:a16="http://schemas.microsoft.com/office/drawing/2014/main" id="{7772050B-F2B4-FE81-B4D6-82EF931C30E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CR"/>
          </a:p>
        </p:txBody>
      </p:sp>
      <p:sp>
        <p:nvSpPr>
          <p:cNvPr id="6" name="Marcador de número de diapositiva 5">
            <a:extLst>
              <a:ext uri="{FF2B5EF4-FFF2-40B4-BE49-F238E27FC236}">
                <a16:creationId xmlns:a16="http://schemas.microsoft.com/office/drawing/2014/main" id="{4949951F-1188-4B11-AEAB-EA03DB9666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0956344-2B43-934B-9611-7C425958EC70}" type="slidenum">
              <a:rPr lang="es-CR" smtClean="0"/>
              <a:t>‹Nº›</a:t>
            </a:fld>
            <a:endParaRPr lang="es-CR"/>
          </a:p>
        </p:txBody>
      </p:sp>
    </p:spTree>
    <p:extLst>
      <p:ext uri="{BB962C8B-B14F-4D97-AF65-F5344CB8AC3E}">
        <p14:creationId xmlns:p14="http://schemas.microsoft.com/office/powerpoint/2010/main" val="30350637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5" r:id="rId5"/>
    <p:sldLayoutId id="2147483656"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4.png"/><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23.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diagramColors" Target="../diagrams/colors1.xml"/><Relationship Id="rId11" Type="http://schemas.openxmlformats.org/officeDocument/2006/relationships/image" Target="../media/image22.png"/><Relationship Id="rId5" Type="http://schemas.openxmlformats.org/officeDocument/2006/relationships/diagramQuickStyle" Target="../diagrams/quickStyle1.xml"/><Relationship Id="rId15" Type="http://schemas.openxmlformats.org/officeDocument/2006/relationships/image" Target="../media/image26.png"/><Relationship Id="rId10" Type="http://schemas.openxmlformats.org/officeDocument/2006/relationships/image" Target="../media/image21.png"/><Relationship Id="rId4" Type="http://schemas.openxmlformats.org/officeDocument/2006/relationships/diagramLayout" Target="../diagrams/layout1.xml"/><Relationship Id="rId9" Type="http://schemas.microsoft.com/office/2007/relationships/hdphoto" Target="../media/hdphoto1.wdp"/><Relationship Id="rId1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4.xml"/><Relationship Id="rId5" Type="http://schemas.microsoft.com/office/2007/relationships/hdphoto" Target="../media/hdphoto2.wdp"/><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www.pgrweb.go.cr/scij/Busqueda/Normativa/Normas/nrm_articulo.aspx?param1=NRA&amp;nValor1=1&amp;nValor2=94469&amp;nValor3=145542&amp;nValor5=121" TargetMode="External"/><Relationship Id="rId2" Type="http://schemas.openxmlformats.org/officeDocument/2006/relationships/hyperlink" Target="http://www.pgrweb.go.cr/scij/Busqueda/Normativa/Normas/nrm_articulo.aspx?param1=NRA&amp;nValor1=1&amp;nValor2=98344&amp;nValor3=133694&amp;nValor5=294" TargetMode="External"/><Relationship Id="rId1" Type="http://schemas.openxmlformats.org/officeDocument/2006/relationships/slideLayout" Target="../slideLayouts/slideLayout4.xml"/><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hyperlink" Target="http://www.pgrweb.go.cr/scij/Busqueda/Normativa/Normas/nrm_articulo.aspx?param1=NRA&amp;nValor1=1&amp;nValor2=98344&amp;nValor3=133694&amp;nValor5=294" TargetMode="External"/><Relationship Id="rId1" Type="http://schemas.openxmlformats.org/officeDocument/2006/relationships/slideLayout" Target="../slideLayouts/slideLayout4.xml"/><Relationship Id="rId4" Type="http://schemas.openxmlformats.org/officeDocument/2006/relationships/image" Target="../media/image37.png"/></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hyperlink" Target="http://www.pgrweb.go.cr/scij/Busqueda/Normativa/Normas/nrm_articulo.aspx?param1=NRA&amp;nValor1=1&amp;nValor2=98344&amp;nValor3=133694&amp;nValor5=294"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hyperlink" Target="http://www.pgrweb.go.cr/scij/Busqueda/Normativa/Normas/nrm_articulo.aspx?param1=NRA&amp;nValor1=1&amp;nValor2=98344&amp;nValor3=133694&amp;nValor5=294" TargetMode="External"/><Relationship Id="rId1" Type="http://schemas.openxmlformats.org/officeDocument/2006/relationships/slideLayout" Target="../slideLayouts/slideLayout4.xml"/><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hyperlink" Target="http://www.pgrweb.go.cr/scij/Busqueda/Normativa/Normas/nrm_articulo.aspx?param1=NRA&amp;nValor1=1&amp;nValor2=94469&amp;nValor3=145542&amp;nValor5=128" TargetMode="External"/><Relationship Id="rId2" Type="http://schemas.openxmlformats.org/officeDocument/2006/relationships/hyperlink" Target="http://www.pgrweb.go.cr/scij/Busqueda/Normativa/Normas/nrm_articulo.aspx?param1=NRA&amp;nValor1=1&amp;nValor2=94469&amp;nValor3=145542&amp;nValor5=126" TargetMode="External"/><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hyperlink" Target="http://www.pgrweb.go.cr/scij/Busqueda/Normativa/Normas/nrm_articulo.aspx?param1=NRA&amp;nValor1=1&amp;nValor2=94469&amp;nValor3=145542&amp;nValor5=126" TargetMode="External"/><Relationship Id="rId1" Type="http://schemas.openxmlformats.org/officeDocument/2006/relationships/slideLayout" Target="../slideLayouts/slideLayout4.xml"/><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hyperlink" Target="http://www.pgrweb.go.cr/scij/Busqueda/Normativa/Normas/nrm_articulo.aspx?param1=NRA&amp;nValor1=1&amp;nValor2=94469&amp;nValor3=145542&amp;nValor5=126" TargetMode="External"/><Relationship Id="rId1" Type="http://schemas.openxmlformats.org/officeDocument/2006/relationships/slideLayout" Target="../slideLayouts/slideLayout4.xml"/><Relationship Id="rId4" Type="http://schemas.openxmlformats.org/officeDocument/2006/relationships/image" Target="../media/image43.png"/></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hyperlink" Target="https://agd.una.ac.cr/share/s/I7KKKRD7QPKt5c1SsMIjAQ" TargetMode="External"/><Relationship Id="rId2" Type="http://schemas.openxmlformats.org/officeDocument/2006/relationships/hyperlink" Target="https://agd.una.ac.cr/share/s/XZNASFUiTvi4jFn5SCtaWQ" TargetMode="Externa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4.xml"/><Relationship Id="rId5" Type="http://schemas.openxmlformats.org/officeDocument/2006/relationships/image" Target="../media/image55.png"/><Relationship Id="rId4" Type="http://schemas.openxmlformats.org/officeDocument/2006/relationships/image" Target="../media/image54.png"/></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97BD2802-FBFF-7BC7-051E-C5F1A39E228E}"/>
              </a:ext>
            </a:extLst>
          </p:cNvPr>
          <p:cNvSpPr>
            <a:spLocks noGrp="1"/>
          </p:cNvSpPr>
          <p:nvPr>
            <p:ph type="ctrTitle"/>
          </p:nvPr>
        </p:nvSpPr>
        <p:spPr>
          <a:xfrm>
            <a:off x="4133097" y="2505456"/>
            <a:ext cx="7630297" cy="1923669"/>
          </a:xfrm>
        </p:spPr>
        <p:txBody>
          <a:bodyPr>
            <a:normAutofit/>
          </a:bodyPr>
          <a:lstStyle/>
          <a:p>
            <a:r>
              <a:rPr lang="es-CR" sz="6600" noProof="0" dirty="0">
                <a:latin typeface="Garamond" panose="02020404030301010803" pitchFamily="18" charset="0"/>
              </a:rPr>
              <a:t>Verificación Contractual</a:t>
            </a:r>
            <a:endParaRPr lang="es-CR" sz="6600" dirty="0">
              <a:solidFill>
                <a:schemeClr val="tx2">
                  <a:lumMod val="90000"/>
                  <a:lumOff val="10000"/>
                </a:schemeClr>
              </a:solidFill>
              <a:latin typeface="Garamond" panose="02020404030301010803" pitchFamily="18" charset="0"/>
            </a:endParaRPr>
          </a:p>
        </p:txBody>
      </p:sp>
      <p:sp>
        <p:nvSpPr>
          <p:cNvPr id="5" name="Subtítulo 4">
            <a:extLst>
              <a:ext uri="{FF2B5EF4-FFF2-40B4-BE49-F238E27FC236}">
                <a16:creationId xmlns:a16="http://schemas.microsoft.com/office/drawing/2014/main" id="{302D2773-3D2F-F339-2F9C-23202C0F385E}"/>
              </a:ext>
            </a:extLst>
          </p:cNvPr>
          <p:cNvSpPr>
            <a:spLocks noGrp="1"/>
          </p:cNvSpPr>
          <p:nvPr>
            <p:ph type="subTitle" idx="1"/>
          </p:nvPr>
        </p:nvSpPr>
        <p:spPr>
          <a:xfrm>
            <a:off x="4133097" y="5568696"/>
            <a:ext cx="7630297" cy="612965"/>
          </a:xfrm>
        </p:spPr>
        <p:txBody>
          <a:bodyPr>
            <a:normAutofit fontScale="92500" lnSpcReduction="10000"/>
          </a:bodyPr>
          <a:lstStyle/>
          <a:p>
            <a:r>
              <a:rPr lang="es-CR" sz="1600" dirty="0">
                <a:latin typeface="Garamond" panose="02020404030301010803" pitchFamily="18" charset="0"/>
              </a:rPr>
              <a:t>Silvia Delgado Montes </a:t>
            </a:r>
          </a:p>
          <a:p>
            <a:r>
              <a:rPr lang="es-CR" sz="1600" dirty="0">
                <a:latin typeface="Garamond" panose="02020404030301010803" pitchFamily="18" charset="0"/>
              </a:rPr>
              <a:t>30 de abril de 2025</a:t>
            </a:r>
          </a:p>
        </p:txBody>
      </p:sp>
      <p:pic>
        <p:nvPicPr>
          <p:cNvPr id="2" name="Imagen 1">
            <a:extLst>
              <a:ext uri="{FF2B5EF4-FFF2-40B4-BE49-F238E27FC236}">
                <a16:creationId xmlns:a16="http://schemas.microsoft.com/office/drawing/2014/main" id="{7A98BAA2-FF64-F78B-E635-E9B3A47F85C7}"/>
              </a:ext>
            </a:extLst>
          </p:cNvPr>
          <p:cNvPicPr>
            <a:picLocks noChangeAspect="1"/>
          </p:cNvPicPr>
          <p:nvPr/>
        </p:nvPicPr>
        <p:blipFill>
          <a:blip r:embed="rId2"/>
          <a:stretch>
            <a:fillRect/>
          </a:stretch>
        </p:blipFill>
        <p:spPr>
          <a:xfrm>
            <a:off x="9347701" y="356263"/>
            <a:ext cx="835827" cy="1039847"/>
          </a:xfrm>
          <a:prstGeom prst="rect">
            <a:avLst/>
          </a:prstGeom>
        </p:spPr>
      </p:pic>
    </p:spTree>
    <p:extLst>
      <p:ext uri="{BB962C8B-B14F-4D97-AF65-F5344CB8AC3E}">
        <p14:creationId xmlns:p14="http://schemas.microsoft.com/office/powerpoint/2010/main" val="1514478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63A038-FDF8-3726-1A04-A11212593067}"/>
            </a:ext>
          </a:extLst>
        </p:cNvPr>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93ED418A-DE0C-3130-D98A-96DF2D5FC2F1}"/>
              </a:ext>
            </a:extLst>
          </p:cNvPr>
          <p:cNvSpPr>
            <a:spLocks noGrp="1"/>
          </p:cNvSpPr>
          <p:nvPr>
            <p:ph sz="half" idx="1"/>
          </p:nvPr>
        </p:nvSpPr>
        <p:spPr>
          <a:xfrm>
            <a:off x="5573485" y="2200680"/>
            <a:ext cx="5181600" cy="4351338"/>
          </a:xfrm>
        </p:spPr>
        <p:txBody>
          <a:bodyPr>
            <a:normAutofit/>
          </a:bodyPr>
          <a:lstStyle/>
          <a:p>
            <a:pPr marL="0" indent="0">
              <a:buNone/>
            </a:pPr>
            <a:r>
              <a:rPr lang="es-MX" kern="100" dirty="0">
                <a:effectLst/>
                <a:latin typeface="Garamond" panose="02020404030301010803" pitchFamily="18" charset="0"/>
                <a:ea typeface="Aptos" panose="020B0004020202020204" pitchFamily="34" charset="0"/>
                <a:cs typeface="Times New Roman" panose="02020603050405020304" pitchFamily="18" charset="0"/>
              </a:rPr>
              <a:t>La denuncia es la forma en que los Administradores de Contrato ponen en conocimiento de la </a:t>
            </a:r>
            <a:r>
              <a:rPr lang="es-MX" kern="100" dirty="0">
                <a:latin typeface="Garamond" panose="02020404030301010803" pitchFamily="18" charset="0"/>
                <a:ea typeface="Aptos" panose="020B0004020202020204" pitchFamily="34" charset="0"/>
                <a:cs typeface="Times New Roman" panose="02020603050405020304" pitchFamily="18" charset="0"/>
              </a:rPr>
              <a:t>instancia</a:t>
            </a:r>
            <a:r>
              <a:rPr lang="es-MX" kern="100" dirty="0">
                <a:effectLst/>
                <a:latin typeface="Garamond" panose="02020404030301010803" pitchFamily="18" charset="0"/>
                <a:ea typeface="Aptos" panose="020B0004020202020204" pitchFamily="34" charset="0"/>
                <a:cs typeface="Times New Roman" panose="02020603050405020304" pitchFamily="18" charset="0"/>
              </a:rPr>
              <a:t> encargada (SCE-Proveeduría), los hechos que </a:t>
            </a:r>
            <a:r>
              <a:rPr lang="es-MX" kern="100" dirty="0">
                <a:latin typeface="Garamond" panose="02020404030301010803" pitchFamily="18" charset="0"/>
                <a:ea typeface="Aptos" panose="020B0004020202020204" pitchFamily="34" charset="0"/>
                <a:cs typeface="Times New Roman" panose="02020603050405020304" pitchFamily="18" charset="0"/>
              </a:rPr>
              <a:t>considere</a:t>
            </a:r>
            <a:r>
              <a:rPr lang="es-MX" kern="100" dirty="0">
                <a:effectLst/>
                <a:latin typeface="Garamond" panose="02020404030301010803" pitchFamily="18" charset="0"/>
                <a:ea typeface="Aptos" panose="020B0004020202020204" pitchFamily="34" charset="0"/>
                <a:cs typeface="Times New Roman" panose="02020603050405020304" pitchFamily="18" charset="0"/>
              </a:rPr>
              <a:t> irregulares, ilegales o violatorios del contrato</a:t>
            </a:r>
            <a:r>
              <a:rPr lang="es-MX" kern="100" dirty="0">
                <a:latin typeface="Garamond" panose="02020404030301010803" pitchFamily="18" charset="0"/>
                <a:ea typeface="Aptos" panose="020B0004020202020204" pitchFamily="34" charset="0"/>
                <a:cs typeface="Times New Roman" panose="02020603050405020304" pitchFamily="18" charset="0"/>
              </a:rPr>
              <a:t>, tanto en su objeto como en la forma, tiempo y lugar de cumplimiento. </a:t>
            </a:r>
            <a:endParaRPr lang="es-MX" kern="100" dirty="0">
              <a:effectLst/>
              <a:latin typeface="Garamond" panose="02020404030301010803" pitchFamily="18" charset="0"/>
              <a:ea typeface="Aptos" panose="020B0004020202020204" pitchFamily="34" charset="0"/>
              <a:cs typeface="Times New Roman" panose="02020603050405020304" pitchFamily="18" charset="0"/>
            </a:endParaRPr>
          </a:p>
        </p:txBody>
      </p:sp>
      <p:pic>
        <p:nvPicPr>
          <p:cNvPr id="6" name="Imagen 5">
            <a:extLst>
              <a:ext uri="{FF2B5EF4-FFF2-40B4-BE49-F238E27FC236}">
                <a16:creationId xmlns:a16="http://schemas.microsoft.com/office/drawing/2014/main" id="{8FD9AB60-0370-B024-69B3-DB25E1AE677A}"/>
              </a:ext>
            </a:extLst>
          </p:cNvPr>
          <p:cNvPicPr>
            <a:picLocks noChangeAspect="1"/>
          </p:cNvPicPr>
          <p:nvPr/>
        </p:nvPicPr>
        <p:blipFill>
          <a:blip r:embed="rId2"/>
          <a:srcRect t="2309" r="835"/>
          <a:stretch/>
        </p:blipFill>
        <p:spPr>
          <a:xfrm>
            <a:off x="3880758" y="315507"/>
            <a:ext cx="7522029" cy="1214844"/>
          </a:xfrm>
          <a:prstGeom prst="rect">
            <a:avLst/>
          </a:prstGeom>
        </p:spPr>
      </p:pic>
      <p:sp>
        <p:nvSpPr>
          <p:cNvPr id="7" name="CuadroTexto 6">
            <a:extLst>
              <a:ext uri="{FF2B5EF4-FFF2-40B4-BE49-F238E27FC236}">
                <a16:creationId xmlns:a16="http://schemas.microsoft.com/office/drawing/2014/main" id="{C509BFF0-9C9A-75C8-7D3B-CCE582841C43}"/>
              </a:ext>
            </a:extLst>
          </p:cNvPr>
          <p:cNvSpPr txBox="1"/>
          <p:nvPr/>
        </p:nvSpPr>
        <p:spPr>
          <a:xfrm>
            <a:off x="807356" y="320497"/>
            <a:ext cx="3145519" cy="1200329"/>
          </a:xfrm>
          <a:prstGeom prst="rect">
            <a:avLst/>
          </a:prstGeom>
          <a:solidFill>
            <a:schemeClr val="bg1">
              <a:lumMod val="95000"/>
            </a:schemeClr>
          </a:solidFill>
          <a:ln w="57150">
            <a:solidFill>
              <a:schemeClr val="tx1">
                <a:lumMod val="65000"/>
                <a:lumOff val="35000"/>
              </a:schemeClr>
            </a:solidFill>
          </a:ln>
        </p:spPr>
        <p:txBody>
          <a:bodyPr wrap="square" rtlCol="0">
            <a:spAutoFit/>
          </a:bodyPr>
          <a:lstStyle/>
          <a:p>
            <a:pPr marL="0" indent="0" algn="ctr">
              <a:buNone/>
            </a:pPr>
            <a:r>
              <a:rPr lang="es-MX" sz="2400" dirty="0">
                <a:latin typeface="Garamond" panose="02020404030301010803" pitchFamily="18" charset="0"/>
              </a:rPr>
              <a:t>Etapas del Procedimiento Administrativo</a:t>
            </a:r>
            <a:endParaRPr lang="es-CR" sz="2400" dirty="0">
              <a:latin typeface="Garamond" panose="02020404030301010803" pitchFamily="18" charset="0"/>
            </a:endParaRPr>
          </a:p>
        </p:txBody>
      </p:sp>
      <p:pic>
        <p:nvPicPr>
          <p:cNvPr id="8" name="Imagen 7">
            <a:extLst>
              <a:ext uri="{FF2B5EF4-FFF2-40B4-BE49-F238E27FC236}">
                <a16:creationId xmlns:a16="http://schemas.microsoft.com/office/drawing/2014/main" id="{ED37E168-8CFA-D841-EC65-33967E1E6D53}"/>
              </a:ext>
            </a:extLst>
          </p:cNvPr>
          <p:cNvPicPr>
            <a:picLocks noChangeAspect="1"/>
          </p:cNvPicPr>
          <p:nvPr/>
        </p:nvPicPr>
        <p:blipFill>
          <a:blip r:embed="rId3">
            <a:alphaModFix amt="70000"/>
          </a:blip>
          <a:stretch>
            <a:fillRect/>
          </a:stretch>
        </p:blipFill>
        <p:spPr>
          <a:xfrm>
            <a:off x="1436915" y="2255886"/>
            <a:ext cx="3526971" cy="3526971"/>
          </a:xfrm>
          <a:prstGeom prst="rect">
            <a:avLst/>
          </a:prstGeom>
        </p:spPr>
      </p:pic>
    </p:spTree>
    <p:extLst>
      <p:ext uri="{BB962C8B-B14F-4D97-AF65-F5344CB8AC3E}">
        <p14:creationId xmlns:p14="http://schemas.microsoft.com/office/powerpoint/2010/main" val="6914437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D07920-74E1-103D-9A1C-01E29A6AD624}"/>
              </a:ext>
            </a:extLst>
          </p:cNvPr>
          <p:cNvSpPr>
            <a:spLocks noGrp="1"/>
          </p:cNvSpPr>
          <p:nvPr>
            <p:ph type="title"/>
          </p:nvPr>
        </p:nvSpPr>
        <p:spPr/>
        <p:txBody>
          <a:bodyPr/>
          <a:lstStyle/>
          <a:p>
            <a:r>
              <a:rPr lang="es-MX" dirty="0">
                <a:solidFill>
                  <a:schemeClr val="tx2">
                    <a:lumMod val="75000"/>
                    <a:lumOff val="25000"/>
                  </a:schemeClr>
                </a:solidFill>
                <a:latin typeface="Garamond" panose="02020404030301010803" pitchFamily="18" charset="0"/>
              </a:rPr>
              <a:t>Órgano Director</a:t>
            </a:r>
            <a:endParaRPr lang="es-CR" dirty="0">
              <a:solidFill>
                <a:schemeClr val="tx2">
                  <a:lumMod val="75000"/>
                  <a:lumOff val="25000"/>
                </a:schemeClr>
              </a:solidFill>
              <a:latin typeface="Garamond" panose="02020404030301010803" pitchFamily="18" charset="0"/>
            </a:endParaRPr>
          </a:p>
        </p:txBody>
      </p:sp>
      <p:sp>
        <p:nvSpPr>
          <p:cNvPr id="3" name="Marcador de contenido 2">
            <a:extLst>
              <a:ext uri="{FF2B5EF4-FFF2-40B4-BE49-F238E27FC236}">
                <a16:creationId xmlns:a16="http://schemas.microsoft.com/office/drawing/2014/main" id="{853DDC5A-5196-51F3-6E87-CFFF78B98250}"/>
              </a:ext>
            </a:extLst>
          </p:cNvPr>
          <p:cNvSpPr>
            <a:spLocks noGrp="1"/>
          </p:cNvSpPr>
          <p:nvPr>
            <p:ph sz="half" idx="1"/>
          </p:nvPr>
        </p:nvSpPr>
        <p:spPr>
          <a:xfrm>
            <a:off x="1894712" y="2776601"/>
            <a:ext cx="3765423" cy="3285871"/>
          </a:xfrm>
          <a:solidFill>
            <a:schemeClr val="tx2">
              <a:lumMod val="10000"/>
              <a:lumOff val="90000"/>
            </a:schemeClr>
          </a:solidFill>
        </p:spPr>
        <p:txBody>
          <a:bodyPr>
            <a:normAutofit lnSpcReduction="10000"/>
          </a:bodyPr>
          <a:lstStyle/>
          <a:p>
            <a:pPr marL="0" indent="0">
              <a:buNone/>
            </a:pPr>
            <a:endParaRPr lang="es-MX" dirty="0">
              <a:latin typeface="Garamond" panose="02020404030301010803" pitchFamily="18" charset="0"/>
            </a:endParaRPr>
          </a:p>
          <a:p>
            <a:pPr marL="0" indent="0" algn="ctr">
              <a:buNone/>
            </a:pPr>
            <a:r>
              <a:rPr lang="es-MX" dirty="0">
                <a:latin typeface="Garamond" panose="02020404030301010803" pitchFamily="18" charset="0"/>
              </a:rPr>
              <a:t>¿Quién es?</a:t>
            </a:r>
          </a:p>
          <a:p>
            <a:pPr marL="0" indent="0">
              <a:buNone/>
            </a:pPr>
            <a:endParaRPr lang="es-MX" dirty="0">
              <a:latin typeface="Garamond" panose="02020404030301010803" pitchFamily="18" charset="0"/>
            </a:endParaRPr>
          </a:p>
          <a:p>
            <a:pPr marL="0" indent="0" algn="ctr">
              <a:buNone/>
            </a:pPr>
            <a:r>
              <a:rPr lang="es-MX" dirty="0">
                <a:latin typeface="Garamond" panose="02020404030301010803" pitchFamily="18" charset="0"/>
              </a:rPr>
              <a:t>Es la persona o personas de la Proveeduría encargadas de conducir el procedimiento administrativo.</a:t>
            </a:r>
            <a:endParaRPr lang="es-CR" dirty="0">
              <a:latin typeface="Garamond" panose="02020404030301010803" pitchFamily="18" charset="0"/>
            </a:endParaRPr>
          </a:p>
        </p:txBody>
      </p:sp>
      <p:sp>
        <p:nvSpPr>
          <p:cNvPr id="4" name="Marcador de contenido 3">
            <a:extLst>
              <a:ext uri="{FF2B5EF4-FFF2-40B4-BE49-F238E27FC236}">
                <a16:creationId xmlns:a16="http://schemas.microsoft.com/office/drawing/2014/main" id="{D545D883-7A8C-18BE-9948-15F01B948460}"/>
              </a:ext>
            </a:extLst>
          </p:cNvPr>
          <p:cNvSpPr>
            <a:spLocks noGrp="1"/>
          </p:cNvSpPr>
          <p:nvPr>
            <p:ph sz="half" idx="2"/>
          </p:nvPr>
        </p:nvSpPr>
        <p:spPr>
          <a:xfrm>
            <a:off x="6172200" y="1825625"/>
            <a:ext cx="4270248" cy="3580765"/>
          </a:xfrm>
          <a:solidFill>
            <a:schemeClr val="bg1">
              <a:lumMod val="85000"/>
            </a:schemeClr>
          </a:solidFill>
        </p:spPr>
        <p:txBody>
          <a:bodyPr>
            <a:normAutofit lnSpcReduction="10000"/>
          </a:bodyPr>
          <a:lstStyle/>
          <a:p>
            <a:pPr marL="0" indent="0">
              <a:buNone/>
            </a:pPr>
            <a:endParaRPr lang="es-MX" dirty="0">
              <a:latin typeface="Garamond" panose="02020404030301010803" pitchFamily="18" charset="0"/>
            </a:endParaRPr>
          </a:p>
          <a:p>
            <a:pPr marL="0" indent="0" algn="ctr">
              <a:buNone/>
            </a:pPr>
            <a:r>
              <a:rPr lang="es-MX" dirty="0">
                <a:latin typeface="Garamond" panose="02020404030301010803" pitchFamily="18" charset="0"/>
              </a:rPr>
              <a:t>¿Qué hace?</a:t>
            </a:r>
          </a:p>
          <a:p>
            <a:pPr marL="0" indent="0">
              <a:buNone/>
            </a:pPr>
            <a:endParaRPr lang="es-MX" dirty="0">
              <a:latin typeface="Garamond" panose="02020404030301010803" pitchFamily="18" charset="0"/>
            </a:endParaRPr>
          </a:p>
          <a:p>
            <a:pPr marL="0" indent="0" algn="just">
              <a:buNone/>
            </a:pPr>
            <a:r>
              <a:rPr lang="es-MX" dirty="0">
                <a:latin typeface="Garamond" panose="02020404030301010803" pitchFamily="18" charset="0"/>
              </a:rPr>
              <a:t>Instruye el procedimiento, recaba la prueba, prepara los documentos necesarios para que el procedimiento avance, confecciona la propuesta de resolución final, entre otras.</a:t>
            </a:r>
          </a:p>
          <a:p>
            <a:pPr marL="0" indent="0">
              <a:buNone/>
            </a:pPr>
            <a:endParaRPr lang="es-MX" dirty="0">
              <a:latin typeface="Garamond" panose="02020404030301010803" pitchFamily="18" charset="0"/>
            </a:endParaRPr>
          </a:p>
          <a:p>
            <a:pPr marL="0" indent="0">
              <a:buNone/>
            </a:pPr>
            <a:endParaRPr lang="es-CR" dirty="0">
              <a:latin typeface="Garamond" panose="02020404030301010803" pitchFamily="18" charset="0"/>
            </a:endParaRPr>
          </a:p>
        </p:txBody>
      </p:sp>
      <p:pic>
        <p:nvPicPr>
          <p:cNvPr id="5" name="Imagen 4">
            <a:extLst>
              <a:ext uri="{FF2B5EF4-FFF2-40B4-BE49-F238E27FC236}">
                <a16:creationId xmlns:a16="http://schemas.microsoft.com/office/drawing/2014/main" id="{5935FEC3-8E8E-BD80-EE40-E689DE72CE7F}"/>
              </a:ext>
            </a:extLst>
          </p:cNvPr>
          <p:cNvPicPr>
            <a:picLocks noChangeAspect="1"/>
          </p:cNvPicPr>
          <p:nvPr/>
        </p:nvPicPr>
        <p:blipFill>
          <a:blip r:embed="rId2"/>
          <a:stretch>
            <a:fillRect/>
          </a:stretch>
        </p:blipFill>
        <p:spPr>
          <a:xfrm>
            <a:off x="9692259" y="1593342"/>
            <a:ext cx="1500378" cy="1500378"/>
          </a:xfrm>
          <a:prstGeom prst="rect">
            <a:avLst/>
          </a:prstGeom>
        </p:spPr>
      </p:pic>
      <p:pic>
        <p:nvPicPr>
          <p:cNvPr id="6" name="Imagen 5">
            <a:extLst>
              <a:ext uri="{FF2B5EF4-FFF2-40B4-BE49-F238E27FC236}">
                <a16:creationId xmlns:a16="http://schemas.microsoft.com/office/drawing/2014/main" id="{3652095D-90EF-CB44-480C-F3AD8CEFDF24}"/>
              </a:ext>
            </a:extLst>
          </p:cNvPr>
          <p:cNvPicPr>
            <a:picLocks noChangeAspect="1"/>
          </p:cNvPicPr>
          <p:nvPr/>
        </p:nvPicPr>
        <p:blipFill>
          <a:blip r:embed="rId3"/>
          <a:srcRect t="10095" b="13355"/>
          <a:stretch/>
        </p:blipFill>
        <p:spPr>
          <a:xfrm>
            <a:off x="2911600" y="1451038"/>
            <a:ext cx="1731645" cy="1325563"/>
          </a:xfrm>
          <a:prstGeom prst="rect">
            <a:avLst/>
          </a:prstGeom>
        </p:spPr>
      </p:pic>
    </p:spTree>
    <p:extLst>
      <p:ext uri="{BB962C8B-B14F-4D97-AF65-F5344CB8AC3E}">
        <p14:creationId xmlns:p14="http://schemas.microsoft.com/office/powerpoint/2010/main" val="16304284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upo 34">
            <a:extLst>
              <a:ext uri="{FF2B5EF4-FFF2-40B4-BE49-F238E27FC236}">
                <a16:creationId xmlns:a16="http://schemas.microsoft.com/office/drawing/2014/main" id="{905EF224-4E58-DD95-E264-66BB1471634A}"/>
              </a:ext>
            </a:extLst>
          </p:cNvPr>
          <p:cNvGrpSpPr/>
          <p:nvPr/>
        </p:nvGrpSpPr>
        <p:grpSpPr>
          <a:xfrm>
            <a:off x="0" y="2627259"/>
            <a:ext cx="1228725" cy="1249416"/>
            <a:chOff x="7636" y="1154529"/>
            <a:chExt cx="2874819" cy="1724891"/>
          </a:xfrm>
          <a:scene3d>
            <a:camera prst="orthographicFront"/>
            <a:lightRig rig="chilly" dir="t"/>
          </a:scene3d>
        </p:grpSpPr>
        <p:sp>
          <p:nvSpPr>
            <p:cNvPr id="36" name="Rectángulo 35">
              <a:extLst>
                <a:ext uri="{FF2B5EF4-FFF2-40B4-BE49-F238E27FC236}">
                  <a16:creationId xmlns:a16="http://schemas.microsoft.com/office/drawing/2014/main" id="{A2C17832-08C1-3E78-8183-5C7B6138B87C}"/>
                </a:ext>
              </a:extLst>
            </p:cNvPr>
            <p:cNvSpPr/>
            <p:nvPr/>
          </p:nvSpPr>
          <p:spPr>
            <a:xfrm>
              <a:off x="7636" y="1154529"/>
              <a:ext cx="2874819" cy="1724891"/>
            </a:xfrm>
            <a:prstGeom prst="rect">
              <a:avLst/>
            </a:prstGeom>
            <a:sp3d prstMaterial="translucentPowder">
              <a:bevelT w="127000" h="25400" prst="softRound"/>
            </a:sp3d>
          </p:spPr>
          <p:style>
            <a:lnRef idx="0">
              <a:schemeClr val="accent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es-CR"/>
            </a:p>
          </p:txBody>
        </p:sp>
        <p:sp>
          <p:nvSpPr>
            <p:cNvPr id="37" name="CuadroTexto 36">
              <a:extLst>
                <a:ext uri="{FF2B5EF4-FFF2-40B4-BE49-F238E27FC236}">
                  <a16:creationId xmlns:a16="http://schemas.microsoft.com/office/drawing/2014/main" id="{500C9F3A-F12D-08AB-A2B3-28C0D6A6E243}"/>
                </a:ext>
              </a:extLst>
            </p:cNvPr>
            <p:cNvSpPr txBox="1"/>
            <p:nvPr/>
          </p:nvSpPr>
          <p:spPr>
            <a:xfrm>
              <a:off x="7636" y="1154529"/>
              <a:ext cx="2874819" cy="1724891"/>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0869" tIns="147866" rIns="140869" bIns="147866" numCol="1" spcCol="1270" anchor="ctr" anchorCtr="0">
              <a:noAutofit/>
            </a:bodyPr>
            <a:lstStyle/>
            <a:p>
              <a:pPr marL="0" lvl="0" indent="0" algn="ctr" defTabSz="533400">
                <a:lnSpc>
                  <a:spcPct val="90000"/>
                </a:lnSpc>
                <a:spcBef>
                  <a:spcPct val="0"/>
                </a:spcBef>
                <a:spcAft>
                  <a:spcPct val="35000"/>
                </a:spcAft>
                <a:buNone/>
              </a:pPr>
              <a:r>
                <a:rPr lang="es-MX" sz="1200" b="1" dirty="0"/>
                <a:t>Partes de la denuncia</a:t>
              </a:r>
              <a:r>
                <a:rPr lang="es-MX" sz="1200" kern="1200" dirty="0"/>
                <a:t> </a:t>
              </a:r>
              <a:endParaRPr lang="en-US" sz="1200" kern="1200" dirty="0"/>
            </a:p>
          </p:txBody>
        </p:sp>
      </p:grpSp>
      <p:graphicFrame>
        <p:nvGraphicFramePr>
          <p:cNvPr id="12" name="Marcador de contenido 2">
            <a:extLst>
              <a:ext uri="{FF2B5EF4-FFF2-40B4-BE49-F238E27FC236}">
                <a16:creationId xmlns:a16="http://schemas.microsoft.com/office/drawing/2014/main" id="{6226E2E4-A5C0-ACFE-DB3D-9123E6964930}"/>
              </a:ext>
            </a:extLst>
          </p:cNvPr>
          <p:cNvGraphicFramePr>
            <a:graphicFrameLocks noGrp="1"/>
          </p:cNvGraphicFramePr>
          <p:nvPr>
            <p:ph sz="half" idx="1"/>
            <p:extLst>
              <p:ext uri="{D42A27DB-BD31-4B8C-83A1-F6EECF244321}">
                <p14:modId xmlns:p14="http://schemas.microsoft.com/office/powerpoint/2010/main" val="1053756924"/>
              </p:ext>
            </p:extLst>
          </p:nvPr>
        </p:nvGraphicFramePr>
        <p:xfrm>
          <a:off x="1963554" y="0"/>
          <a:ext cx="9962148" cy="64200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4" name="Imagen 13">
            <a:extLst>
              <a:ext uri="{FF2B5EF4-FFF2-40B4-BE49-F238E27FC236}">
                <a16:creationId xmlns:a16="http://schemas.microsoft.com/office/drawing/2014/main" id="{AAB5CC74-EC5B-6AFC-133F-D6D0764A2C44}"/>
              </a:ext>
            </a:extLst>
          </p:cNvPr>
          <p:cNvPicPr>
            <a:picLocks noChangeAspect="1"/>
          </p:cNvPicPr>
          <p:nvPr/>
        </p:nvPicPr>
        <p:blipFill>
          <a:blip r:embed="rId8">
            <a:extLst>
              <a:ext uri="{BEBA8EAE-BF5A-486C-A8C5-ECC9F3942E4B}">
                <a14:imgProps xmlns:a14="http://schemas.microsoft.com/office/drawing/2010/main">
                  <a14:imgLayer r:embed="rId9">
                    <a14:imgEffect>
                      <a14:colorTemperature colorTemp="4700"/>
                    </a14:imgEffect>
                  </a14:imgLayer>
                </a14:imgProps>
              </a:ext>
            </a:extLst>
          </a:blip>
          <a:stretch>
            <a:fillRect/>
          </a:stretch>
        </p:blipFill>
        <p:spPr>
          <a:xfrm>
            <a:off x="0" y="2103128"/>
            <a:ext cx="1895475" cy="2213793"/>
          </a:xfrm>
          <a:prstGeom prst="rect">
            <a:avLst/>
          </a:prstGeom>
        </p:spPr>
      </p:pic>
      <p:pic>
        <p:nvPicPr>
          <p:cNvPr id="16" name="Imagen 15">
            <a:extLst>
              <a:ext uri="{FF2B5EF4-FFF2-40B4-BE49-F238E27FC236}">
                <a16:creationId xmlns:a16="http://schemas.microsoft.com/office/drawing/2014/main" id="{F93511B7-96A5-0D89-B121-D188686A8093}"/>
              </a:ext>
            </a:extLst>
          </p:cNvPr>
          <p:cNvPicPr>
            <a:picLocks noChangeAspect="1"/>
          </p:cNvPicPr>
          <p:nvPr/>
        </p:nvPicPr>
        <p:blipFill>
          <a:blip r:embed="rId10"/>
          <a:stretch>
            <a:fillRect/>
          </a:stretch>
        </p:blipFill>
        <p:spPr>
          <a:xfrm>
            <a:off x="3059666" y="655244"/>
            <a:ext cx="712233" cy="682963"/>
          </a:xfrm>
          <a:prstGeom prst="rect">
            <a:avLst/>
          </a:prstGeom>
        </p:spPr>
      </p:pic>
      <p:pic>
        <p:nvPicPr>
          <p:cNvPr id="20" name="Imagen 19">
            <a:extLst>
              <a:ext uri="{FF2B5EF4-FFF2-40B4-BE49-F238E27FC236}">
                <a16:creationId xmlns:a16="http://schemas.microsoft.com/office/drawing/2014/main" id="{D4CDB171-2B2E-C4F8-9A89-4BDC94C78596}"/>
              </a:ext>
            </a:extLst>
          </p:cNvPr>
          <p:cNvPicPr>
            <a:picLocks noChangeAspect="1"/>
          </p:cNvPicPr>
          <p:nvPr/>
        </p:nvPicPr>
        <p:blipFill>
          <a:blip r:embed="rId11"/>
          <a:stretch>
            <a:fillRect/>
          </a:stretch>
        </p:blipFill>
        <p:spPr>
          <a:xfrm>
            <a:off x="7951131" y="689893"/>
            <a:ext cx="712233" cy="712233"/>
          </a:xfrm>
          <a:prstGeom prst="rect">
            <a:avLst/>
          </a:prstGeom>
        </p:spPr>
      </p:pic>
      <p:pic>
        <p:nvPicPr>
          <p:cNvPr id="24" name="Imagen 23">
            <a:extLst>
              <a:ext uri="{FF2B5EF4-FFF2-40B4-BE49-F238E27FC236}">
                <a16:creationId xmlns:a16="http://schemas.microsoft.com/office/drawing/2014/main" id="{4F0640AC-440A-1E7B-D8FD-CE2D00E8EE5F}"/>
              </a:ext>
            </a:extLst>
          </p:cNvPr>
          <p:cNvPicPr>
            <a:picLocks noChangeAspect="1"/>
          </p:cNvPicPr>
          <p:nvPr/>
        </p:nvPicPr>
        <p:blipFill>
          <a:blip r:embed="rId12"/>
          <a:stretch>
            <a:fillRect/>
          </a:stretch>
        </p:blipFill>
        <p:spPr>
          <a:xfrm>
            <a:off x="1586200" y="4975648"/>
            <a:ext cx="754706" cy="702295"/>
          </a:xfrm>
          <a:prstGeom prst="rect">
            <a:avLst/>
          </a:prstGeom>
        </p:spPr>
      </p:pic>
      <p:pic>
        <p:nvPicPr>
          <p:cNvPr id="26" name="Imagen 25">
            <a:extLst>
              <a:ext uri="{FF2B5EF4-FFF2-40B4-BE49-F238E27FC236}">
                <a16:creationId xmlns:a16="http://schemas.microsoft.com/office/drawing/2014/main" id="{B7F4799B-4133-7C46-CB18-6F51002B53FD}"/>
              </a:ext>
            </a:extLst>
          </p:cNvPr>
          <p:cNvPicPr>
            <a:picLocks noChangeAspect="1"/>
          </p:cNvPicPr>
          <p:nvPr/>
        </p:nvPicPr>
        <p:blipFill>
          <a:blip r:embed="rId13"/>
          <a:stretch>
            <a:fillRect/>
          </a:stretch>
        </p:blipFill>
        <p:spPr>
          <a:xfrm>
            <a:off x="6708298" y="4975648"/>
            <a:ext cx="632515" cy="588590"/>
          </a:xfrm>
          <a:prstGeom prst="rect">
            <a:avLst/>
          </a:prstGeom>
        </p:spPr>
      </p:pic>
      <p:pic>
        <p:nvPicPr>
          <p:cNvPr id="28" name="Imagen 27">
            <a:extLst>
              <a:ext uri="{FF2B5EF4-FFF2-40B4-BE49-F238E27FC236}">
                <a16:creationId xmlns:a16="http://schemas.microsoft.com/office/drawing/2014/main" id="{A7F6C4E3-C99B-E1E4-7086-D34A6763C468}"/>
              </a:ext>
            </a:extLst>
          </p:cNvPr>
          <p:cNvPicPr>
            <a:picLocks noChangeAspect="1"/>
          </p:cNvPicPr>
          <p:nvPr/>
        </p:nvPicPr>
        <p:blipFill>
          <a:blip r:embed="rId14"/>
          <a:srcRect b="23529"/>
          <a:stretch/>
        </p:blipFill>
        <p:spPr>
          <a:xfrm>
            <a:off x="10411946" y="4975648"/>
            <a:ext cx="754706" cy="702295"/>
          </a:xfrm>
          <a:prstGeom prst="rect">
            <a:avLst/>
          </a:prstGeom>
        </p:spPr>
      </p:pic>
      <p:pic>
        <p:nvPicPr>
          <p:cNvPr id="30" name="Imagen 29">
            <a:extLst>
              <a:ext uri="{FF2B5EF4-FFF2-40B4-BE49-F238E27FC236}">
                <a16:creationId xmlns:a16="http://schemas.microsoft.com/office/drawing/2014/main" id="{8C460E7A-8AA7-541F-421B-51584494E3D4}"/>
              </a:ext>
            </a:extLst>
          </p:cNvPr>
          <p:cNvPicPr>
            <a:picLocks noChangeAspect="1"/>
          </p:cNvPicPr>
          <p:nvPr/>
        </p:nvPicPr>
        <p:blipFill>
          <a:blip r:embed="rId15"/>
          <a:srcRect r="13453"/>
          <a:stretch/>
        </p:blipFill>
        <p:spPr>
          <a:xfrm>
            <a:off x="11477513" y="750816"/>
            <a:ext cx="714487" cy="712233"/>
          </a:xfrm>
          <a:prstGeom prst="rect">
            <a:avLst/>
          </a:prstGeom>
        </p:spPr>
      </p:pic>
    </p:spTree>
    <p:extLst>
      <p:ext uri="{BB962C8B-B14F-4D97-AF65-F5344CB8AC3E}">
        <p14:creationId xmlns:p14="http://schemas.microsoft.com/office/powerpoint/2010/main" val="3533374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725248-6F28-9580-6A80-45E591118C6A}"/>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78A2E9FE-FD49-D4B4-A6D6-51AFC64F57D4}"/>
              </a:ext>
            </a:extLst>
          </p:cNvPr>
          <p:cNvPicPr>
            <a:picLocks noChangeAspect="1"/>
          </p:cNvPicPr>
          <p:nvPr/>
        </p:nvPicPr>
        <p:blipFill>
          <a:blip r:embed="rId2"/>
          <a:stretch>
            <a:fillRect/>
          </a:stretch>
        </p:blipFill>
        <p:spPr>
          <a:xfrm>
            <a:off x="3884838" y="303991"/>
            <a:ext cx="7391401" cy="1233337"/>
          </a:xfrm>
          <a:prstGeom prst="rect">
            <a:avLst/>
          </a:prstGeom>
        </p:spPr>
      </p:pic>
      <p:sp>
        <p:nvSpPr>
          <p:cNvPr id="3" name="Marcador de contenido 2">
            <a:extLst>
              <a:ext uri="{FF2B5EF4-FFF2-40B4-BE49-F238E27FC236}">
                <a16:creationId xmlns:a16="http://schemas.microsoft.com/office/drawing/2014/main" id="{F9D4ABDD-2E1A-1B61-DEB0-EED5D36FB8A9}"/>
              </a:ext>
            </a:extLst>
          </p:cNvPr>
          <p:cNvSpPr>
            <a:spLocks noGrp="1"/>
          </p:cNvSpPr>
          <p:nvPr>
            <p:ph sz="half" idx="1"/>
          </p:nvPr>
        </p:nvSpPr>
        <p:spPr>
          <a:xfrm>
            <a:off x="4904013" y="2202671"/>
            <a:ext cx="5181600" cy="4351338"/>
          </a:xfrm>
        </p:spPr>
        <p:txBody>
          <a:bodyPr>
            <a:normAutofit/>
          </a:bodyPr>
          <a:lstStyle/>
          <a:p>
            <a:pPr marL="0" indent="0">
              <a:buNone/>
            </a:pPr>
            <a:r>
              <a:rPr lang="es-MX" sz="2800" dirty="0">
                <a:latin typeface="Garamond" panose="02020404030301010803" pitchFamily="18" charset="0"/>
              </a:rPr>
              <a:t>En este acto se debe notificar al interesado de los hechos, cargos, motivos, carácter y fines por los cuales se abre el respectivo  procedimiento administrativo (principios de intimación e imputación), y se le indica la prueba que respalda la investigación. </a:t>
            </a:r>
            <a:endParaRPr lang="es-MX" kern="100" dirty="0">
              <a:effectLst/>
              <a:latin typeface="Garamond" panose="02020404030301010803" pitchFamily="18" charset="0"/>
              <a:ea typeface="Aptos" panose="020B0004020202020204" pitchFamily="34" charset="0"/>
              <a:cs typeface="Times New Roman" panose="02020603050405020304" pitchFamily="18" charset="0"/>
            </a:endParaRPr>
          </a:p>
        </p:txBody>
      </p:sp>
      <p:sp>
        <p:nvSpPr>
          <p:cNvPr id="7" name="CuadroTexto 6">
            <a:extLst>
              <a:ext uri="{FF2B5EF4-FFF2-40B4-BE49-F238E27FC236}">
                <a16:creationId xmlns:a16="http://schemas.microsoft.com/office/drawing/2014/main" id="{4CD2C9F2-E0DC-6196-A101-CF13B91CC46E}"/>
              </a:ext>
            </a:extLst>
          </p:cNvPr>
          <p:cNvSpPr txBox="1"/>
          <p:nvPr/>
        </p:nvSpPr>
        <p:spPr>
          <a:xfrm>
            <a:off x="854981" y="320496"/>
            <a:ext cx="3131457" cy="1200329"/>
          </a:xfrm>
          <a:prstGeom prst="rect">
            <a:avLst/>
          </a:prstGeom>
          <a:solidFill>
            <a:schemeClr val="bg1">
              <a:lumMod val="95000"/>
            </a:schemeClr>
          </a:solidFill>
          <a:ln w="57150">
            <a:solidFill>
              <a:schemeClr val="tx1">
                <a:lumMod val="65000"/>
                <a:lumOff val="35000"/>
              </a:schemeClr>
            </a:solidFill>
          </a:ln>
        </p:spPr>
        <p:txBody>
          <a:bodyPr wrap="square" rtlCol="0">
            <a:spAutoFit/>
          </a:bodyPr>
          <a:lstStyle/>
          <a:p>
            <a:pPr marL="0" indent="0" algn="ctr">
              <a:buNone/>
            </a:pPr>
            <a:r>
              <a:rPr lang="es-MX" sz="2400" dirty="0">
                <a:latin typeface="Garamond" panose="02020404030301010803" pitchFamily="18" charset="0"/>
              </a:rPr>
              <a:t>Etapas del Procedimiento Administrativo</a:t>
            </a:r>
            <a:endParaRPr lang="es-CR" sz="2400" dirty="0">
              <a:latin typeface="Garamond" panose="02020404030301010803" pitchFamily="18" charset="0"/>
            </a:endParaRPr>
          </a:p>
        </p:txBody>
      </p:sp>
      <p:pic>
        <p:nvPicPr>
          <p:cNvPr id="9" name="Imagen 8">
            <a:extLst>
              <a:ext uri="{FF2B5EF4-FFF2-40B4-BE49-F238E27FC236}">
                <a16:creationId xmlns:a16="http://schemas.microsoft.com/office/drawing/2014/main" id="{7B7B0E31-BB3A-301B-6546-211027BEC018}"/>
              </a:ext>
            </a:extLst>
          </p:cNvPr>
          <p:cNvPicPr>
            <a:picLocks noChangeAspect="1"/>
          </p:cNvPicPr>
          <p:nvPr/>
        </p:nvPicPr>
        <p:blipFill>
          <a:blip r:embed="rId3">
            <a:alphaModFix amt="70000"/>
          </a:blip>
          <a:stretch>
            <a:fillRect/>
          </a:stretch>
        </p:blipFill>
        <p:spPr>
          <a:xfrm>
            <a:off x="1060903" y="2345417"/>
            <a:ext cx="3219450" cy="3067050"/>
          </a:xfrm>
          <a:prstGeom prst="rect">
            <a:avLst/>
          </a:prstGeom>
        </p:spPr>
      </p:pic>
    </p:spTree>
    <p:extLst>
      <p:ext uri="{BB962C8B-B14F-4D97-AF65-F5344CB8AC3E}">
        <p14:creationId xmlns:p14="http://schemas.microsoft.com/office/powerpoint/2010/main" val="24696854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BCCA4D-5B31-3BBE-5112-293872031116}"/>
            </a:ext>
          </a:extLst>
        </p:cNvPr>
        <p:cNvGrpSpPr/>
        <p:nvPr/>
      </p:nvGrpSpPr>
      <p:grpSpPr>
        <a:xfrm>
          <a:off x="0" y="0"/>
          <a:ext cx="0" cy="0"/>
          <a:chOff x="0" y="0"/>
          <a:chExt cx="0" cy="0"/>
        </a:xfrm>
      </p:grpSpPr>
      <p:sp>
        <p:nvSpPr>
          <p:cNvPr id="2" name="Rectángulo 1">
            <a:extLst>
              <a:ext uri="{FF2B5EF4-FFF2-40B4-BE49-F238E27FC236}">
                <a16:creationId xmlns:a16="http://schemas.microsoft.com/office/drawing/2014/main" id="{61B32C5B-C42F-5985-E0B6-4743BC547234}"/>
              </a:ext>
            </a:extLst>
          </p:cNvPr>
          <p:cNvSpPr/>
          <p:nvPr/>
        </p:nvSpPr>
        <p:spPr>
          <a:xfrm>
            <a:off x="1007381" y="1530349"/>
            <a:ext cx="2536245" cy="4937125"/>
          </a:xfrm>
          <a:prstGeom prst="rect">
            <a:avLst/>
          </a:prstGeom>
          <a:solidFill>
            <a:schemeClr val="bg1">
              <a:lumMod val="75000"/>
            </a:schemeClr>
          </a:solidFill>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s-CR" dirty="0"/>
          </a:p>
        </p:txBody>
      </p:sp>
      <p:pic>
        <p:nvPicPr>
          <p:cNvPr id="8" name="Imagen 7">
            <a:extLst>
              <a:ext uri="{FF2B5EF4-FFF2-40B4-BE49-F238E27FC236}">
                <a16:creationId xmlns:a16="http://schemas.microsoft.com/office/drawing/2014/main" id="{3EAD1DDC-5C17-E6AF-71A5-0F9367907B70}"/>
              </a:ext>
            </a:extLst>
          </p:cNvPr>
          <p:cNvPicPr>
            <a:picLocks noChangeAspect="1"/>
          </p:cNvPicPr>
          <p:nvPr/>
        </p:nvPicPr>
        <p:blipFill>
          <a:blip r:embed="rId2">
            <a:alphaModFix amt="50000"/>
          </a:blip>
          <a:stretch>
            <a:fillRect/>
          </a:stretch>
        </p:blipFill>
        <p:spPr>
          <a:xfrm>
            <a:off x="3543626" y="1428751"/>
            <a:ext cx="7541998" cy="5038724"/>
          </a:xfrm>
          <a:prstGeom prst="rect">
            <a:avLst/>
          </a:prstGeom>
        </p:spPr>
      </p:pic>
      <p:pic>
        <p:nvPicPr>
          <p:cNvPr id="5" name="Imagen 4">
            <a:extLst>
              <a:ext uri="{FF2B5EF4-FFF2-40B4-BE49-F238E27FC236}">
                <a16:creationId xmlns:a16="http://schemas.microsoft.com/office/drawing/2014/main" id="{698B843F-5299-4504-EF42-B87A593E9159}"/>
              </a:ext>
            </a:extLst>
          </p:cNvPr>
          <p:cNvPicPr>
            <a:picLocks noChangeAspect="1"/>
          </p:cNvPicPr>
          <p:nvPr/>
        </p:nvPicPr>
        <p:blipFill>
          <a:blip r:embed="rId3"/>
          <a:srcRect t="1195"/>
          <a:stretch/>
        </p:blipFill>
        <p:spPr>
          <a:xfrm>
            <a:off x="4051754" y="320496"/>
            <a:ext cx="7033870" cy="1200329"/>
          </a:xfrm>
          <a:prstGeom prst="rect">
            <a:avLst/>
          </a:prstGeom>
        </p:spPr>
      </p:pic>
      <p:sp>
        <p:nvSpPr>
          <p:cNvPr id="3" name="Marcador de contenido 2">
            <a:extLst>
              <a:ext uri="{FF2B5EF4-FFF2-40B4-BE49-F238E27FC236}">
                <a16:creationId xmlns:a16="http://schemas.microsoft.com/office/drawing/2014/main" id="{9191B5B5-AEEE-5B84-B8BD-CAFFA46CE6B4}"/>
              </a:ext>
            </a:extLst>
          </p:cNvPr>
          <p:cNvSpPr>
            <a:spLocks noGrp="1"/>
          </p:cNvSpPr>
          <p:nvPr>
            <p:ph sz="half" idx="1"/>
          </p:nvPr>
        </p:nvSpPr>
        <p:spPr>
          <a:xfrm>
            <a:off x="4615088" y="2408617"/>
            <a:ext cx="2500087" cy="2444775"/>
          </a:xfrm>
          <a:solidFill>
            <a:srgbClr val="B2B2B2"/>
          </a:solidFill>
          <a:ln>
            <a:noFill/>
          </a:ln>
          <a:effectLst>
            <a:softEdge rad="317500"/>
          </a:effectLst>
        </p:spPr>
        <p:txBody>
          <a:bodyPr>
            <a:normAutofit/>
          </a:bodyPr>
          <a:lstStyle/>
          <a:p>
            <a:pPr marL="0" indent="0">
              <a:buNone/>
            </a:pPr>
            <a:r>
              <a:rPr lang="es-MX" sz="2800" dirty="0">
                <a:effectLst/>
                <a:latin typeface="Garamond" panose="02020404030301010803" pitchFamily="18" charset="0"/>
                <a:ea typeface="Aptos" panose="020B0004020202020204" pitchFamily="34" charset="0"/>
                <a:cs typeface="Times New Roman" panose="02020603050405020304" pitchFamily="18" charset="0"/>
              </a:rPr>
              <a:t>Se otorga el pla</a:t>
            </a:r>
            <a:r>
              <a:rPr lang="es-MX" sz="2800" dirty="0">
                <a:latin typeface="Garamond" panose="02020404030301010803" pitchFamily="18" charset="0"/>
                <a:ea typeface="Aptos" panose="020B0004020202020204" pitchFamily="34" charset="0"/>
                <a:cs typeface="Times New Roman" panose="02020603050405020304" pitchFamily="18" charset="0"/>
              </a:rPr>
              <a:t>zo de ley para que el investigado se defienda y aporte prueba. </a:t>
            </a:r>
            <a:endParaRPr lang="es-CR" sz="2800" dirty="0">
              <a:latin typeface="Garamond" panose="02020404030301010803" pitchFamily="18" charset="0"/>
            </a:endParaRPr>
          </a:p>
          <a:p>
            <a:pPr marL="0" indent="0">
              <a:buNone/>
            </a:pPr>
            <a:endParaRPr lang="es-MX" kern="100" dirty="0">
              <a:effectLst/>
              <a:latin typeface="Garamond" panose="02020404030301010803" pitchFamily="18" charset="0"/>
              <a:ea typeface="Aptos" panose="020B0004020202020204" pitchFamily="34" charset="0"/>
              <a:cs typeface="Times New Roman" panose="02020603050405020304" pitchFamily="18" charset="0"/>
            </a:endParaRPr>
          </a:p>
        </p:txBody>
      </p:sp>
      <p:sp>
        <p:nvSpPr>
          <p:cNvPr id="7" name="CuadroTexto 6">
            <a:extLst>
              <a:ext uri="{FF2B5EF4-FFF2-40B4-BE49-F238E27FC236}">
                <a16:creationId xmlns:a16="http://schemas.microsoft.com/office/drawing/2014/main" id="{14883F22-1306-3A7F-16C0-E0AC768FE1EA}"/>
              </a:ext>
            </a:extLst>
          </p:cNvPr>
          <p:cNvSpPr txBox="1"/>
          <p:nvPr/>
        </p:nvSpPr>
        <p:spPr>
          <a:xfrm>
            <a:off x="1007381" y="320496"/>
            <a:ext cx="3131457" cy="1200329"/>
          </a:xfrm>
          <a:prstGeom prst="rect">
            <a:avLst/>
          </a:prstGeom>
          <a:solidFill>
            <a:schemeClr val="bg1">
              <a:lumMod val="95000"/>
            </a:schemeClr>
          </a:solidFill>
          <a:ln w="57150">
            <a:solidFill>
              <a:schemeClr val="tx1">
                <a:lumMod val="65000"/>
                <a:lumOff val="35000"/>
              </a:schemeClr>
            </a:solidFill>
          </a:ln>
        </p:spPr>
        <p:txBody>
          <a:bodyPr wrap="square" rtlCol="0">
            <a:spAutoFit/>
          </a:bodyPr>
          <a:lstStyle/>
          <a:p>
            <a:pPr marL="0" indent="0" algn="ctr">
              <a:buNone/>
            </a:pPr>
            <a:r>
              <a:rPr lang="es-MX" sz="2400" dirty="0">
                <a:latin typeface="Garamond" panose="02020404030301010803" pitchFamily="18" charset="0"/>
              </a:rPr>
              <a:t>Etapas del Procedimiento Administrativo</a:t>
            </a:r>
            <a:endParaRPr lang="es-CR" sz="2400" dirty="0">
              <a:latin typeface="Garamond" panose="02020404030301010803" pitchFamily="18" charset="0"/>
            </a:endParaRPr>
          </a:p>
        </p:txBody>
      </p:sp>
      <p:pic>
        <p:nvPicPr>
          <p:cNvPr id="9" name="Imagen 8">
            <a:extLst>
              <a:ext uri="{FF2B5EF4-FFF2-40B4-BE49-F238E27FC236}">
                <a16:creationId xmlns:a16="http://schemas.microsoft.com/office/drawing/2014/main" id="{178DFF6E-A99B-6B10-C664-D9FB8EC535F3}"/>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20000"/>
                    </a14:imgEffect>
                  </a14:imgLayer>
                </a14:imgProps>
              </a:ext>
            </a:extLst>
          </a:blip>
          <a:stretch>
            <a:fillRect/>
          </a:stretch>
        </p:blipFill>
        <p:spPr>
          <a:xfrm>
            <a:off x="1257804" y="2837421"/>
            <a:ext cx="2630609" cy="2303932"/>
          </a:xfrm>
          <a:prstGeom prst="rect">
            <a:avLst/>
          </a:prstGeom>
        </p:spPr>
      </p:pic>
    </p:spTree>
    <p:extLst>
      <p:ext uri="{BB962C8B-B14F-4D97-AF65-F5344CB8AC3E}">
        <p14:creationId xmlns:p14="http://schemas.microsoft.com/office/powerpoint/2010/main" val="1740115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81DBA0-BF20-86A7-177C-8DFFBA219572}"/>
            </a:ext>
          </a:extLst>
        </p:cNvPr>
        <p:cNvGrpSpPr/>
        <p:nvPr/>
      </p:nvGrpSpPr>
      <p:grpSpPr>
        <a:xfrm>
          <a:off x="0" y="0"/>
          <a:ext cx="0" cy="0"/>
          <a:chOff x="0" y="0"/>
          <a:chExt cx="0" cy="0"/>
        </a:xfrm>
      </p:grpSpPr>
      <p:pic>
        <p:nvPicPr>
          <p:cNvPr id="10" name="Imagen 9">
            <a:extLst>
              <a:ext uri="{FF2B5EF4-FFF2-40B4-BE49-F238E27FC236}">
                <a16:creationId xmlns:a16="http://schemas.microsoft.com/office/drawing/2014/main" id="{311F8542-3550-D5F3-6C7D-9847B1CDE5A3}"/>
              </a:ext>
            </a:extLst>
          </p:cNvPr>
          <p:cNvPicPr>
            <a:picLocks noChangeAspect="1"/>
          </p:cNvPicPr>
          <p:nvPr/>
        </p:nvPicPr>
        <p:blipFill>
          <a:blip r:embed="rId2">
            <a:duotone>
              <a:schemeClr val="accent4">
                <a:shade val="45000"/>
                <a:satMod val="135000"/>
              </a:schemeClr>
              <a:prstClr val="white"/>
            </a:duotone>
          </a:blip>
          <a:srcRect b="15509"/>
          <a:stretch/>
        </p:blipFill>
        <p:spPr>
          <a:xfrm flipH="1">
            <a:off x="394710" y="1772555"/>
            <a:ext cx="4977389" cy="4151089"/>
          </a:xfrm>
          <a:prstGeom prst="rect">
            <a:avLst/>
          </a:prstGeom>
        </p:spPr>
      </p:pic>
      <p:grpSp>
        <p:nvGrpSpPr>
          <p:cNvPr id="2" name="Grupo 1">
            <a:extLst>
              <a:ext uri="{FF2B5EF4-FFF2-40B4-BE49-F238E27FC236}">
                <a16:creationId xmlns:a16="http://schemas.microsoft.com/office/drawing/2014/main" id="{BD293771-A990-A4BD-ED1B-3B81A3B9CABE}"/>
              </a:ext>
            </a:extLst>
          </p:cNvPr>
          <p:cNvGrpSpPr/>
          <p:nvPr/>
        </p:nvGrpSpPr>
        <p:grpSpPr>
          <a:xfrm>
            <a:off x="1055006" y="306585"/>
            <a:ext cx="9869717" cy="1255542"/>
            <a:chOff x="769256" y="294311"/>
            <a:chExt cx="9869717" cy="1255542"/>
          </a:xfrm>
        </p:grpSpPr>
        <p:pic>
          <p:nvPicPr>
            <p:cNvPr id="9" name="Imagen 8">
              <a:extLst>
                <a:ext uri="{FF2B5EF4-FFF2-40B4-BE49-F238E27FC236}">
                  <a16:creationId xmlns:a16="http://schemas.microsoft.com/office/drawing/2014/main" id="{4D815613-C12F-6E18-2F67-124C10CEB571}"/>
                </a:ext>
              </a:extLst>
            </p:cNvPr>
            <p:cNvPicPr>
              <a:picLocks noChangeAspect="1"/>
            </p:cNvPicPr>
            <p:nvPr/>
          </p:nvPicPr>
          <p:blipFill>
            <a:blip r:embed="rId3"/>
            <a:stretch>
              <a:fillRect/>
            </a:stretch>
          </p:blipFill>
          <p:spPr>
            <a:xfrm>
              <a:off x="3842657" y="294311"/>
              <a:ext cx="6796316" cy="1255542"/>
            </a:xfrm>
            <a:prstGeom prst="rect">
              <a:avLst/>
            </a:prstGeom>
          </p:spPr>
        </p:pic>
        <p:sp>
          <p:nvSpPr>
            <p:cNvPr id="7" name="CuadroTexto 6">
              <a:extLst>
                <a:ext uri="{FF2B5EF4-FFF2-40B4-BE49-F238E27FC236}">
                  <a16:creationId xmlns:a16="http://schemas.microsoft.com/office/drawing/2014/main" id="{C86450AA-8D93-F098-0A00-EC5DAAE04E88}"/>
                </a:ext>
              </a:extLst>
            </p:cNvPr>
            <p:cNvSpPr txBox="1"/>
            <p:nvPr/>
          </p:nvSpPr>
          <p:spPr>
            <a:xfrm>
              <a:off x="769256" y="320496"/>
              <a:ext cx="3131457" cy="1200329"/>
            </a:xfrm>
            <a:prstGeom prst="rect">
              <a:avLst/>
            </a:prstGeom>
            <a:solidFill>
              <a:schemeClr val="bg1">
                <a:lumMod val="95000"/>
              </a:schemeClr>
            </a:solidFill>
            <a:ln w="57150">
              <a:solidFill>
                <a:schemeClr val="tx1">
                  <a:lumMod val="65000"/>
                  <a:lumOff val="35000"/>
                </a:schemeClr>
              </a:solidFill>
            </a:ln>
          </p:spPr>
          <p:txBody>
            <a:bodyPr wrap="square" rtlCol="0">
              <a:spAutoFit/>
            </a:bodyPr>
            <a:lstStyle/>
            <a:p>
              <a:pPr marL="0" indent="0" algn="ctr">
                <a:buNone/>
              </a:pPr>
              <a:r>
                <a:rPr lang="es-MX" sz="2400" dirty="0">
                  <a:latin typeface="Garamond" panose="02020404030301010803" pitchFamily="18" charset="0"/>
                </a:rPr>
                <a:t>Etapas del Procedimiento Administrativo</a:t>
              </a:r>
              <a:endParaRPr lang="es-CR" sz="2400" dirty="0">
                <a:latin typeface="Garamond" panose="02020404030301010803" pitchFamily="18" charset="0"/>
              </a:endParaRPr>
            </a:p>
          </p:txBody>
        </p:sp>
      </p:grpSp>
      <p:sp>
        <p:nvSpPr>
          <p:cNvPr id="4" name="Marcador de contenido 3">
            <a:extLst>
              <a:ext uri="{FF2B5EF4-FFF2-40B4-BE49-F238E27FC236}">
                <a16:creationId xmlns:a16="http://schemas.microsoft.com/office/drawing/2014/main" id="{6DFC887D-96B0-4208-519B-8DE1472B095A}"/>
              </a:ext>
            </a:extLst>
          </p:cNvPr>
          <p:cNvSpPr>
            <a:spLocks noGrp="1"/>
          </p:cNvSpPr>
          <p:nvPr>
            <p:ph sz="half" idx="1"/>
          </p:nvPr>
        </p:nvSpPr>
        <p:spPr>
          <a:xfrm>
            <a:off x="5068659" y="2622095"/>
            <a:ext cx="5181600" cy="3738563"/>
          </a:xfrm>
        </p:spPr>
        <p:txBody>
          <a:bodyPr/>
          <a:lstStyle/>
          <a:p>
            <a:pPr marL="228600" lvl="1">
              <a:spcBef>
                <a:spcPts val="1000"/>
              </a:spcBef>
              <a:defRPr sz="2000"/>
            </a:pPr>
            <a:r>
              <a:rPr lang="es-CR" sz="2800" dirty="0">
                <a:latin typeface="Garamond" panose="02020404030301010803" pitchFamily="18" charset="0"/>
              </a:rPr>
              <a:t>Motivación obligatoria.</a:t>
            </a:r>
          </a:p>
          <a:p>
            <a:pPr marL="0" lvl="1" indent="0">
              <a:spcBef>
                <a:spcPts val="1000"/>
              </a:spcBef>
              <a:buNone/>
              <a:defRPr sz="2000"/>
            </a:pPr>
            <a:endParaRPr lang="es-CR" sz="900" dirty="0">
              <a:latin typeface="Garamond" panose="02020404030301010803" pitchFamily="18" charset="0"/>
            </a:endParaRPr>
          </a:p>
          <a:p>
            <a:pPr marL="228600" lvl="1">
              <a:spcBef>
                <a:spcPts val="1000"/>
              </a:spcBef>
              <a:defRPr sz="2000"/>
            </a:pPr>
            <a:r>
              <a:rPr lang="es-CR" sz="2800" dirty="0">
                <a:latin typeface="Garamond" panose="02020404030301010803" pitchFamily="18" charset="0"/>
              </a:rPr>
              <a:t>Posibilidad de imponer sanciones.</a:t>
            </a:r>
          </a:p>
          <a:p>
            <a:pPr marL="0" lvl="1" indent="0">
              <a:spcBef>
                <a:spcPts val="1000"/>
              </a:spcBef>
              <a:buNone/>
              <a:defRPr sz="2000"/>
            </a:pPr>
            <a:endParaRPr lang="es-CR" sz="900" dirty="0">
              <a:latin typeface="Garamond" panose="02020404030301010803" pitchFamily="18" charset="0"/>
            </a:endParaRPr>
          </a:p>
          <a:p>
            <a:pPr marL="228600" lvl="1">
              <a:spcBef>
                <a:spcPts val="1000"/>
              </a:spcBef>
              <a:defRPr sz="2000"/>
            </a:pPr>
            <a:r>
              <a:rPr lang="es-CR" sz="2800" dirty="0">
                <a:latin typeface="Garamond" panose="02020404030301010803" pitchFamily="18" charset="0"/>
              </a:rPr>
              <a:t>Recursos: revocatoria y apelación.</a:t>
            </a:r>
          </a:p>
        </p:txBody>
      </p:sp>
    </p:spTree>
    <p:extLst>
      <p:ext uri="{BB962C8B-B14F-4D97-AF65-F5344CB8AC3E}">
        <p14:creationId xmlns:p14="http://schemas.microsoft.com/office/powerpoint/2010/main" val="36105415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0DF3DD-3160-1CE5-73FD-F2ADCD76FF12}"/>
            </a:ext>
          </a:extLst>
        </p:cNvPr>
        <p:cNvGrpSpPr/>
        <p:nvPr/>
      </p:nvGrpSpPr>
      <p:grpSpPr>
        <a:xfrm>
          <a:off x="0" y="0"/>
          <a:ext cx="0" cy="0"/>
          <a:chOff x="0" y="0"/>
          <a:chExt cx="0" cy="0"/>
        </a:xfrm>
      </p:grpSpPr>
      <p:pic>
        <p:nvPicPr>
          <p:cNvPr id="1028" name="Picture 4">
            <a:extLst>
              <a:ext uri="{FF2B5EF4-FFF2-40B4-BE49-F238E27FC236}">
                <a16:creationId xmlns:a16="http://schemas.microsoft.com/office/drawing/2014/main" id="{7C94387B-30FF-2B02-F831-67B7E404423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436" r="40576" b="8433"/>
          <a:stretch/>
        </p:blipFill>
        <p:spPr bwMode="auto">
          <a:xfrm>
            <a:off x="184071" y="266700"/>
            <a:ext cx="11823857" cy="6108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66060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50BB46-F3EF-CA95-D670-61EF65E145AF}"/>
            </a:ext>
          </a:extLst>
        </p:cNvPr>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FBBA0F86-B337-52D9-3186-DAAEC3607D4C}"/>
              </a:ext>
            </a:extLst>
          </p:cNvPr>
          <p:cNvSpPr>
            <a:spLocks noGrp="1"/>
          </p:cNvSpPr>
          <p:nvPr>
            <p:ph sz="half" idx="1"/>
          </p:nvPr>
        </p:nvSpPr>
        <p:spPr>
          <a:xfrm>
            <a:off x="438912" y="1097280"/>
            <a:ext cx="7447788" cy="4974336"/>
          </a:xfrm>
        </p:spPr>
        <p:txBody>
          <a:bodyPr>
            <a:noAutofit/>
          </a:bodyPr>
          <a:lstStyle/>
          <a:p>
            <a:pPr marL="457200" indent="-457200">
              <a:buAutoNum type="arabicPeriod"/>
              <a:defRPr sz="2000"/>
            </a:pPr>
            <a:r>
              <a:rPr lang="es-CR" sz="2400" b="1" noProof="0" dirty="0">
                <a:latin typeface="Garamond" panose="02020404030301010803" pitchFamily="18" charset="0"/>
              </a:rPr>
              <a:t>Resolución de contrato por Incumplimiento</a:t>
            </a:r>
          </a:p>
          <a:p>
            <a:pPr marL="0" indent="0">
              <a:buNone/>
              <a:defRPr sz="2000"/>
            </a:pPr>
            <a:endParaRPr lang="es-CR" sz="2400" noProof="0" dirty="0">
              <a:latin typeface="Garamond" panose="02020404030301010803" pitchFamily="18" charset="0"/>
            </a:endParaRPr>
          </a:p>
          <a:p>
            <a:pPr marL="457200" lvl="1" indent="0">
              <a:buNone/>
              <a:defRPr sz="2000"/>
            </a:pPr>
            <a:r>
              <a:rPr lang="es-CR" sz="2000" noProof="0" dirty="0">
                <a:latin typeface="Garamond" panose="02020404030301010803" pitchFamily="18" charset="0"/>
              </a:rPr>
              <a:t>Causales Artículo 293 del RLGCP</a:t>
            </a:r>
          </a:p>
          <a:p>
            <a:pPr marL="457200" lvl="1" indent="0">
              <a:buNone/>
              <a:defRPr sz="2000"/>
            </a:pPr>
            <a:r>
              <a:rPr lang="es-CR" sz="2000" noProof="0" dirty="0">
                <a:latin typeface="Garamond" panose="02020404030301010803" pitchFamily="18" charset="0"/>
                <a:hlinkClick r:id="rId2"/>
              </a:rPr>
              <a:t>http://www.pgrweb.go.cr/scij/Busqueda/Normativa/Normas/nrm_articulo.aspx?param1=NRA&amp;nValor1=1&amp;nValor2=98344&amp;nValor3=133694&amp;nValor5=294</a:t>
            </a:r>
            <a:endParaRPr lang="es-CR" sz="2000" noProof="0" dirty="0">
              <a:latin typeface="Garamond" panose="02020404030301010803" pitchFamily="18" charset="0"/>
            </a:endParaRPr>
          </a:p>
          <a:p>
            <a:pPr marL="457200" lvl="1" indent="0">
              <a:buNone/>
              <a:defRPr sz="2000"/>
            </a:pPr>
            <a:endParaRPr lang="es-CR" sz="2000" dirty="0">
              <a:latin typeface="Garamond" panose="02020404030301010803" pitchFamily="18" charset="0"/>
            </a:endParaRPr>
          </a:p>
          <a:p>
            <a:pPr marL="457200" lvl="1" indent="0">
              <a:buNone/>
              <a:defRPr sz="2000"/>
            </a:pPr>
            <a:r>
              <a:rPr lang="es-CR" sz="2000" dirty="0">
                <a:latin typeface="Garamond" panose="02020404030301010803" pitchFamily="18" charset="0"/>
              </a:rPr>
              <a:t>Procedimiento articulo 114 LGCP Resolución de contrato y otros</a:t>
            </a:r>
            <a:br>
              <a:rPr lang="es-CR" sz="2000" dirty="0">
                <a:latin typeface="Garamond" panose="02020404030301010803" pitchFamily="18" charset="0"/>
              </a:rPr>
            </a:br>
            <a:r>
              <a:rPr lang="es-CR" sz="2000" noProof="0" dirty="0">
                <a:latin typeface="Garamond" panose="02020404030301010803" pitchFamily="18" charset="0"/>
                <a:hlinkClick r:id="rId3"/>
              </a:rPr>
              <a:t>http://www.pgrweb.go.cr/scij/Busqueda/Normativa/Normas/nrm_articulo.aspx?param1=NRA&amp;nValor1=1&amp;nValor2=94469&amp;nValor3=145542&amp;nValor5=121</a:t>
            </a:r>
            <a:r>
              <a:rPr lang="es-CR" sz="2000" noProof="0" dirty="0">
                <a:latin typeface="Garamond" panose="02020404030301010803" pitchFamily="18" charset="0"/>
              </a:rPr>
              <a:t> </a:t>
            </a:r>
          </a:p>
          <a:p>
            <a:pPr marL="0" indent="0">
              <a:buNone/>
              <a:defRPr sz="2000"/>
            </a:pPr>
            <a:endParaRPr lang="es-CR" sz="2400" dirty="0">
              <a:latin typeface="Garamond" panose="02020404030301010803" pitchFamily="18" charset="0"/>
            </a:endParaRPr>
          </a:p>
        </p:txBody>
      </p:sp>
      <p:pic>
        <p:nvPicPr>
          <p:cNvPr id="6" name="Imagen 5">
            <a:extLst>
              <a:ext uri="{FF2B5EF4-FFF2-40B4-BE49-F238E27FC236}">
                <a16:creationId xmlns:a16="http://schemas.microsoft.com/office/drawing/2014/main" id="{CE60CF8E-9737-D86D-E40E-0E8E854C4A85}"/>
              </a:ext>
            </a:extLst>
          </p:cNvPr>
          <p:cNvPicPr>
            <a:picLocks noChangeAspect="1"/>
          </p:cNvPicPr>
          <p:nvPr/>
        </p:nvPicPr>
        <p:blipFill>
          <a:blip r:embed="rId4"/>
          <a:stretch>
            <a:fillRect/>
          </a:stretch>
        </p:blipFill>
        <p:spPr>
          <a:xfrm>
            <a:off x="8432800" y="241300"/>
            <a:ext cx="3664876" cy="5935663"/>
          </a:xfrm>
          <a:prstGeom prst="rect">
            <a:avLst/>
          </a:prstGeom>
        </p:spPr>
      </p:pic>
    </p:spTree>
    <p:extLst>
      <p:ext uri="{BB962C8B-B14F-4D97-AF65-F5344CB8AC3E}">
        <p14:creationId xmlns:p14="http://schemas.microsoft.com/office/powerpoint/2010/main" val="34744700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uadroTexto 16">
            <a:extLst>
              <a:ext uri="{FF2B5EF4-FFF2-40B4-BE49-F238E27FC236}">
                <a16:creationId xmlns:a16="http://schemas.microsoft.com/office/drawing/2014/main" id="{D5298AB1-C0D5-5941-C203-DEDD3DAA4B5D}"/>
              </a:ext>
            </a:extLst>
          </p:cNvPr>
          <p:cNvSpPr txBox="1"/>
          <p:nvPr/>
        </p:nvSpPr>
        <p:spPr>
          <a:xfrm>
            <a:off x="1874006" y="86178"/>
            <a:ext cx="9873494" cy="6186309"/>
          </a:xfrm>
          <a:prstGeom prst="rect">
            <a:avLst/>
          </a:prstGeom>
          <a:noFill/>
        </p:spPr>
        <p:txBody>
          <a:bodyPr wrap="square">
            <a:spAutoFit/>
          </a:bodyPr>
          <a:lstStyle/>
          <a:p>
            <a:r>
              <a:rPr lang="es-MX" dirty="0"/>
              <a:t>RESOLUCIÓN DEL CONTRATO</a:t>
            </a:r>
          </a:p>
          <a:p>
            <a:endParaRPr lang="es-MX" dirty="0"/>
          </a:p>
          <a:p>
            <a:r>
              <a:rPr lang="es-MX" dirty="0"/>
              <a:t>Artículo 293. Resolución del contrato. La resolución del contrato procede por motivo de incumplimiento grave de las obligaciones del contrato imputable al contratista. Serán causales de incumplimiento grave de las obligaciones contractuales por parte del contratista, entre otras, las siguientes:</a:t>
            </a:r>
          </a:p>
          <a:p>
            <a:endParaRPr lang="es-MX" dirty="0"/>
          </a:p>
          <a:p>
            <a:r>
              <a:rPr lang="es-MX" b="1" dirty="0"/>
              <a:t>a) Si el contratista no inicia el contrato una vez que haya recibido la correspondiente orden de inicio, dentro del mes contado a partir de que el contrato cuente con los requisitos necesarios para surtir efectos.</a:t>
            </a:r>
          </a:p>
          <a:p>
            <a:endParaRPr lang="es-MX" dirty="0"/>
          </a:p>
          <a:p>
            <a:r>
              <a:rPr lang="es-MX" dirty="0"/>
              <a:t>b) Si ejecutada la garantía de cumplimiento, el contrato tuviera prestaciones pendientes y prevenido de la presentación de una nueva, el contratista no cumpliera con presentarla, conforme al artículo 45 de la Ley General de Contratación Pública.</a:t>
            </a:r>
          </a:p>
          <a:p>
            <a:endParaRPr lang="es-MX" dirty="0"/>
          </a:p>
          <a:p>
            <a:r>
              <a:rPr lang="es-MX" dirty="0"/>
              <a:t>c) Si el contratista cede el contrato sin contar con la autorización prevista en el artículo 102 de la Ley General de Contratación Pública y lo dispuesto en este Reglamento.</a:t>
            </a:r>
          </a:p>
          <a:p>
            <a:endParaRPr lang="es-MX" dirty="0"/>
          </a:p>
          <a:p>
            <a:r>
              <a:rPr lang="es-MX" b="1" dirty="0"/>
              <a:t>d) Si el contratista abandona las obras sin justa causa por un plazo mayor a treinta días naturales. La resolución de controversias que se presenten durante la ejecución no suspende la ejecución normal del contrato, sea que se disponga o no de un comité de expertos para resolverla conforme al artículo 117 de la Ley General de Contratación Pública.</a:t>
            </a:r>
            <a:endParaRPr lang="es-CR" b="1" dirty="0"/>
          </a:p>
        </p:txBody>
      </p:sp>
      <p:sp>
        <p:nvSpPr>
          <p:cNvPr id="18" name="Elipse 17">
            <a:extLst>
              <a:ext uri="{FF2B5EF4-FFF2-40B4-BE49-F238E27FC236}">
                <a16:creationId xmlns:a16="http://schemas.microsoft.com/office/drawing/2014/main" id="{5DAE1377-979E-D04C-30B3-23910B2CBD27}"/>
              </a:ext>
            </a:extLst>
          </p:cNvPr>
          <p:cNvSpPr/>
          <p:nvPr/>
        </p:nvSpPr>
        <p:spPr>
          <a:xfrm>
            <a:off x="-962025" y="86178"/>
            <a:ext cx="2273300" cy="2120900"/>
          </a:xfrm>
          <a:prstGeom prst="ellipse">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r"/>
            <a:r>
              <a:rPr lang="es-MX" b="1" dirty="0">
                <a:latin typeface="Garamond" panose="02020404030301010803" pitchFamily="18" charset="0"/>
              </a:rPr>
              <a:t>Artículo </a:t>
            </a:r>
          </a:p>
          <a:p>
            <a:pPr algn="r"/>
            <a:r>
              <a:rPr lang="es-MX" b="1" dirty="0">
                <a:latin typeface="Garamond" panose="02020404030301010803" pitchFamily="18" charset="0"/>
              </a:rPr>
              <a:t>293</a:t>
            </a:r>
          </a:p>
          <a:p>
            <a:pPr algn="r"/>
            <a:r>
              <a:rPr lang="es-MX" b="1" dirty="0">
                <a:latin typeface="Garamond" panose="02020404030301010803" pitchFamily="18" charset="0"/>
              </a:rPr>
              <a:t>RLGCP</a:t>
            </a:r>
            <a:endParaRPr lang="es-CR" b="1" dirty="0">
              <a:latin typeface="Garamond" panose="02020404030301010803" pitchFamily="18" charset="0"/>
            </a:endParaRPr>
          </a:p>
        </p:txBody>
      </p:sp>
      <p:pic>
        <p:nvPicPr>
          <p:cNvPr id="20" name="Imagen 19">
            <a:hlinkClick r:id="rId2"/>
            <a:extLst>
              <a:ext uri="{FF2B5EF4-FFF2-40B4-BE49-F238E27FC236}">
                <a16:creationId xmlns:a16="http://schemas.microsoft.com/office/drawing/2014/main" id="{0EB75B88-D677-CD91-CBCF-2D24C826DA25}"/>
              </a:ext>
            </a:extLst>
          </p:cNvPr>
          <p:cNvPicPr>
            <a:picLocks noChangeAspect="1"/>
          </p:cNvPicPr>
          <p:nvPr/>
        </p:nvPicPr>
        <p:blipFill>
          <a:blip r:embed="rId3"/>
          <a:stretch>
            <a:fillRect/>
          </a:stretch>
        </p:blipFill>
        <p:spPr>
          <a:xfrm>
            <a:off x="0" y="-10430"/>
            <a:ext cx="1460500" cy="2540446"/>
          </a:xfrm>
          <a:prstGeom prst="rect">
            <a:avLst/>
          </a:prstGeom>
        </p:spPr>
      </p:pic>
      <p:sp>
        <p:nvSpPr>
          <p:cNvPr id="9" name="Flecha: a la derecha 8">
            <a:extLst>
              <a:ext uri="{FF2B5EF4-FFF2-40B4-BE49-F238E27FC236}">
                <a16:creationId xmlns:a16="http://schemas.microsoft.com/office/drawing/2014/main" id="{1D7EDCD3-CBAC-6FAF-9666-05C11545C127}"/>
              </a:ext>
            </a:extLst>
          </p:cNvPr>
          <p:cNvSpPr/>
          <p:nvPr/>
        </p:nvSpPr>
        <p:spPr>
          <a:xfrm>
            <a:off x="976237" y="2231637"/>
            <a:ext cx="897769" cy="459848"/>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s-CR" dirty="0"/>
          </a:p>
        </p:txBody>
      </p:sp>
      <p:pic>
        <p:nvPicPr>
          <p:cNvPr id="21" name="Imagen 20">
            <a:extLst>
              <a:ext uri="{FF2B5EF4-FFF2-40B4-BE49-F238E27FC236}">
                <a16:creationId xmlns:a16="http://schemas.microsoft.com/office/drawing/2014/main" id="{19CB2E9A-F732-CA71-C81B-AE10CE2741F6}"/>
              </a:ext>
            </a:extLst>
          </p:cNvPr>
          <p:cNvPicPr>
            <a:picLocks noChangeAspect="1"/>
          </p:cNvPicPr>
          <p:nvPr/>
        </p:nvPicPr>
        <p:blipFill>
          <a:blip r:embed="rId4"/>
          <a:stretch>
            <a:fillRect/>
          </a:stretch>
        </p:blipFill>
        <p:spPr>
          <a:xfrm>
            <a:off x="953430" y="5125190"/>
            <a:ext cx="920576" cy="493819"/>
          </a:xfrm>
          <a:prstGeom prst="rect">
            <a:avLst/>
          </a:prstGeom>
        </p:spPr>
      </p:pic>
    </p:spTree>
    <p:extLst>
      <p:ext uri="{BB962C8B-B14F-4D97-AF65-F5344CB8AC3E}">
        <p14:creationId xmlns:p14="http://schemas.microsoft.com/office/powerpoint/2010/main" val="14506613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5D05A8-C575-AA90-F33F-E0A95662A14A}"/>
            </a:ext>
          </a:extLst>
        </p:cNvPr>
        <p:cNvGrpSpPr/>
        <p:nvPr/>
      </p:nvGrpSpPr>
      <p:grpSpPr>
        <a:xfrm>
          <a:off x="0" y="0"/>
          <a:ext cx="0" cy="0"/>
          <a:chOff x="0" y="0"/>
          <a:chExt cx="0" cy="0"/>
        </a:xfrm>
      </p:grpSpPr>
      <p:sp>
        <p:nvSpPr>
          <p:cNvPr id="17" name="CuadroTexto 16">
            <a:extLst>
              <a:ext uri="{FF2B5EF4-FFF2-40B4-BE49-F238E27FC236}">
                <a16:creationId xmlns:a16="http://schemas.microsoft.com/office/drawing/2014/main" id="{5F5317F8-A8FE-31EB-9944-CF765BD6A8E6}"/>
              </a:ext>
            </a:extLst>
          </p:cNvPr>
          <p:cNvSpPr txBox="1"/>
          <p:nvPr/>
        </p:nvSpPr>
        <p:spPr>
          <a:xfrm>
            <a:off x="1460500" y="292100"/>
            <a:ext cx="9873494" cy="6186309"/>
          </a:xfrm>
          <a:prstGeom prst="rect">
            <a:avLst/>
          </a:prstGeom>
          <a:noFill/>
        </p:spPr>
        <p:txBody>
          <a:bodyPr wrap="square">
            <a:spAutoFit/>
          </a:bodyPr>
          <a:lstStyle/>
          <a:p>
            <a:r>
              <a:rPr lang="es-MX" dirty="0"/>
              <a:t>e) Si el contratista incorpora en la obra materiales o entrega bienes y servicios en cantidad o calidad inferiores a los pactados.</a:t>
            </a:r>
          </a:p>
          <a:p>
            <a:endParaRPr lang="es-MX" dirty="0"/>
          </a:p>
          <a:p>
            <a:r>
              <a:rPr lang="es-MX" dirty="0"/>
              <a:t>f) Si el contratista ejecuta con evidente demora sus obligaciones, en relación con el cronograma de trabajo. Se considerará evidente demora superar el plazo de dos meses calendario con respecto a la fecha prevista en el cronograma de trabajo para realizar determinada actividad que afecte la ruta crítica del contrato.</a:t>
            </a:r>
          </a:p>
          <a:p>
            <a:endParaRPr lang="es-MX" dirty="0"/>
          </a:p>
          <a:p>
            <a:r>
              <a:rPr lang="es-MX" dirty="0"/>
              <a:t>g) Si el contratista subcontrata en un porcentaje mayor al permitido en el artículo 49 de la Ley General de Contratación Pública.</a:t>
            </a:r>
          </a:p>
          <a:p>
            <a:endParaRPr lang="es-MX" dirty="0"/>
          </a:p>
          <a:p>
            <a:r>
              <a:rPr lang="es-MX" dirty="0"/>
              <a:t>h) Si a la Administración le es notificada una resolución judicial o administrativa en firme, o un laudo arbitral, acuerdo conciliatorio o dictamen, donde conste que el contratista incurrió en acuerdos colusorios, en contravención de lo previsto en el artículo 14, inciso h) de la Ley General de Contratación Pública.</a:t>
            </a:r>
          </a:p>
          <a:p>
            <a:endParaRPr lang="es-MX" dirty="0"/>
          </a:p>
          <a:p>
            <a:r>
              <a:rPr lang="es-MX" dirty="0"/>
              <a:t>i) Si se acredita una violación en los términos establecidos en el artículo 29 de la Ley General de Contratación Pública.</a:t>
            </a:r>
          </a:p>
          <a:p>
            <a:endParaRPr lang="es-MX" dirty="0"/>
          </a:p>
          <a:p>
            <a:r>
              <a:rPr lang="es-MX" dirty="0"/>
              <a:t>j) Si el contratista de un determinado grupo económico utiliza la figura de las PYMES para obtener los beneficios legales dispuestos para ellas y esa circunstancia se detecta en la fase de ejecución, conforme a lo previsto en el artículo 23 de la Ley General de Contratación Pública.</a:t>
            </a:r>
            <a:endParaRPr lang="es-CR" dirty="0"/>
          </a:p>
        </p:txBody>
      </p:sp>
      <p:pic>
        <p:nvPicPr>
          <p:cNvPr id="3" name="Imagen 2">
            <a:hlinkClick r:id="rId2"/>
            <a:extLst>
              <a:ext uri="{FF2B5EF4-FFF2-40B4-BE49-F238E27FC236}">
                <a16:creationId xmlns:a16="http://schemas.microsoft.com/office/drawing/2014/main" id="{2E1BDF60-4762-38C5-A27D-1DDB06FDAA4C}"/>
              </a:ext>
            </a:extLst>
          </p:cNvPr>
          <p:cNvPicPr>
            <a:picLocks noChangeAspect="1"/>
          </p:cNvPicPr>
          <p:nvPr/>
        </p:nvPicPr>
        <p:blipFill>
          <a:blip r:embed="rId3"/>
          <a:stretch>
            <a:fillRect/>
          </a:stretch>
        </p:blipFill>
        <p:spPr>
          <a:xfrm>
            <a:off x="-2667" y="639970"/>
            <a:ext cx="1463167" cy="2542252"/>
          </a:xfrm>
          <a:prstGeom prst="rect">
            <a:avLst/>
          </a:prstGeom>
        </p:spPr>
      </p:pic>
    </p:spTree>
    <p:extLst>
      <p:ext uri="{BB962C8B-B14F-4D97-AF65-F5344CB8AC3E}">
        <p14:creationId xmlns:p14="http://schemas.microsoft.com/office/powerpoint/2010/main" val="12491750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952CECBA-2A11-93D9-FD71-5569A63FD1D8}"/>
              </a:ext>
            </a:extLst>
          </p:cNvPr>
          <p:cNvPicPr>
            <a:picLocks noChangeAspect="1"/>
          </p:cNvPicPr>
          <p:nvPr/>
        </p:nvPicPr>
        <p:blipFill>
          <a:blip r:embed="rId2"/>
          <a:stretch>
            <a:fillRect/>
          </a:stretch>
        </p:blipFill>
        <p:spPr>
          <a:xfrm>
            <a:off x="0" y="1909774"/>
            <a:ext cx="2856041" cy="4572229"/>
          </a:xfrm>
          <a:prstGeom prst="rect">
            <a:avLst/>
          </a:prstGeom>
        </p:spPr>
      </p:pic>
      <p:pic>
        <p:nvPicPr>
          <p:cNvPr id="6" name="Imagen 5">
            <a:extLst>
              <a:ext uri="{FF2B5EF4-FFF2-40B4-BE49-F238E27FC236}">
                <a16:creationId xmlns:a16="http://schemas.microsoft.com/office/drawing/2014/main" id="{2A7FFEAC-69F6-7287-AFAC-7BCE65BB05FE}"/>
              </a:ext>
            </a:extLst>
          </p:cNvPr>
          <p:cNvPicPr>
            <a:picLocks noChangeAspect="1"/>
          </p:cNvPicPr>
          <p:nvPr/>
        </p:nvPicPr>
        <p:blipFill>
          <a:blip r:embed="rId3"/>
          <a:srcRect t="2736"/>
          <a:stretch/>
        </p:blipFill>
        <p:spPr>
          <a:xfrm>
            <a:off x="47505" y="-1"/>
            <a:ext cx="4320914" cy="2275535"/>
          </a:xfrm>
          <a:prstGeom prst="rect">
            <a:avLst/>
          </a:prstGeom>
        </p:spPr>
      </p:pic>
      <p:pic>
        <p:nvPicPr>
          <p:cNvPr id="13" name="Imagen 12">
            <a:extLst>
              <a:ext uri="{FF2B5EF4-FFF2-40B4-BE49-F238E27FC236}">
                <a16:creationId xmlns:a16="http://schemas.microsoft.com/office/drawing/2014/main" id="{A0368CA1-3D64-186E-BE0F-EDBF19C4E8CF}"/>
              </a:ext>
            </a:extLst>
          </p:cNvPr>
          <p:cNvPicPr>
            <a:picLocks noChangeAspect="1"/>
          </p:cNvPicPr>
          <p:nvPr/>
        </p:nvPicPr>
        <p:blipFill>
          <a:blip r:embed="rId2"/>
          <a:stretch>
            <a:fillRect/>
          </a:stretch>
        </p:blipFill>
        <p:spPr>
          <a:xfrm flipH="1">
            <a:off x="8385523" y="96252"/>
            <a:ext cx="3806477" cy="6093778"/>
          </a:xfrm>
          <a:prstGeom prst="rect">
            <a:avLst/>
          </a:prstGeom>
          <a:solidFill>
            <a:srgbClr val="CC9900"/>
          </a:solidFill>
        </p:spPr>
      </p:pic>
      <p:sp>
        <p:nvSpPr>
          <p:cNvPr id="3" name="Marcador de contenido 2">
            <a:extLst>
              <a:ext uri="{FF2B5EF4-FFF2-40B4-BE49-F238E27FC236}">
                <a16:creationId xmlns:a16="http://schemas.microsoft.com/office/drawing/2014/main" id="{3FF204A0-DDEF-BD88-CF28-5896FBB46AF7}"/>
              </a:ext>
            </a:extLst>
          </p:cNvPr>
          <p:cNvSpPr>
            <a:spLocks noGrp="1"/>
          </p:cNvSpPr>
          <p:nvPr>
            <p:ph sz="half" idx="1"/>
          </p:nvPr>
        </p:nvSpPr>
        <p:spPr>
          <a:xfrm>
            <a:off x="3576540" y="1263027"/>
            <a:ext cx="5038919" cy="5105527"/>
          </a:xfrm>
        </p:spPr>
        <p:txBody>
          <a:bodyPr>
            <a:normAutofit fontScale="77500" lnSpcReduction="20000"/>
          </a:bodyPr>
          <a:lstStyle/>
          <a:p>
            <a:pPr marL="514350" indent="-514350">
              <a:buFont typeface="+mj-lt"/>
              <a:buAutoNum type="arabicPeriod"/>
            </a:pPr>
            <a:r>
              <a:rPr lang="es-MX" noProof="0" dirty="0">
                <a:solidFill>
                  <a:schemeClr val="accent1">
                    <a:lumMod val="50000"/>
                  </a:schemeClr>
                </a:solidFill>
                <a:latin typeface="Garamond" panose="02020404030301010803" pitchFamily="18" charset="0"/>
              </a:rPr>
              <a:t>Identificar las diferentes </a:t>
            </a:r>
            <a:r>
              <a:rPr lang="es-MX" b="1" noProof="0" dirty="0">
                <a:solidFill>
                  <a:schemeClr val="accent2"/>
                </a:solidFill>
                <a:latin typeface="Garamond" panose="02020404030301010803" pitchFamily="18" charset="0"/>
              </a:rPr>
              <a:t>formas de terminación del contrato </a:t>
            </a:r>
            <a:r>
              <a:rPr lang="es-MX" noProof="0" dirty="0">
                <a:solidFill>
                  <a:schemeClr val="accent1">
                    <a:lumMod val="50000"/>
                  </a:schemeClr>
                </a:solidFill>
                <a:latin typeface="Garamond" panose="02020404030301010803" pitchFamily="18" charset="0"/>
              </a:rPr>
              <a:t>establecidas en la Ley General de Contratación Pública (LGCP).</a:t>
            </a:r>
          </a:p>
          <a:p>
            <a:pPr marL="514350" indent="-514350">
              <a:buFont typeface="+mj-lt"/>
              <a:buAutoNum type="arabicPeriod"/>
            </a:pPr>
            <a:r>
              <a:rPr lang="es-MX" noProof="0" dirty="0">
                <a:solidFill>
                  <a:schemeClr val="accent1">
                    <a:lumMod val="50000"/>
                  </a:schemeClr>
                </a:solidFill>
                <a:latin typeface="Garamond" panose="02020404030301010803" pitchFamily="18" charset="0"/>
              </a:rPr>
              <a:t>Explicar las </a:t>
            </a:r>
            <a:r>
              <a:rPr lang="es-MX" b="1" noProof="0" dirty="0">
                <a:solidFill>
                  <a:schemeClr val="tx2">
                    <a:lumMod val="75000"/>
                    <a:lumOff val="25000"/>
                  </a:schemeClr>
                </a:solidFill>
                <a:latin typeface="Garamond" panose="02020404030301010803" pitchFamily="18" charset="0"/>
              </a:rPr>
              <a:t>funciones y responsabilidades del administrador de contrato</a:t>
            </a:r>
            <a:r>
              <a:rPr lang="es-MX" noProof="0" dirty="0">
                <a:solidFill>
                  <a:schemeClr val="tx2">
                    <a:lumMod val="75000"/>
                    <a:lumOff val="25000"/>
                  </a:schemeClr>
                </a:solidFill>
                <a:latin typeface="Garamond" panose="02020404030301010803" pitchFamily="18" charset="0"/>
              </a:rPr>
              <a:t> </a:t>
            </a:r>
            <a:r>
              <a:rPr lang="es-MX" noProof="0" dirty="0">
                <a:solidFill>
                  <a:schemeClr val="accent1">
                    <a:lumMod val="50000"/>
                  </a:schemeClr>
                </a:solidFill>
                <a:latin typeface="Garamond" panose="02020404030301010803" pitchFamily="18" charset="0"/>
              </a:rPr>
              <a:t>ante un incumplimiento contractual.</a:t>
            </a:r>
          </a:p>
          <a:p>
            <a:pPr marL="514350" indent="-514350">
              <a:buFont typeface="+mj-lt"/>
              <a:buAutoNum type="arabicPeriod"/>
            </a:pPr>
            <a:r>
              <a:rPr lang="es-MX" noProof="0" dirty="0">
                <a:solidFill>
                  <a:schemeClr val="accent1">
                    <a:lumMod val="50000"/>
                  </a:schemeClr>
                </a:solidFill>
                <a:latin typeface="Garamond" panose="02020404030301010803" pitchFamily="18" charset="0"/>
              </a:rPr>
              <a:t>Explicar los </a:t>
            </a:r>
            <a:r>
              <a:rPr lang="es-MX" b="1" noProof="0" dirty="0">
                <a:solidFill>
                  <a:schemeClr val="accent3">
                    <a:lumMod val="75000"/>
                  </a:schemeClr>
                </a:solidFill>
                <a:latin typeface="Garamond" panose="02020404030301010803" pitchFamily="18" charset="0"/>
              </a:rPr>
              <a:t>tipos</a:t>
            </a:r>
            <a:r>
              <a:rPr lang="es-MX" noProof="0" dirty="0">
                <a:solidFill>
                  <a:schemeClr val="accent1">
                    <a:lumMod val="50000"/>
                  </a:schemeClr>
                </a:solidFill>
                <a:latin typeface="Garamond" panose="02020404030301010803" pitchFamily="18" charset="0"/>
              </a:rPr>
              <a:t> de procedimientos administrativos relacionados con incumplimientos contractuales.</a:t>
            </a:r>
          </a:p>
          <a:p>
            <a:pPr marL="514350" indent="-514350">
              <a:buFont typeface="+mj-lt"/>
              <a:buAutoNum type="arabicPeriod"/>
            </a:pPr>
            <a:r>
              <a:rPr lang="es-MX" noProof="0" dirty="0">
                <a:solidFill>
                  <a:schemeClr val="accent1">
                    <a:lumMod val="50000"/>
                  </a:schemeClr>
                </a:solidFill>
                <a:latin typeface="Garamond" panose="02020404030301010803" pitchFamily="18" charset="0"/>
              </a:rPr>
              <a:t>Describir de manera general las </a:t>
            </a:r>
            <a:r>
              <a:rPr lang="es-MX" b="1" noProof="0" dirty="0">
                <a:solidFill>
                  <a:schemeClr val="accent1">
                    <a:lumMod val="50000"/>
                  </a:schemeClr>
                </a:solidFill>
                <a:latin typeface="Garamond" panose="02020404030301010803" pitchFamily="18" charset="0"/>
              </a:rPr>
              <a:t>etapas del procedimiento administrativo</a:t>
            </a:r>
            <a:r>
              <a:rPr lang="es-MX" noProof="0" dirty="0">
                <a:solidFill>
                  <a:schemeClr val="accent1">
                    <a:lumMod val="50000"/>
                  </a:schemeClr>
                </a:solidFill>
                <a:latin typeface="Garamond" panose="02020404030301010803" pitchFamily="18" charset="0"/>
              </a:rPr>
              <a:t> y los requisitos para su inicio y tramitación exitosa.</a:t>
            </a:r>
          </a:p>
          <a:p>
            <a:pPr marL="514350" indent="-514350">
              <a:buFont typeface="+mj-lt"/>
              <a:buAutoNum type="arabicPeriod"/>
            </a:pPr>
            <a:r>
              <a:rPr lang="es-MX" b="1" noProof="0" dirty="0">
                <a:solidFill>
                  <a:schemeClr val="bg1">
                    <a:lumMod val="50000"/>
                  </a:schemeClr>
                </a:solidFill>
                <a:latin typeface="Garamond" panose="02020404030301010803" pitchFamily="18" charset="0"/>
              </a:rPr>
              <a:t>Fortalecer</a:t>
            </a:r>
            <a:r>
              <a:rPr lang="es-MX" noProof="0" dirty="0">
                <a:solidFill>
                  <a:schemeClr val="accent1">
                    <a:lumMod val="50000"/>
                  </a:schemeClr>
                </a:solidFill>
                <a:latin typeface="Garamond" panose="02020404030301010803" pitchFamily="18" charset="0"/>
              </a:rPr>
              <a:t> la capacidad de los administradores de contrato para documentar y presentar informes de incumplimiento de </a:t>
            </a:r>
            <a:r>
              <a:rPr lang="es-MX" b="1" noProof="0" dirty="0">
                <a:solidFill>
                  <a:schemeClr val="tx2">
                    <a:lumMod val="50000"/>
                    <a:lumOff val="50000"/>
                  </a:schemeClr>
                </a:solidFill>
                <a:latin typeface="Garamond" panose="02020404030301010803" pitchFamily="18" charset="0"/>
              </a:rPr>
              <a:t>manera efectiva</a:t>
            </a:r>
            <a:r>
              <a:rPr lang="es-MX" noProof="0" dirty="0">
                <a:solidFill>
                  <a:schemeClr val="accent1">
                    <a:lumMod val="50000"/>
                  </a:schemeClr>
                </a:solidFill>
                <a:latin typeface="Garamond" panose="02020404030301010803" pitchFamily="18" charset="0"/>
              </a:rPr>
              <a:t>.</a:t>
            </a:r>
          </a:p>
          <a:p>
            <a:pPr marL="0" indent="0">
              <a:buNone/>
            </a:pPr>
            <a:endParaRPr lang="es-CR" dirty="0">
              <a:solidFill>
                <a:schemeClr val="accent1">
                  <a:lumMod val="50000"/>
                </a:schemeClr>
              </a:solidFill>
              <a:latin typeface="Garamond" panose="02020404030301010803" pitchFamily="18" charset="0"/>
            </a:endParaRPr>
          </a:p>
        </p:txBody>
      </p:sp>
      <p:pic>
        <p:nvPicPr>
          <p:cNvPr id="15" name="Imagen 14">
            <a:extLst>
              <a:ext uri="{FF2B5EF4-FFF2-40B4-BE49-F238E27FC236}">
                <a16:creationId xmlns:a16="http://schemas.microsoft.com/office/drawing/2014/main" id="{B8D97F10-74E9-1C4A-B8D9-9764EA66273C}"/>
              </a:ext>
            </a:extLst>
          </p:cNvPr>
          <p:cNvPicPr>
            <a:picLocks noChangeAspect="1"/>
          </p:cNvPicPr>
          <p:nvPr/>
        </p:nvPicPr>
        <p:blipFill>
          <a:blip r:embed="rId4"/>
          <a:srcRect l="9925" t="6117" r="8967" b="13878"/>
          <a:stretch/>
        </p:blipFill>
        <p:spPr>
          <a:xfrm>
            <a:off x="76348" y="2979857"/>
            <a:ext cx="2060460" cy="2032443"/>
          </a:xfrm>
          <a:prstGeom prst="rect">
            <a:avLst/>
          </a:prstGeom>
        </p:spPr>
      </p:pic>
      <p:pic>
        <p:nvPicPr>
          <p:cNvPr id="18" name="Imagen 17">
            <a:extLst>
              <a:ext uri="{FF2B5EF4-FFF2-40B4-BE49-F238E27FC236}">
                <a16:creationId xmlns:a16="http://schemas.microsoft.com/office/drawing/2014/main" id="{D847ADB8-47F2-0992-D97F-FF74A849ED65}"/>
              </a:ext>
            </a:extLst>
          </p:cNvPr>
          <p:cNvPicPr>
            <a:picLocks noChangeAspect="1"/>
          </p:cNvPicPr>
          <p:nvPr/>
        </p:nvPicPr>
        <p:blipFill>
          <a:blip r:embed="rId5"/>
          <a:stretch>
            <a:fillRect/>
          </a:stretch>
        </p:blipFill>
        <p:spPr>
          <a:xfrm>
            <a:off x="9335958" y="1837083"/>
            <a:ext cx="2797372" cy="2612116"/>
          </a:xfrm>
          <a:prstGeom prst="rect">
            <a:avLst/>
          </a:prstGeom>
        </p:spPr>
      </p:pic>
    </p:spTree>
    <p:extLst>
      <p:ext uri="{BB962C8B-B14F-4D97-AF65-F5344CB8AC3E}">
        <p14:creationId xmlns:p14="http://schemas.microsoft.com/office/powerpoint/2010/main" val="25831806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D17238-8320-CE5C-DA57-9B7337640C51}"/>
            </a:ext>
          </a:extLst>
        </p:cNvPr>
        <p:cNvGrpSpPr/>
        <p:nvPr/>
      </p:nvGrpSpPr>
      <p:grpSpPr>
        <a:xfrm>
          <a:off x="0" y="0"/>
          <a:ext cx="0" cy="0"/>
          <a:chOff x="0" y="0"/>
          <a:chExt cx="0" cy="0"/>
        </a:xfrm>
      </p:grpSpPr>
      <p:sp>
        <p:nvSpPr>
          <p:cNvPr id="17" name="CuadroTexto 16">
            <a:extLst>
              <a:ext uri="{FF2B5EF4-FFF2-40B4-BE49-F238E27FC236}">
                <a16:creationId xmlns:a16="http://schemas.microsoft.com/office/drawing/2014/main" id="{577B865C-4758-9021-381D-06DAD7D9EB86}"/>
              </a:ext>
            </a:extLst>
          </p:cNvPr>
          <p:cNvSpPr txBox="1"/>
          <p:nvPr/>
        </p:nvSpPr>
        <p:spPr>
          <a:xfrm>
            <a:off x="1171575" y="271582"/>
            <a:ext cx="10839450" cy="6309420"/>
          </a:xfrm>
          <a:prstGeom prst="rect">
            <a:avLst/>
          </a:prstGeom>
          <a:noFill/>
        </p:spPr>
        <p:txBody>
          <a:bodyPr wrap="square">
            <a:spAutoFit/>
          </a:bodyPr>
          <a:lstStyle/>
          <a:p>
            <a:pPr lvl="1"/>
            <a:r>
              <a:rPr lang="es-MX" dirty="0"/>
              <a:t>j) Si el contratista de un determinado grupo económico utiliza la figura de las PYMES para obtener los beneficios legales dispuestos para ellas y esa circunstancia se detecta en la fase de ejecución, conforme a lo previsto en el artículo 23 de la Ley General de Contratación Pública.</a:t>
            </a:r>
          </a:p>
          <a:p>
            <a:pPr lvl="1"/>
            <a:endParaRPr lang="es-MX" dirty="0">
              <a:solidFill>
                <a:srgbClr val="000000"/>
              </a:solidFill>
              <a:latin typeface="Arial" panose="020B0604020202020204" pitchFamily="34" charset="0"/>
            </a:endParaRPr>
          </a:p>
          <a:p>
            <a:pPr lvl="1"/>
            <a:r>
              <a:rPr lang="es-MX" dirty="0"/>
              <a:t>k) Si el contratista en los contratos de suministros de bienes y servicios no corrige el defecto o no sustituye el bien rechazado por la Administración, o bien, en aquellos contratos que tengan pactados productos entregables no corrigen los defectos señalados por la Administración, conforme a lo previsto en el artículo 109 de la Ley General de Contratación Pública.</a:t>
            </a:r>
          </a:p>
          <a:p>
            <a:pPr lvl="1"/>
            <a:endParaRPr lang="es-MX" dirty="0"/>
          </a:p>
          <a:p>
            <a:pPr lvl="1"/>
            <a:r>
              <a:rPr lang="es-MX" b="1" dirty="0"/>
              <a:t>l) Si el contratista incurre durante la fase de ejecución en cualquiera de las causales de sanción a particulares previstas en el artículo 119, incisos a), c), d), e), f), g), h), j), k), l), m) y n) de la Ley General de Contratación Pública. m) Si la Administración es notificada por las autoridades jurisdiccionales de una sentencia penal condenatoria en contra del contratista por la aplicación de la Ley de Responsabilidad de Personas Jurídicas por Cohechos Domésticos, Soborno Trasnacional y Otros Delitos, en caso de que dicha autoridad jurisdiccional no ordene la resolución contractual.</a:t>
            </a:r>
          </a:p>
          <a:p>
            <a:endParaRPr lang="es-MX" sz="800" dirty="0"/>
          </a:p>
          <a:p>
            <a:r>
              <a:rPr lang="es-MX" dirty="0"/>
              <a:t>Contra el acto de resolución contractual cabrán los recursos de revocatoria y apelación, de conformidad con el artículo 114 de la Ley General de Contratación Pública. Firme la resolución contractual se procederá a ejecutar la garantía de cumplimiento y cualesquiera otras multas, si ello resulta pertinente. En el evento de que la Administración haya previsto en el pliego de condiciones cláusulas de retención, se podrán aplicar esos montos al pago de los daños y perjuicios reconocidos. De ser las garantías y retenciones insuficientes, se adoptarán las medidas en sede administrativa y judicial necesarias para obtener la plena indemnización.</a:t>
            </a:r>
            <a:endParaRPr lang="es-CR" dirty="0"/>
          </a:p>
        </p:txBody>
      </p:sp>
      <p:pic>
        <p:nvPicPr>
          <p:cNvPr id="3" name="Imagen 2">
            <a:hlinkClick r:id="rId2"/>
            <a:extLst>
              <a:ext uri="{FF2B5EF4-FFF2-40B4-BE49-F238E27FC236}">
                <a16:creationId xmlns:a16="http://schemas.microsoft.com/office/drawing/2014/main" id="{BFED4B6D-6700-205B-FE9F-AC55D81960CD}"/>
              </a:ext>
            </a:extLst>
          </p:cNvPr>
          <p:cNvPicPr>
            <a:picLocks noChangeAspect="1"/>
          </p:cNvPicPr>
          <p:nvPr/>
        </p:nvPicPr>
        <p:blipFill>
          <a:blip r:embed="rId3"/>
          <a:stretch>
            <a:fillRect/>
          </a:stretch>
        </p:blipFill>
        <p:spPr>
          <a:xfrm>
            <a:off x="0" y="102592"/>
            <a:ext cx="1463167" cy="2542252"/>
          </a:xfrm>
          <a:prstGeom prst="rect">
            <a:avLst/>
          </a:prstGeom>
        </p:spPr>
      </p:pic>
      <p:pic>
        <p:nvPicPr>
          <p:cNvPr id="2" name="Imagen 1">
            <a:extLst>
              <a:ext uri="{FF2B5EF4-FFF2-40B4-BE49-F238E27FC236}">
                <a16:creationId xmlns:a16="http://schemas.microsoft.com/office/drawing/2014/main" id="{EA8A5EB5-354D-87C8-96D9-4E88A548BC2C}"/>
              </a:ext>
            </a:extLst>
          </p:cNvPr>
          <p:cNvPicPr>
            <a:picLocks noChangeAspect="1"/>
          </p:cNvPicPr>
          <p:nvPr/>
        </p:nvPicPr>
        <p:blipFill>
          <a:blip r:embed="rId4"/>
          <a:stretch>
            <a:fillRect/>
          </a:stretch>
        </p:blipFill>
        <p:spPr>
          <a:xfrm>
            <a:off x="558440" y="2739102"/>
            <a:ext cx="904727" cy="526632"/>
          </a:xfrm>
          <a:prstGeom prst="rect">
            <a:avLst/>
          </a:prstGeom>
        </p:spPr>
      </p:pic>
    </p:spTree>
    <p:extLst>
      <p:ext uri="{BB962C8B-B14F-4D97-AF65-F5344CB8AC3E}">
        <p14:creationId xmlns:p14="http://schemas.microsoft.com/office/powerpoint/2010/main" val="3921314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62590F-0086-B621-CF69-D1F08F6FD372}"/>
            </a:ext>
          </a:extLst>
        </p:cNvPr>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7ED7EB71-B7F8-E07E-4F9F-67557F018D2E}"/>
              </a:ext>
            </a:extLst>
          </p:cNvPr>
          <p:cNvSpPr>
            <a:spLocks noGrp="1"/>
          </p:cNvSpPr>
          <p:nvPr>
            <p:ph sz="half" idx="1"/>
          </p:nvPr>
        </p:nvSpPr>
        <p:spPr>
          <a:xfrm>
            <a:off x="838200" y="774700"/>
            <a:ext cx="6159500" cy="5402263"/>
          </a:xfrm>
        </p:spPr>
        <p:txBody>
          <a:bodyPr>
            <a:noAutofit/>
          </a:bodyPr>
          <a:lstStyle/>
          <a:p>
            <a:pPr marL="0" indent="0">
              <a:buNone/>
            </a:pPr>
            <a:r>
              <a:rPr lang="es-CR" sz="2400" b="1" noProof="0" dirty="0">
                <a:latin typeface="Garamond" panose="02020404030301010803" pitchFamily="18" charset="0"/>
              </a:rPr>
              <a:t>2. Sanción a Particulares</a:t>
            </a:r>
          </a:p>
          <a:p>
            <a:pPr marL="0" indent="0">
              <a:buNone/>
            </a:pPr>
            <a:endParaRPr lang="es-CR" sz="2400" b="1" dirty="0">
              <a:latin typeface="Garamond" panose="02020404030301010803" pitchFamily="18" charset="0"/>
            </a:endParaRPr>
          </a:p>
          <a:p>
            <a:pPr marL="0" indent="0">
              <a:buNone/>
            </a:pPr>
            <a:r>
              <a:rPr lang="es-CR" sz="2400" dirty="0">
                <a:latin typeface="Garamond" panose="02020404030301010803" pitchFamily="18" charset="0"/>
              </a:rPr>
              <a:t>Causales  Artículo 119 LGCP. </a:t>
            </a:r>
          </a:p>
          <a:p>
            <a:pPr marL="0" indent="0">
              <a:buNone/>
            </a:pPr>
            <a:r>
              <a:rPr lang="es-CR" sz="2400" dirty="0">
                <a:latin typeface="Garamond" panose="02020404030301010803" pitchFamily="18" charset="0"/>
                <a:hlinkClick r:id="rId2"/>
              </a:rPr>
              <a:t>http://www.pgrweb.go.cr/scij/Busqueda/Normativa/Normas/nrm_articulo.aspx?param1=NRA&amp;nValor1=1&amp;nValor2=94469&amp;nValor3=145542&amp;nValor5=126</a:t>
            </a:r>
            <a:endParaRPr lang="es-CR" sz="2400" dirty="0">
              <a:latin typeface="Garamond" panose="02020404030301010803" pitchFamily="18" charset="0"/>
            </a:endParaRPr>
          </a:p>
          <a:p>
            <a:pPr marL="0" indent="0">
              <a:buNone/>
            </a:pPr>
            <a:endParaRPr lang="es-CR" sz="2400" noProof="0" dirty="0">
              <a:latin typeface="Garamond" panose="02020404030301010803" pitchFamily="18" charset="0"/>
            </a:endParaRPr>
          </a:p>
          <a:p>
            <a:pPr marL="0" indent="0">
              <a:buNone/>
            </a:pPr>
            <a:r>
              <a:rPr lang="es-CR" sz="2400" noProof="0" dirty="0">
                <a:latin typeface="Garamond" panose="02020404030301010803" pitchFamily="18" charset="0"/>
              </a:rPr>
              <a:t>Procedimiento Sancionatorio Arts. 121 LGCP.  </a:t>
            </a:r>
          </a:p>
          <a:p>
            <a:pPr marL="0" indent="0">
              <a:buNone/>
              <a:defRPr sz="2000"/>
            </a:pPr>
            <a:r>
              <a:rPr lang="es-CR" sz="2400" noProof="0" dirty="0">
                <a:latin typeface="Garamond" panose="02020404030301010803" pitchFamily="18" charset="0"/>
                <a:hlinkClick r:id="rId3"/>
              </a:rPr>
              <a:t>http://www.pgrweb.go.cr/scij/Busqueda/Normativa/Normas/nrm_articulo.aspx?param1=NRA&amp;nValor1=1&amp;nValor2=94469&amp;nValor3=145542&amp;nValor5=128</a:t>
            </a:r>
            <a:endParaRPr lang="es-CR" sz="2400" noProof="0" dirty="0">
              <a:latin typeface="Garamond" panose="02020404030301010803" pitchFamily="18" charset="0"/>
            </a:endParaRPr>
          </a:p>
          <a:p>
            <a:pPr marL="0" indent="0">
              <a:buNone/>
            </a:pPr>
            <a:endParaRPr lang="es-CR" sz="2400" dirty="0">
              <a:latin typeface="Garamond" panose="02020404030301010803" pitchFamily="18" charset="0"/>
            </a:endParaRPr>
          </a:p>
        </p:txBody>
      </p:sp>
      <p:pic>
        <p:nvPicPr>
          <p:cNvPr id="6" name="Imagen 5">
            <a:extLst>
              <a:ext uri="{FF2B5EF4-FFF2-40B4-BE49-F238E27FC236}">
                <a16:creationId xmlns:a16="http://schemas.microsoft.com/office/drawing/2014/main" id="{8D27031D-BDFA-D707-BE40-0D34767450A6}"/>
              </a:ext>
            </a:extLst>
          </p:cNvPr>
          <p:cNvPicPr>
            <a:picLocks noChangeAspect="1"/>
          </p:cNvPicPr>
          <p:nvPr/>
        </p:nvPicPr>
        <p:blipFill>
          <a:blip r:embed="rId4"/>
          <a:stretch>
            <a:fillRect/>
          </a:stretch>
        </p:blipFill>
        <p:spPr>
          <a:xfrm>
            <a:off x="8483600" y="265122"/>
            <a:ext cx="3608892" cy="5911841"/>
          </a:xfrm>
          <a:prstGeom prst="rect">
            <a:avLst/>
          </a:prstGeom>
        </p:spPr>
      </p:pic>
    </p:spTree>
    <p:extLst>
      <p:ext uri="{BB962C8B-B14F-4D97-AF65-F5344CB8AC3E}">
        <p14:creationId xmlns:p14="http://schemas.microsoft.com/office/powerpoint/2010/main" val="34574663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5A145F-A89C-D3B5-8AD0-449923F74F07}"/>
            </a:ext>
          </a:extLst>
        </p:cNvPr>
        <p:cNvGrpSpPr/>
        <p:nvPr/>
      </p:nvGrpSpPr>
      <p:grpSpPr>
        <a:xfrm>
          <a:off x="0" y="0"/>
          <a:ext cx="0" cy="0"/>
          <a:chOff x="0" y="0"/>
          <a:chExt cx="0" cy="0"/>
        </a:xfrm>
      </p:grpSpPr>
      <p:sp>
        <p:nvSpPr>
          <p:cNvPr id="5" name="Elipse 4">
            <a:extLst>
              <a:ext uri="{FF2B5EF4-FFF2-40B4-BE49-F238E27FC236}">
                <a16:creationId xmlns:a16="http://schemas.microsoft.com/office/drawing/2014/main" id="{F440FB10-6022-2300-E4BD-AE443804DDA0}"/>
              </a:ext>
            </a:extLst>
          </p:cNvPr>
          <p:cNvSpPr/>
          <p:nvPr/>
        </p:nvSpPr>
        <p:spPr>
          <a:xfrm>
            <a:off x="-1000125" y="1624554"/>
            <a:ext cx="2273300" cy="2120900"/>
          </a:xfrm>
          <a:prstGeom prst="ellipse">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r"/>
            <a:r>
              <a:rPr lang="es-MX" b="1" dirty="0">
                <a:latin typeface="Garamond" panose="02020404030301010803" pitchFamily="18" charset="0"/>
              </a:rPr>
              <a:t>Artículo </a:t>
            </a:r>
          </a:p>
          <a:p>
            <a:pPr algn="r"/>
            <a:r>
              <a:rPr lang="es-MX" b="1" dirty="0">
                <a:latin typeface="Garamond" panose="02020404030301010803" pitchFamily="18" charset="0"/>
              </a:rPr>
              <a:t>119</a:t>
            </a:r>
          </a:p>
          <a:p>
            <a:pPr algn="r"/>
            <a:r>
              <a:rPr lang="es-MX" b="1" dirty="0">
                <a:latin typeface="Garamond" panose="02020404030301010803" pitchFamily="18" charset="0"/>
              </a:rPr>
              <a:t>LGCP</a:t>
            </a:r>
            <a:endParaRPr lang="es-CR" b="1" dirty="0">
              <a:latin typeface="Garamond" panose="02020404030301010803" pitchFamily="18" charset="0"/>
            </a:endParaRPr>
          </a:p>
        </p:txBody>
      </p:sp>
      <p:sp>
        <p:nvSpPr>
          <p:cNvPr id="9" name="Rectangle 3">
            <a:extLst>
              <a:ext uri="{FF2B5EF4-FFF2-40B4-BE49-F238E27FC236}">
                <a16:creationId xmlns:a16="http://schemas.microsoft.com/office/drawing/2014/main" id="{53668CF5-584F-8B03-A987-7840CC4BCEFA}"/>
              </a:ext>
            </a:extLst>
          </p:cNvPr>
          <p:cNvSpPr>
            <a:spLocks noChangeArrowheads="1"/>
          </p:cNvSpPr>
          <p:nvPr/>
        </p:nvSpPr>
        <p:spPr bwMode="auto">
          <a:xfrm>
            <a:off x="1282700" y="0"/>
            <a:ext cx="10354779" cy="6494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4926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CR" altLang="es-CR" sz="1600" b="0" i="0" u="none" strike="noStrike" cap="none" normalizeH="0" baseline="0" dirty="0">
                <a:ln>
                  <a:noFill/>
                </a:ln>
                <a:solidFill>
                  <a:srgbClr val="000000"/>
                </a:solidFill>
                <a:effectLst/>
                <a:cs typeface="Arial" panose="020B0604020202020204" pitchFamily="34" charset="0"/>
              </a:rPr>
              <a:t>ARTÍCULO 119- Causales de sanción a particulares</a:t>
            </a:r>
            <a:endParaRPr kumimoji="0" lang="es-CR" altLang="es-CR" sz="1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CR" altLang="es-CR" sz="1600" b="0" i="0" u="none" strike="noStrike" cap="none" normalizeH="0" baseline="0" dirty="0">
                <a:ln>
                  <a:noFill/>
                </a:ln>
                <a:solidFill>
                  <a:srgbClr val="000000"/>
                </a:solidFill>
                <a:effectLst/>
                <a:cs typeface="Arial" panose="020B0604020202020204" pitchFamily="34" charset="0"/>
              </a:rPr>
              <a:t>Serán causales de sanción a los particulares las siguientes:</a:t>
            </a:r>
            <a:endParaRPr kumimoji="0" lang="es-CR" altLang="es-CR" sz="1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CR" altLang="es-CR" sz="1600" b="0" i="0" u="none" strike="noStrike" cap="none" normalizeH="0" baseline="0" dirty="0">
                <a:ln>
                  <a:noFill/>
                </a:ln>
                <a:solidFill>
                  <a:srgbClr val="000000"/>
                </a:solidFill>
                <a:effectLst/>
                <a:cs typeface="Arial" panose="020B0604020202020204" pitchFamily="34" charset="0"/>
              </a:rPr>
              <a:t>a) Obtener ilegalmente información que le coloque en una situación de ventaja respecto de otros competidores potenciales.</a:t>
            </a:r>
            <a:endParaRPr kumimoji="0" lang="es-CR" altLang="es-CR" sz="1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CR" altLang="es-CR" sz="1600" b="1" i="0" u="none" strike="noStrike" cap="none" normalizeH="0" baseline="0" dirty="0">
                <a:ln>
                  <a:noFill/>
                </a:ln>
                <a:solidFill>
                  <a:srgbClr val="000000"/>
                </a:solidFill>
                <a:effectLst/>
                <a:cs typeface="Arial" panose="020B0604020202020204" pitchFamily="34" charset="0"/>
              </a:rPr>
              <a:t>b) Dejar sin efecto su propuesta sin mediar una justa causa durante cualquier fase del concurso.</a:t>
            </a:r>
            <a:endParaRPr kumimoji="0" lang="es-CR" altLang="es-CR" sz="1600" b="1"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CR" altLang="es-CR" sz="1600" b="0" i="0" u="none" strike="noStrike" cap="none" normalizeH="0" baseline="0" dirty="0">
                <a:ln>
                  <a:noFill/>
                </a:ln>
                <a:solidFill>
                  <a:srgbClr val="000000"/>
                </a:solidFill>
                <a:effectLst/>
                <a:cs typeface="Arial" panose="020B0604020202020204" pitchFamily="34" charset="0"/>
              </a:rPr>
              <a:t>c) Participar directa o indirectamente, en un procedimiento de contratación, o ejecutar un contrato pese a estar cubierto por el régimen de prohibiciones</a:t>
            </a:r>
            <a:r>
              <a:rPr lang="es-CR" altLang="es-CR" sz="1600" dirty="0">
                <a:solidFill>
                  <a:srgbClr val="000000"/>
                </a:solidFill>
                <a:cs typeface="Arial" panose="020B0604020202020204" pitchFamily="34" charset="0"/>
              </a:rPr>
              <a:t> </a:t>
            </a:r>
            <a:r>
              <a:rPr kumimoji="0" lang="es-CR" altLang="es-CR" sz="1600" b="0" i="0" u="none" strike="noStrike" cap="none" normalizeH="0" baseline="0" dirty="0">
                <a:ln>
                  <a:noFill/>
                </a:ln>
                <a:solidFill>
                  <a:srgbClr val="000000"/>
                </a:solidFill>
                <a:effectLst/>
                <a:cs typeface="Arial" panose="020B0604020202020204" pitchFamily="34" charset="0"/>
              </a:rPr>
              <a:t>establecido en el ordenamiento jurídico.</a:t>
            </a:r>
            <a:endParaRPr kumimoji="0" lang="es-CR" altLang="es-CR" sz="1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CR" altLang="es-CR" sz="1600" b="0" i="0" u="none" strike="noStrike" cap="none" normalizeH="0" baseline="0" dirty="0">
                <a:ln>
                  <a:noFill/>
                </a:ln>
                <a:solidFill>
                  <a:srgbClr val="000000"/>
                </a:solidFill>
                <a:effectLst/>
                <a:cs typeface="Arial" panose="020B0604020202020204" pitchFamily="34" charset="0"/>
              </a:rPr>
              <a:t>d) Participar en un concurso cuando un miembro del grupo de interés económico al que pertenece ya ha sido sancionado para el mismo objeto del concurso.</a:t>
            </a:r>
            <a:endParaRPr kumimoji="0" lang="es-CR" altLang="es-CR" sz="1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CR" altLang="es-CR" sz="1600" b="0" i="0" u="none" strike="noStrike" cap="none" normalizeH="0" baseline="0" dirty="0">
                <a:ln>
                  <a:noFill/>
                </a:ln>
                <a:solidFill>
                  <a:srgbClr val="000000"/>
                </a:solidFill>
                <a:effectLst/>
                <a:cs typeface="Arial" panose="020B0604020202020204" pitchFamily="34" charset="0"/>
              </a:rPr>
              <a:t>e) Suministrar, directa o indirectamente, dádivas a los funcionarios involucrados en un procedimiento de contratación pública.</a:t>
            </a:r>
            <a:endParaRPr kumimoji="0" lang="es-CR" altLang="es-CR" sz="1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CR" altLang="es-CR" sz="1600" b="0" i="0" u="none" strike="noStrike" cap="none" normalizeH="0" baseline="0" dirty="0">
                <a:ln>
                  <a:noFill/>
                </a:ln>
                <a:solidFill>
                  <a:srgbClr val="000000"/>
                </a:solidFill>
                <a:effectLst/>
                <a:cs typeface="Arial" panose="020B0604020202020204" pitchFamily="34" charset="0"/>
              </a:rPr>
              <a:t>f) Invocar o introducir hechos falsos en los procedimientos de contratación.</a:t>
            </a:r>
            <a:endParaRPr kumimoji="0" lang="es-CR" altLang="es-CR" sz="1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CR" altLang="es-CR" sz="1600" b="0" i="0" u="none" strike="noStrike" cap="none" normalizeH="0" baseline="0" dirty="0">
                <a:ln>
                  <a:noFill/>
                </a:ln>
                <a:solidFill>
                  <a:srgbClr val="000000"/>
                </a:solidFill>
                <a:effectLst/>
                <a:cs typeface="Arial" panose="020B0604020202020204" pitchFamily="34" charset="0"/>
              </a:rPr>
              <a:t>g) Brindar información falsa, omitir o no actualizar la información en la declaración jurada, según lo indicado en el artículo 29 de la presente ley.</a:t>
            </a:r>
            <a:endParaRPr kumimoji="0" lang="es-CR" altLang="es-CR" sz="1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CR" altLang="es-CR" sz="1600" b="0" i="0" u="none" strike="noStrike" cap="none" normalizeH="0" baseline="0" dirty="0">
                <a:ln>
                  <a:noFill/>
                </a:ln>
                <a:solidFill>
                  <a:srgbClr val="000000"/>
                </a:solidFill>
                <a:effectLst/>
                <a:cs typeface="Arial" panose="020B0604020202020204" pitchFamily="34" charset="0"/>
              </a:rPr>
              <a:t>h) Utilizar de forma ilegítima una pyme que pertenezca a un mismo grupo de interés económico para obtener los beneficios dispuestos en esta ley.</a:t>
            </a:r>
            <a:endParaRPr kumimoji="0" lang="es-CR" altLang="es-CR" sz="1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CR" altLang="es-CR" sz="1600" b="1" i="0" u="none" strike="noStrike" cap="none" normalizeH="0" baseline="0" dirty="0">
                <a:ln>
                  <a:noFill/>
                </a:ln>
                <a:solidFill>
                  <a:srgbClr val="000000"/>
                </a:solidFill>
                <a:effectLst/>
                <a:cs typeface="Arial" panose="020B0604020202020204" pitchFamily="34" charset="0"/>
              </a:rPr>
              <a:t>i) Incumplir o cumplir defectuosamente sin motivo suficiente con el objeto del contrato o fuera del plazo pactado, sin que medie justificación alguna aceptada por la Administración.</a:t>
            </a:r>
            <a:endParaRPr kumimoji="0" lang="es-CR" altLang="es-CR" sz="1600" b="1"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CR" altLang="es-CR" sz="1600" b="1" i="0" u="none" strike="noStrike" cap="none" normalizeH="0" baseline="0" dirty="0">
                <a:ln>
                  <a:noFill/>
                </a:ln>
                <a:solidFill>
                  <a:srgbClr val="000000"/>
                </a:solidFill>
                <a:effectLst/>
                <a:cs typeface="Arial" panose="020B0604020202020204" pitchFamily="34" charset="0"/>
              </a:rPr>
              <a:t>j) Abandonar un contrato en ejecución sin justa causa.</a:t>
            </a:r>
            <a:endParaRPr kumimoji="0" lang="es-CR" altLang="es-CR" sz="1600" b="1"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CR" altLang="es-CR" sz="1600" b="0" i="0" u="none" strike="noStrike" cap="none" normalizeH="0" baseline="0" dirty="0">
                <a:ln>
                  <a:noFill/>
                </a:ln>
                <a:solidFill>
                  <a:srgbClr val="000000"/>
                </a:solidFill>
                <a:effectLst/>
                <a:cs typeface="Arial" panose="020B0604020202020204" pitchFamily="34" charset="0"/>
              </a:rPr>
              <a:t>k) Obtener un beneficio patrimonial indebido como resultado de las obligaciones derivadas del contrato, incluido el supuesto de contratación irregular.</a:t>
            </a:r>
            <a:endParaRPr kumimoji="0" lang="es-CR" altLang="es-CR" sz="1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CR" altLang="es-CR" sz="1600" b="0" i="0" u="none" strike="noStrike" cap="none" normalizeH="0" baseline="0" dirty="0">
                <a:ln>
                  <a:noFill/>
                </a:ln>
                <a:solidFill>
                  <a:srgbClr val="000000"/>
                </a:solidFill>
                <a:effectLst/>
                <a:cs typeface="Arial" panose="020B0604020202020204" pitchFamily="34" charset="0"/>
              </a:rPr>
              <a:t>l) Dejar caducar una contratación pública por acciones u omisiones atribuibles al contratista.</a:t>
            </a:r>
            <a:endParaRPr kumimoji="0" lang="es-CR" altLang="es-CR" sz="1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CR" altLang="es-CR" sz="1600" b="0" i="0" u="none" strike="noStrike" cap="none" normalizeH="0" baseline="0" dirty="0">
                <a:ln>
                  <a:noFill/>
                </a:ln>
                <a:solidFill>
                  <a:srgbClr val="000000"/>
                </a:solidFill>
                <a:effectLst/>
                <a:cs typeface="Arial" panose="020B0604020202020204" pitchFamily="34" charset="0"/>
              </a:rPr>
              <a:t>m) Causar retrasos y encarecimientos de los proyectos de infraestructura pública atribuibles a una conducta del contratista.</a:t>
            </a:r>
            <a:endParaRPr kumimoji="0" lang="es-CR" altLang="es-CR" sz="1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CR" altLang="es-CR" sz="1600" b="0" i="0" u="none" strike="noStrike" cap="none" normalizeH="0" baseline="0" dirty="0">
                <a:ln>
                  <a:noFill/>
                </a:ln>
                <a:solidFill>
                  <a:srgbClr val="000000"/>
                </a:solidFill>
                <a:effectLst/>
                <a:cs typeface="Arial" panose="020B0604020202020204" pitchFamily="34" charset="0"/>
              </a:rPr>
              <a:t>n) Las acciones u omisiones del contratista que ocasionen incumplimientos en  l proyecto de infraestructura pública que pongan en peligro la vida o la seguridad de las personas.</a:t>
            </a:r>
            <a:endParaRPr kumimoji="0" lang="es-CR" altLang="es-CR" sz="1600" b="0" i="0" u="none" strike="noStrike" cap="none" normalizeH="0" baseline="0" dirty="0">
              <a:ln>
                <a:noFill/>
              </a:ln>
              <a:solidFill>
                <a:schemeClr val="tx1"/>
              </a:solidFill>
              <a:effectLst/>
            </a:endParaRPr>
          </a:p>
        </p:txBody>
      </p:sp>
      <p:pic>
        <p:nvPicPr>
          <p:cNvPr id="3" name="Imagen 2">
            <a:hlinkClick r:id="rId2"/>
            <a:extLst>
              <a:ext uri="{FF2B5EF4-FFF2-40B4-BE49-F238E27FC236}">
                <a16:creationId xmlns:a16="http://schemas.microsoft.com/office/drawing/2014/main" id="{B8D7BBF2-6F5F-18DE-7502-955DDFDA2F37}"/>
              </a:ext>
            </a:extLst>
          </p:cNvPr>
          <p:cNvPicPr>
            <a:picLocks noChangeAspect="1"/>
          </p:cNvPicPr>
          <p:nvPr/>
        </p:nvPicPr>
        <p:blipFill>
          <a:blip r:embed="rId3"/>
          <a:stretch>
            <a:fillRect/>
          </a:stretch>
        </p:blipFill>
        <p:spPr>
          <a:xfrm>
            <a:off x="-104" y="1553995"/>
            <a:ext cx="1330429" cy="2410581"/>
          </a:xfrm>
          <a:prstGeom prst="rect">
            <a:avLst/>
          </a:prstGeom>
        </p:spPr>
      </p:pic>
      <p:pic>
        <p:nvPicPr>
          <p:cNvPr id="10" name="Imagen 9">
            <a:extLst>
              <a:ext uri="{FF2B5EF4-FFF2-40B4-BE49-F238E27FC236}">
                <a16:creationId xmlns:a16="http://schemas.microsoft.com/office/drawing/2014/main" id="{8CA2CA5D-6A8A-AC58-99B9-3DFF3A163113}"/>
              </a:ext>
            </a:extLst>
          </p:cNvPr>
          <p:cNvPicPr>
            <a:picLocks noChangeAspect="1"/>
          </p:cNvPicPr>
          <p:nvPr/>
        </p:nvPicPr>
        <p:blipFill>
          <a:blip r:embed="rId4"/>
          <a:stretch>
            <a:fillRect/>
          </a:stretch>
        </p:blipFill>
        <p:spPr>
          <a:xfrm>
            <a:off x="594185" y="4411322"/>
            <a:ext cx="736244" cy="430727"/>
          </a:xfrm>
          <a:prstGeom prst="rect">
            <a:avLst/>
          </a:prstGeom>
        </p:spPr>
      </p:pic>
      <p:pic>
        <p:nvPicPr>
          <p:cNvPr id="12" name="Imagen 11">
            <a:extLst>
              <a:ext uri="{FF2B5EF4-FFF2-40B4-BE49-F238E27FC236}">
                <a16:creationId xmlns:a16="http://schemas.microsoft.com/office/drawing/2014/main" id="{78AE3988-ACDC-CDA8-167F-D4BC494451E2}"/>
              </a:ext>
            </a:extLst>
          </p:cNvPr>
          <p:cNvPicPr>
            <a:picLocks noChangeAspect="1"/>
          </p:cNvPicPr>
          <p:nvPr/>
        </p:nvPicPr>
        <p:blipFill>
          <a:blip r:embed="rId4"/>
          <a:stretch>
            <a:fillRect/>
          </a:stretch>
        </p:blipFill>
        <p:spPr>
          <a:xfrm>
            <a:off x="603992" y="3880914"/>
            <a:ext cx="736244" cy="430727"/>
          </a:xfrm>
          <a:prstGeom prst="rect">
            <a:avLst/>
          </a:prstGeom>
        </p:spPr>
      </p:pic>
      <p:pic>
        <p:nvPicPr>
          <p:cNvPr id="13" name="Imagen 12">
            <a:extLst>
              <a:ext uri="{FF2B5EF4-FFF2-40B4-BE49-F238E27FC236}">
                <a16:creationId xmlns:a16="http://schemas.microsoft.com/office/drawing/2014/main" id="{868A2C1B-8EF9-F9DC-AB9A-56481CFEF67A}"/>
              </a:ext>
            </a:extLst>
          </p:cNvPr>
          <p:cNvPicPr>
            <a:picLocks noChangeAspect="1"/>
          </p:cNvPicPr>
          <p:nvPr/>
        </p:nvPicPr>
        <p:blipFill>
          <a:blip r:embed="rId4"/>
          <a:stretch>
            <a:fillRect/>
          </a:stretch>
        </p:blipFill>
        <p:spPr>
          <a:xfrm>
            <a:off x="603992" y="976567"/>
            <a:ext cx="736244" cy="430727"/>
          </a:xfrm>
          <a:prstGeom prst="rect">
            <a:avLst/>
          </a:prstGeom>
        </p:spPr>
      </p:pic>
    </p:spTree>
    <p:extLst>
      <p:ext uri="{BB962C8B-B14F-4D97-AF65-F5344CB8AC3E}">
        <p14:creationId xmlns:p14="http://schemas.microsoft.com/office/powerpoint/2010/main" val="29285167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0F5E3E-2B86-9FB4-A2DB-19847721EC8E}"/>
            </a:ext>
          </a:extLst>
        </p:cNvPr>
        <p:cNvGrpSpPr/>
        <p:nvPr/>
      </p:nvGrpSpPr>
      <p:grpSpPr>
        <a:xfrm>
          <a:off x="0" y="0"/>
          <a:ext cx="0" cy="0"/>
          <a:chOff x="0" y="0"/>
          <a:chExt cx="0" cy="0"/>
        </a:xfrm>
      </p:grpSpPr>
      <p:sp>
        <p:nvSpPr>
          <p:cNvPr id="5" name="Elipse 4">
            <a:extLst>
              <a:ext uri="{FF2B5EF4-FFF2-40B4-BE49-F238E27FC236}">
                <a16:creationId xmlns:a16="http://schemas.microsoft.com/office/drawing/2014/main" id="{E938E869-C026-922F-3191-FED719FC6917}"/>
              </a:ext>
            </a:extLst>
          </p:cNvPr>
          <p:cNvSpPr/>
          <p:nvPr/>
        </p:nvSpPr>
        <p:spPr>
          <a:xfrm>
            <a:off x="-1057275" y="2061784"/>
            <a:ext cx="2273300" cy="2120900"/>
          </a:xfrm>
          <a:prstGeom prst="ellipse">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r"/>
            <a:r>
              <a:rPr lang="es-MX" b="1" dirty="0">
                <a:latin typeface="Garamond" panose="02020404030301010803" pitchFamily="18" charset="0"/>
              </a:rPr>
              <a:t>Artículo </a:t>
            </a:r>
          </a:p>
          <a:p>
            <a:pPr algn="r"/>
            <a:r>
              <a:rPr lang="es-MX" b="1" dirty="0">
                <a:latin typeface="Garamond" panose="02020404030301010803" pitchFamily="18" charset="0"/>
              </a:rPr>
              <a:t>119</a:t>
            </a:r>
          </a:p>
          <a:p>
            <a:pPr algn="r"/>
            <a:r>
              <a:rPr lang="es-MX" b="1" dirty="0">
                <a:latin typeface="Garamond" panose="02020404030301010803" pitchFamily="18" charset="0"/>
              </a:rPr>
              <a:t>LGCP</a:t>
            </a:r>
            <a:endParaRPr lang="es-CR" b="1" dirty="0">
              <a:latin typeface="Garamond" panose="02020404030301010803" pitchFamily="18" charset="0"/>
            </a:endParaRPr>
          </a:p>
        </p:txBody>
      </p:sp>
      <p:sp>
        <p:nvSpPr>
          <p:cNvPr id="9" name="Rectangle 3">
            <a:extLst>
              <a:ext uri="{FF2B5EF4-FFF2-40B4-BE49-F238E27FC236}">
                <a16:creationId xmlns:a16="http://schemas.microsoft.com/office/drawing/2014/main" id="{BB0CED8F-033A-2022-027C-DD65433FA720}"/>
              </a:ext>
            </a:extLst>
          </p:cNvPr>
          <p:cNvSpPr>
            <a:spLocks noChangeArrowheads="1"/>
          </p:cNvSpPr>
          <p:nvPr/>
        </p:nvSpPr>
        <p:spPr bwMode="auto">
          <a:xfrm>
            <a:off x="1704974" y="250734"/>
            <a:ext cx="9629775" cy="6247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4926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1" algn="just"/>
            <a:r>
              <a:rPr kumimoji="0" lang="es-CR" altLang="es-CR" sz="1600" b="1" i="0" u="none" strike="noStrike" cap="none" normalizeH="0" baseline="0" dirty="0">
                <a:ln>
                  <a:noFill/>
                </a:ln>
                <a:solidFill>
                  <a:srgbClr val="000000"/>
                </a:solidFill>
                <a:effectLst/>
                <a:cs typeface="Arial" panose="020B0604020202020204" pitchFamily="34" charset="0"/>
              </a:rPr>
              <a:t>ñ) No suscribir el contrato, en caso de resultar adjudicatario.</a:t>
            </a:r>
            <a:endParaRPr kumimoji="0" lang="es-CR" altLang="es-CR" sz="1600" b="1" i="0" u="none" strike="noStrike" cap="none" normalizeH="0" baseline="0" dirty="0">
              <a:ln>
                <a:noFill/>
              </a:ln>
              <a:solidFill>
                <a:schemeClr val="tx1"/>
              </a:solidFill>
              <a:effectLst/>
            </a:endParaRPr>
          </a:p>
          <a:p>
            <a:pPr lvl="1" algn="just"/>
            <a:r>
              <a:rPr kumimoji="0" lang="es-CR" altLang="es-CR" sz="1600" b="1" i="0" u="none" strike="noStrike" cap="none" normalizeH="0" baseline="0" dirty="0">
                <a:ln>
                  <a:noFill/>
                </a:ln>
                <a:solidFill>
                  <a:srgbClr val="000000"/>
                </a:solidFill>
                <a:effectLst/>
                <a:cs typeface="Arial" panose="020B0604020202020204" pitchFamily="34" charset="0"/>
              </a:rPr>
              <a:t>o) No iniciar, sin motivo suficiente, las labores propias de la obra, dentro del mes siguiente al refrendo del contrato, sin perjuicio de la ejecución de la garantía de cumplimiento o de otro tipo de responsabilidades legales.</a:t>
            </a:r>
            <a:endParaRPr kumimoji="0" lang="es-CR" altLang="es-CR" sz="1600" b="1" i="0" u="none" strike="noStrike" cap="none" normalizeH="0" baseline="0" dirty="0">
              <a:ln>
                <a:noFill/>
              </a:ln>
              <a:solidFill>
                <a:schemeClr val="tx1"/>
              </a:solidFill>
              <a:effectLst/>
            </a:endParaRPr>
          </a:p>
          <a:p>
            <a:pPr lvl="1" algn="just"/>
            <a:r>
              <a:rPr kumimoji="0" lang="es-CR" altLang="es-CR" sz="1600" b="1" i="0" u="none" strike="noStrike" cap="none" normalizeH="0" baseline="0" dirty="0">
                <a:ln>
                  <a:noFill/>
                </a:ln>
                <a:solidFill>
                  <a:srgbClr val="000000"/>
                </a:solidFill>
                <a:effectLst/>
                <a:cs typeface="Arial" panose="020B0604020202020204" pitchFamily="34" charset="0"/>
              </a:rPr>
              <a:t>p) Suministrar objetos, servicios u obras de inferior calidad de la ofrecida.</a:t>
            </a:r>
            <a:endParaRPr kumimoji="0" lang="es-CR" altLang="es-CR" sz="1600" b="1" i="0" u="none" strike="noStrike" cap="none" normalizeH="0" baseline="0" dirty="0">
              <a:ln>
                <a:noFill/>
              </a:ln>
              <a:solidFill>
                <a:schemeClr val="tx1"/>
              </a:solidFill>
              <a:effectLst/>
            </a:endParaRPr>
          </a:p>
          <a:p>
            <a:pPr lvl="1" algn="just"/>
            <a:r>
              <a:rPr kumimoji="0" lang="es-CR" altLang="es-CR" sz="1600" b="0" i="0" u="none" strike="noStrike" cap="none" normalizeH="0" baseline="0" dirty="0">
                <a:ln>
                  <a:noFill/>
                </a:ln>
                <a:solidFill>
                  <a:srgbClr val="000000"/>
                </a:solidFill>
                <a:effectLst/>
                <a:cs typeface="Arial" panose="020B0604020202020204" pitchFamily="34" charset="0"/>
              </a:rPr>
              <a:t>q) Subcontratar con personas físicas o jurídicas diferentes de las que señala el listado de subcontratación.</a:t>
            </a:r>
            <a:endParaRPr kumimoji="0" lang="es-CR" altLang="es-CR" sz="1600" b="0" i="0" u="none" strike="noStrike" cap="none" normalizeH="0" baseline="0" dirty="0">
              <a:ln>
                <a:noFill/>
              </a:ln>
              <a:solidFill>
                <a:schemeClr val="tx1"/>
              </a:solidFill>
              <a:effectLst/>
            </a:endParaRPr>
          </a:p>
          <a:p>
            <a:pPr lvl="1" algn="just"/>
            <a:r>
              <a:rPr kumimoji="0" lang="es-CR" altLang="es-CR" sz="1600" b="0" i="0" u="none" strike="noStrike" cap="none" normalizeH="0" baseline="0" dirty="0">
                <a:ln>
                  <a:noFill/>
                </a:ln>
                <a:solidFill>
                  <a:srgbClr val="000000"/>
                </a:solidFill>
                <a:effectLst/>
                <a:cs typeface="Arial" panose="020B0604020202020204" pitchFamily="34" charset="0"/>
              </a:rPr>
              <a:t>r) Las causas atribuibles al contratista que conlleven la resolución contractual en sede jurisdiccional, cuando dicha gestión sea promovida por la administración y haya condenatoria en firme en contra del contratista.</a:t>
            </a:r>
            <a:endParaRPr kumimoji="0" lang="es-CR" altLang="es-CR" sz="1600" b="0" i="0" u="none" strike="noStrike" cap="none" normalizeH="0" baseline="0" dirty="0">
              <a:ln>
                <a:noFill/>
              </a:ln>
              <a:solidFill>
                <a:schemeClr val="tx1"/>
              </a:solidFill>
              <a:effectLst/>
            </a:endParaRPr>
          </a:p>
          <a:p>
            <a:pPr lvl="1" algn="just"/>
            <a:r>
              <a:rPr kumimoji="0" lang="es-CR" altLang="es-CR" sz="1600" b="0" i="0" u="none" strike="noStrike" cap="none" normalizeH="0" baseline="0" dirty="0">
                <a:ln>
                  <a:noFill/>
                </a:ln>
                <a:solidFill>
                  <a:srgbClr val="000000"/>
                </a:solidFill>
                <a:effectLst/>
                <a:cs typeface="Arial" panose="020B0604020202020204" pitchFamily="34" charset="0"/>
              </a:rPr>
              <a:t>s) Invitar a personas funcionarias públicas a participar en actividades organizadas o patrocinadas por el proveedor ordinario o potencial, dentro o fuera del país, cuando no formen parte de los compromisos de capacitación formalmente adquiridos por la entidad que promueve el concurso o no sean parte del proceso de valoración objetiva de las ofertas. Dentro del alcance de esta infracción, se incluye la invitación a asistencia a congresos, seminarios o cualquier otra actividad, por cuenta del proveedor, excepto si forma parte de los planes de capacitación ordinarios o las actividades autorizadas expresamente por el superior jerárquico, en forma razonada, con la cual demuestre el beneficio para la Administración.</a:t>
            </a:r>
            <a:endParaRPr kumimoji="0" lang="es-CR" altLang="es-CR" sz="1600" b="0" i="0" u="none" strike="noStrike" cap="none" normalizeH="0" baseline="0" dirty="0">
              <a:ln>
                <a:noFill/>
              </a:ln>
              <a:solidFill>
                <a:schemeClr val="tx1"/>
              </a:solidFill>
              <a:effectLst/>
            </a:endParaRPr>
          </a:p>
          <a:p>
            <a:pPr lvl="1" algn="just"/>
            <a:r>
              <a:rPr kumimoji="0" lang="es-CR" altLang="es-CR" sz="1600" b="0" i="0" u="none" strike="noStrike" cap="none" normalizeH="0" baseline="0" dirty="0">
                <a:ln>
                  <a:noFill/>
                </a:ln>
                <a:solidFill>
                  <a:srgbClr val="000000"/>
                </a:solidFill>
                <a:effectLst/>
                <a:cs typeface="Arial" panose="020B0604020202020204" pitchFamily="34" charset="0"/>
              </a:rPr>
              <a:t>t) Participar de cualquier forma en los hechos sancionables establecidos en el artículo 125 de esta ley.</a:t>
            </a:r>
            <a:endParaRPr kumimoji="0" lang="es-CR" altLang="es-CR" sz="1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CR" altLang="es-CR" sz="1600" b="0" i="0" u="none" strike="noStrike" cap="none" normalizeH="0" baseline="0" dirty="0">
              <a:ln>
                <a:noFill/>
              </a:ln>
              <a:solidFill>
                <a:srgbClr val="000000"/>
              </a:solidFill>
              <a:effectLst/>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CR" altLang="es-CR" sz="1600" b="0" i="0" u="none" strike="noStrike" cap="none" normalizeH="0" baseline="0" dirty="0">
                <a:ln>
                  <a:noFill/>
                </a:ln>
                <a:solidFill>
                  <a:srgbClr val="000000"/>
                </a:solidFill>
                <a:effectLst/>
                <a:cs typeface="Arial" panose="020B0604020202020204" pitchFamily="34" charset="0"/>
              </a:rPr>
              <a:t>Cualquier violación debidamente acreditada, referida a las causales de sanción contempladas en los incisos a), c), d), e), f), g), h), j), k), l), m) y n) anteriores, generará la exclusión de la oferta del procedimiento y la resolución del contrato, si se detecta en la fase de ejecución. La responsabilidad de los particulares prescribirá en un plazo de cinco años, contado a partir del acaecimiento del hecho.</a:t>
            </a:r>
            <a:endParaRPr kumimoji="0" lang="es-CR" altLang="es-CR" sz="1600" b="0" i="0" u="none" strike="noStrike" cap="none" normalizeH="0" baseline="0" dirty="0">
              <a:ln>
                <a:noFill/>
              </a:ln>
              <a:solidFill>
                <a:schemeClr val="tx1"/>
              </a:solidFill>
              <a:effectLst/>
            </a:endParaRPr>
          </a:p>
        </p:txBody>
      </p:sp>
      <p:pic>
        <p:nvPicPr>
          <p:cNvPr id="3" name="Imagen 2">
            <a:hlinkClick r:id="rId2"/>
            <a:extLst>
              <a:ext uri="{FF2B5EF4-FFF2-40B4-BE49-F238E27FC236}">
                <a16:creationId xmlns:a16="http://schemas.microsoft.com/office/drawing/2014/main" id="{20646CDF-1331-6127-A325-AE54FFCB4E30}"/>
              </a:ext>
            </a:extLst>
          </p:cNvPr>
          <p:cNvPicPr>
            <a:picLocks noChangeAspect="1"/>
          </p:cNvPicPr>
          <p:nvPr/>
        </p:nvPicPr>
        <p:blipFill>
          <a:blip r:embed="rId3"/>
          <a:stretch>
            <a:fillRect/>
          </a:stretch>
        </p:blipFill>
        <p:spPr>
          <a:xfrm>
            <a:off x="0" y="1916944"/>
            <a:ext cx="1704974" cy="3089213"/>
          </a:xfrm>
          <a:prstGeom prst="rect">
            <a:avLst/>
          </a:prstGeom>
        </p:spPr>
      </p:pic>
      <p:pic>
        <p:nvPicPr>
          <p:cNvPr id="2" name="Imagen 1">
            <a:extLst>
              <a:ext uri="{FF2B5EF4-FFF2-40B4-BE49-F238E27FC236}">
                <a16:creationId xmlns:a16="http://schemas.microsoft.com/office/drawing/2014/main" id="{FDAD3A01-4B43-F88E-533F-9268751BFC1B}"/>
              </a:ext>
            </a:extLst>
          </p:cNvPr>
          <p:cNvPicPr>
            <a:picLocks noChangeAspect="1"/>
          </p:cNvPicPr>
          <p:nvPr/>
        </p:nvPicPr>
        <p:blipFill>
          <a:blip r:embed="rId4"/>
          <a:stretch>
            <a:fillRect/>
          </a:stretch>
        </p:blipFill>
        <p:spPr>
          <a:xfrm>
            <a:off x="1497623" y="683588"/>
            <a:ext cx="737680" cy="432854"/>
          </a:xfrm>
          <a:prstGeom prst="rect">
            <a:avLst/>
          </a:prstGeom>
        </p:spPr>
      </p:pic>
      <p:pic>
        <p:nvPicPr>
          <p:cNvPr id="7" name="Imagen 6">
            <a:extLst>
              <a:ext uri="{FF2B5EF4-FFF2-40B4-BE49-F238E27FC236}">
                <a16:creationId xmlns:a16="http://schemas.microsoft.com/office/drawing/2014/main" id="{534C4932-516A-D9A3-05D2-C00D513191F3}"/>
              </a:ext>
            </a:extLst>
          </p:cNvPr>
          <p:cNvPicPr>
            <a:picLocks noChangeAspect="1"/>
          </p:cNvPicPr>
          <p:nvPr/>
        </p:nvPicPr>
        <p:blipFill>
          <a:blip r:embed="rId4"/>
          <a:stretch>
            <a:fillRect/>
          </a:stretch>
        </p:blipFill>
        <p:spPr>
          <a:xfrm>
            <a:off x="1497623" y="250734"/>
            <a:ext cx="737680" cy="432854"/>
          </a:xfrm>
          <a:prstGeom prst="rect">
            <a:avLst/>
          </a:prstGeom>
        </p:spPr>
      </p:pic>
      <p:pic>
        <p:nvPicPr>
          <p:cNvPr id="8" name="Imagen 7">
            <a:extLst>
              <a:ext uri="{FF2B5EF4-FFF2-40B4-BE49-F238E27FC236}">
                <a16:creationId xmlns:a16="http://schemas.microsoft.com/office/drawing/2014/main" id="{5CD447D5-C51A-C987-BA4A-63339E6E43D9}"/>
              </a:ext>
            </a:extLst>
          </p:cNvPr>
          <p:cNvPicPr>
            <a:picLocks noChangeAspect="1"/>
          </p:cNvPicPr>
          <p:nvPr/>
        </p:nvPicPr>
        <p:blipFill>
          <a:blip r:embed="rId4"/>
          <a:stretch>
            <a:fillRect/>
          </a:stretch>
        </p:blipFill>
        <p:spPr>
          <a:xfrm>
            <a:off x="1497623" y="1164067"/>
            <a:ext cx="737680" cy="432854"/>
          </a:xfrm>
          <a:prstGeom prst="rect">
            <a:avLst/>
          </a:prstGeom>
        </p:spPr>
      </p:pic>
    </p:spTree>
    <p:extLst>
      <p:ext uri="{BB962C8B-B14F-4D97-AF65-F5344CB8AC3E}">
        <p14:creationId xmlns:p14="http://schemas.microsoft.com/office/powerpoint/2010/main" val="13225431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CCB28418-C46E-6C55-D3D8-ACD461A58F82}"/>
              </a:ext>
            </a:extLst>
          </p:cNvPr>
          <p:cNvPicPr>
            <a:picLocks noChangeAspect="1"/>
          </p:cNvPicPr>
          <p:nvPr/>
        </p:nvPicPr>
        <p:blipFill>
          <a:blip r:embed="rId2"/>
          <a:stretch>
            <a:fillRect/>
          </a:stretch>
        </p:blipFill>
        <p:spPr>
          <a:xfrm>
            <a:off x="0" y="2068894"/>
            <a:ext cx="4895512" cy="4371211"/>
          </a:xfrm>
          <a:prstGeom prst="rect">
            <a:avLst/>
          </a:prstGeom>
        </p:spPr>
      </p:pic>
      <p:sp>
        <p:nvSpPr>
          <p:cNvPr id="4" name="Marcador de contenido 3">
            <a:extLst>
              <a:ext uri="{FF2B5EF4-FFF2-40B4-BE49-F238E27FC236}">
                <a16:creationId xmlns:a16="http://schemas.microsoft.com/office/drawing/2014/main" id="{3ABDAD5E-C310-A482-8BAC-7F5425007A36}"/>
              </a:ext>
            </a:extLst>
          </p:cNvPr>
          <p:cNvSpPr>
            <a:spLocks noGrp="1"/>
          </p:cNvSpPr>
          <p:nvPr>
            <p:ph sz="half" idx="2"/>
          </p:nvPr>
        </p:nvSpPr>
        <p:spPr>
          <a:xfrm>
            <a:off x="2705100" y="1138236"/>
            <a:ext cx="4591390" cy="5148263"/>
          </a:xfrm>
        </p:spPr>
        <p:txBody>
          <a:bodyPr>
            <a:normAutofit fontScale="85000" lnSpcReduction="10000"/>
          </a:bodyPr>
          <a:lstStyle/>
          <a:p>
            <a:pPr>
              <a:lnSpc>
                <a:spcPct val="80000"/>
              </a:lnSpc>
            </a:pPr>
            <a:r>
              <a:rPr lang="es-CR" sz="2800" dirty="0">
                <a:latin typeface="Garamond" panose="02020404030301010803" pitchFamily="18" charset="0"/>
              </a:rPr>
              <a:t>Es una decisión de la Administración en contratos no iniciados o en curso de ejecución, por razones de interés público, caso fortuito o fuerza mayor debidamente acreditadas.</a:t>
            </a:r>
          </a:p>
          <a:p>
            <a:pPr marL="0" indent="0">
              <a:lnSpc>
                <a:spcPct val="80000"/>
              </a:lnSpc>
              <a:buNone/>
            </a:pPr>
            <a:endParaRPr lang="es-CR" sz="2800" dirty="0">
              <a:latin typeface="Garamond" panose="02020404030301010803" pitchFamily="18" charset="0"/>
            </a:endParaRPr>
          </a:p>
          <a:p>
            <a:pPr marL="0" indent="0">
              <a:lnSpc>
                <a:spcPct val="80000"/>
              </a:lnSpc>
              <a:buNone/>
            </a:pPr>
            <a:endParaRPr lang="es-CR" sz="2800" dirty="0">
              <a:latin typeface="Garamond" panose="02020404030301010803" pitchFamily="18" charset="0"/>
            </a:endParaRPr>
          </a:p>
          <a:p>
            <a:pPr marL="0" indent="0">
              <a:lnSpc>
                <a:spcPct val="80000"/>
              </a:lnSpc>
              <a:buNone/>
            </a:pPr>
            <a:endParaRPr lang="es-CR" dirty="0">
              <a:latin typeface="Garamond" panose="02020404030301010803" pitchFamily="18" charset="0"/>
            </a:endParaRPr>
          </a:p>
          <a:p>
            <a:pPr marL="0" indent="0">
              <a:lnSpc>
                <a:spcPct val="80000"/>
              </a:lnSpc>
              <a:buNone/>
            </a:pPr>
            <a:endParaRPr lang="es-CR" sz="2800" dirty="0">
              <a:latin typeface="Garamond" panose="02020404030301010803" pitchFamily="18" charset="0"/>
            </a:endParaRPr>
          </a:p>
          <a:p>
            <a:pPr marL="0" indent="0">
              <a:lnSpc>
                <a:spcPct val="80000"/>
              </a:lnSpc>
              <a:buNone/>
            </a:pPr>
            <a:endParaRPr lang="es-CR" sz="2800" dirty="0">
              <a:latin typeface="Garamond" panose="02020404030301010803" pitchFamily="18" charset="0"/>
            </a:endParaRPr>
          </a:p>
          <a:p>
            <a:pPr>
              <a:lnSpc>
                <a:spcPct val="80000"/>
              </a:lnSpc>
            </a:pPr>
            <a:r>
              <a:rPr lang="es-CR" sz="2800" dirty="0">
                <a:latin typeface="Garamond" panose="02020404030301010803" pitchFamily="18" charset="0"/>
              </a:rPr>
              <a:t>Posible indemnización de la parte ejecutada, daños, perjuicios o lucro cesante debidamente comprobados dentro de criterios de razonabilidad y proporcionalidad</a:t>
            </a:r>
            <a:r>
              <a:rPr lang="es-CR" sz="2000" dirty="0">
                <a:latin typeface="Garamond" panose="02020404030301010803" pitchFamily="18" charset="0"/>
              </a:rPr>
              <a:t>.</a:t>
            </a:r>
          </a:p>
        </p:txBody>
      </p:sp>
      <p:pic>
        <p:nvPicPr>
          <p:cNvPr id="6" name="Imagen 5">
            <a:extLst>
              <a:ext uri="{FF2B5EF4-FFF2-40B4-BE49-F238E27FC236}">
                <a16:creationId xmlns:a16="http://schemas.microsoft.com/office/drawing/2014/main" id="{4268A066-47C8-6550-4B01-7D575EDD5607}"/>
              </a:ext>
            </a:extLst>
          </p:cNvPr>
          <p:cNvPicPr>
            <a:picLocks noChangeAspect="1"/>
          </p:cNvPicPr>
          <p:nvPr/>
        </p:nvPicPr>
        <p:blipFill>
          <a:blip r:embed="rId3"/>
          <a:stretch>
            <a:fillRect/>
          </a:stretch>
        </p:blipFill>
        <p:spPr>
          <a:xfrm>
            <a:off x="8391776" y="169752"/>
            <a:ext cx="3612899" cy="6021497"/>
          </a:xfrm>
          <a:prstGeom prst="rect">
            <a:avLst/>
          </a:prstGeom>
        </p:spPr>
      </p:pic>
    </p:spTree>
    <p:extLst>
      <p:ext uri="{BB962C8B-B14F-4D97-AF65-F5344CB8AC3E}">
        <p14:creationId xmlns:p14="http://schemas.microsoft.com/office/powerpoint/2010/main" val="26994220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a:extLst>
              <a:ext uri="{FF2B5EF4-FFF2-40B4-BE49-F238E27FC236}">
                <a16:creationId xmlns:a16="http://schemas.microsoft.com/office/drawing/2014/main" id="{8D10DB0F-27AA-15E3-B5C0-B2DAD6D8DA37}"/>
              </a:ext>
            </a:extLst>
          </p:cNvPr>
          <p:cNvPicPr>
            <a:picLocks noChangeAspect="1"/>
          </p:cNvPicPr>
          <p:nvPr/>
        </p:nvPicPr>
        <p:blipFill>
          <a:blip r:embed="rId2"/>
          <a:stretch>
            <a:fillRect/>
          </a:stretch>
        </p:blipFill>
        <p:spPr>
          <a:xfrm>
            <a:off x="5364349" y="3972351"/>
            <a:ext cx="2987299" cy="2415749"/>
          </a:xfrm>
          <a:prstGeom prst="rect">
            <a:avLst/>
          </a:prstGeom>
        </p:spPr>
      </p:pic>
      <p:pic>
        <p:nvPicPr>
          <p:cNvPr id="6" name="Imagen 5">
            <a:extLst>
              <a:ext uri="{FF2B5EF4-FFF2-40B4-BE49-F238E27FC236}">
                <a16:creationId xmlns:a16="http://schemas.microsoft.com/office/drawing/2014/main" id="{0500C2FA-4948-D878-865F-0DAAD6019DD0}"/>
              </a:ext>
            </a:extLst>
          </p:cNvPr>
          <p:cNvPicPr>
            <a:picLocks noChangeAspect="1"/>
          </p:cNvPicPr>
          <p:nvPr/>
        </p:nvPicPr>
        <p:blipFill>
          <a:blip r:embed="rId3"/>
          <a:stretch>
            <a:fillRect/>
          </a:stretch>
        </p:blipFill>
        <p:spPr>
          <a:xfrm>
            <a:off x="8418323" y="128129"/>
            <a:ext cx="3688891" cy="6082171"/>
          </a:xfrm>
          <a:prstGeom prst="rect">
            <a:avLst/>
          </a:prstGeom>
        </p:spPr>
      </p:pic>
      <p:sp>
        <p:nvSpPr>
          <p:cNvPr id="8" name="Marcador de contenido 2">
            <a:extLst>
              <a:ext uri="{FF2B5EF4-FFF2-40B4-BE49-F238E27FC236}">
                <a16:creationId xmlns:a16="http://schemas.microsoft.com/office/drawing/2014/main" id="{14FA4D41-7B1A-6086-742D-2A6E4F3B5F6B}"/>
              </a:ext>
            </a:extLst>
          </p:cNvPr>
          <p:cNvSpPr>
            <a:spLocks noGrp="1"/>
          </p:cNvSpPr>
          <p:nvPr>
            <p:ph sz="half" idx="1"/>
          </p:nvPr>
        </p:nvSpPr>
        <p:spPr>
          <a:xfrm>
            <a:off x="1330778" y="803529"/>
            <a:ext cx="6232071" cy="3941763"/>
          </a:xfrm>
        </p:spPr>
        <p:txBody>
          <a:bodyPr>
            <a:normAutofit/>
          </a:bodyPr>
          <a:lstStyle/>
          <a:p>
            <a:pPr marL="0" indent="0">
              <a:buNone/>
              <a:defRPr sz="2000"/>
            </a:pPr>
            <a:r>
              <a:rPr lang="es-CR" sz="2400" noProof="0" dirty="0">
                <a:solidFill>
                  <a:schemeClr val="tx2">
                    <a:lumMod val="90000"/>
                    <a:lumOff val="10000"/>
                  </a:schemeClr>
                </a:solidFill>
                <a:latin typeface="Garamond" panose="02020404030301010803" pitchFamily="18" charset="0"/>
              </a:rPr>
              <a:t>Características:</a:t>
            </a:r>
          </a:p>
          <a:p>
            <a:pPr marL="0" indent="0">
              <a:buNone/>
              <a:defRPr sz="2000"/>
            </a:pPr>
            <a:endParaRPr lang="es-CR" sz="2400" noProof="0" dirty="0">
              <a:solidFill>
                <a:schemeClr val="tx2">
                  <a:lumMod val="90000"/>
                  <a:lumOff val="10000"/>
                </a:schemeClr>
              </a:solidFill>
              <a:latin typeface="Garamond" panose="02020404030301010803" pitchFamily="18" charset="0"/>
            </a:endParaRPr>
          </a:p>
          <a:p>
            <a:pPr>
              <a:defRPr sz="2000"/>
            </a:pPr>
            <a:r>
              <a:rPr lang="es-CR" sz="2400" noProof="0" dirty="0">
                <a:latin typeface="Garamond" panose="02020404030301010803" pitchFamily="18" charset="0"/>
              </a:rPr>
              <a:t>Requiere voluntad expresa de ambas partes.</a:t>
            </a:r>
          </a:p>
          <a:p>
            <a:pPr>
              <a:defRPr sz="2000"/>
            </a:pPr>
            <a:r>
              <a:rPr lang="es-CR" sz="2400" noProof="0" dirty="0">
                <a:latin typeface="Garamond" panose="02020404030301010803" pitchFamily="18" charset="0"/>
              </a:rPr>
              <a:t>Debe justificarse sin afectar el interés público.</a:t>
            </a:r>
          </a:p>
          <a:p>
            <a:pPr>
              <a:defRPr sz="2000"/>
            </a:pPr>
            <a:r>
              <a:rPr lang="es-CR" sz="2400" dirty="0">
                <a:latin typeface="Garamond" panose="02020404030301010803" pitchFamily="18" charset="0"/>
              </a:rPr>
              <a:t>No debe existir incumplimiento.</a:t>
            </a:r>
            <a:endParaRPr lang="es-CR" sz="2400" noProof="0" dirty="0">
              <a:latin typeface="Garamond" panose="02020404030301010803" pitchFamily="18" charset="0"/>
            </a:endParaRPr>
          </a:p>
          <a:p>
            <a:pPr>
              <a:defRPr sz="2000"/>
            </a:pPr>
            <a:r>
              <a:rPr lang="es-CR" sz="2400" noProof="0" dirty="0">
                <a:latin typeface="Garamond" panose="02020404030301010803" pitchFamily="18" charset="0"/>
              </a:rPr>
              <a:t>Implica la liquidación anticipada del contrato.</a:t>
            </a:r>
          </a:p>
          <a:p>
            <a:pPr>
              <a:defRPr sz="2000"/>
            </a:pPr>
            <a:r>
              <a:rPr lang="es-CR" sz="2400" dirty="0">
                <a:latin typeface="Garamond" panose="02020404030301010803" pitchFamily="18" charset="0"/>
              </a:rPr>
              <a:t>No hay un procedimiento especifico.</a:t>
            </a:r>
            <a:endParaRPr lang="es-CR" sz="2400" noProof="0" dirty="0">
              <a:latin typeface="Garamond" panose="02020404030301010803" pitchFamily="18" charset="0"/>
            </a:endParaRPr>
          </a:p>
        </p:txBody>
      </p:sp>
    </p:spTree>
    <p:extLst>
      <p:ext uri="{BB962C8B-B14F-4D97-AF65-F5344CB8AC3E}">
        <p14:creationId xmlns:p14="http://schemas.microsoft.com/office/powerpoint/2010/main" val="17379092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A1D61C-9189-6AF3-DDF7-0F5E2297B14C}"/>
            </a:ext>
          </a:extLst>
        </p:cNvPr>
        <p:cNvGrpSpPr/>
        <p:nvPr/>
      </p:nvGrpSpPr>
      <p:grpSpPr>
        <a:xfrm>
          <a:off x="0" y="0"/>
          <a:ext cx="0" cy="0"/>
          <a:chOff x="0" y="0"/>
          <a:chExt cx="0" cy="0"/>
        </a:xfrm>
      </p:grpSpPr>
      <p:pic>
        <p:nvPicPr>
          <p:cNvPr id="12" name="Imagen 11">
            <a:extLst>
              <a:ext uri="{FF2B5EF4-FFF2-40B4-BE49-F238E27FC236}">
                <a16:creationId xmlns:a16="http://schemas.microsoft.com/office/drawing/2014/main" id="{72B52604-8D8D-15C6-607E-E047895A9C37}"/>
              </a:ext>
            </a:extLst>
          </p:cNvPr>
          <p:cNvPicPr>
            <a:picLocks noChangeAspect="1"/>
          </p:cNvPicPr>
          <p:nvPr/>
        </p:nvPicPr>
        <p:blipFill>
          <a:blip r:embed="rId2">
            <a:duotone>
              <a:schemeClr val="accent1">
                <a:shade val="45000"/>
                <a:satMod val="135000"/>
              </a:schemeClr>
              <a:prstClr val="white"/>
            </a:duotone>
            <a:alphaModFix amt="50000"/>
          </a:blip>
          <a:srcRect l="30680" r="32041"/>
          <a:stretch/>
        </p:blipFill>
        <p:spPr>
          <a:xfrm>
            <a:off x="10183829" y="1828731"/>
            <a:ext cx="1484602" cy="2240111"/>
          </a:xfrm>
          <a:prstGeom prst="rect">
            <a:avLst/>
          </a:prstGeom>
        </p:spPr>
      </p:pic>
      <p:sp>
        <p:nvSpPr>
          <p:cNvPr id="2" name="Título 1">
            <a:extLst>
              <a:ext uri="{FF2B5EF4-FFF2-40B4-BE49-F238E27FC236}">
                <a16:creationId xmlns:a16="http://schemas.microsoft.com/office/drawing/2014/main" id="{41DC6408-4840-86FC-623B-F13A3A26C35D}"/>
              </a:ext>
            </a:extLst>
          </p:cNvPr>
          <p:cNvSpPr>
            <a:spLocks noGrp="1"/>
          </p:cNvSpPr>
          <p:nvPr>
            <p:ph type="title"/>
          </p:nvPr>
        </p:nvSpPr>
        <p:spPr/>
        <p:txBody>
          <a:bodyPr/>
          <a:lstStyle/>
          <a:p>
            <a:pPr algn="ctr"/>
            <a:r>
              <a:rPr lang="es-MX" sz="7200" b="1" dirty="0">
                <a:latin typeface="Garamond" panose="02020404030301010803" pitchFamily="18" charset="0"/>
              </a:rPr>
              <a:t>Buenas prácticas</a:t>
            </a:r>
            <a:endParaRPr lang="es-CR" sz="7200" b="1" dirty="0">
              <a:latin typeface="Garamond" panose="02020404030301010803" pitchFamily="18" charset="0"/>
            </a:endParaRPr>
          </a:p>
        </p:txBody>
      </p:sp>
      <p:sp>
        <p:nvSpPr>
          <p:cNvPr id="11" name="CuadroTexto 10">
            <a:extLst>
              <a:ext uri="{FF2B5EF4-FFF2-40B4-BE49-F238E27FC236}">
                <a16:creationId xmlns:a16="http://schemas.microsoft.com/office/drawing/2014/main" id="{3F49C000-7D7C-A439-0778-B6E447DB80E5}"/>
              </a:ext>
            </a:extLst>
          </p:cNvPr>
          <p:cNvSpPr txBox="1"/>
          <p:nvPr/>
        </p:nvSpPr>
        <p:spPr>
          <a:xfrm>
            <a:off x="5733144" y="1609499"/>
            <a:ext cx="6037942" cy="3970318"/>
          </a:xfrm>
          <a:prstGeom prst="rect">
            <a:avLst/>
          </a:prstGeom>
          <a:noFill/>
        </p:spPr>
        <p:txBody>
          <a:bodyPr wrap="square">
            <a:spAutoFit/>
          </a:bodyPr>
          <a:lstStyle/>
          <a:p>
            <a:pPr marL="342900" indent="-342900">
              <a:buFont typeface="Arial" panose="020B0604020202020204" pitchFamily="34" charset="0"/>
              <a:buChar char="•"/>
              <a:defRPr sz="2000"/>
            </a:pPr>
            <a:r>
              <a:rPr lang="es-MX" sz="2800" noProof="0" dirty="0">
                <a:latin typeface="Garamond" panose="02020404030301010803" pitchFamily="18" charset="0"/>
              </a:rPr>
              <a:t>Registro cronológico de incidencias.</a:t>
            </a:r>
          </a:p>
          <a:p>
            <a:pPr>
              <a:defRPr sz="2000"/>
            </a:pPr>
            <a:endParaRPr lang="es-MX" sz="2800" noProof="0" dirty="0">
              <a:latin typeface="Garamond" panose="02020404030301010803" pitchFamily="18" charset="0"/>
            </a:endParaRPr>
          </a:p>
          <a:p>
            <a:pPr marL="342900" indent="-342900">
              <a:buFont typeface="Arial" panose="020B0604020202020204" pitchFamily="34" charset="0"/>
              <a:buChar char="•"/>
              <a:defRPr sz="2000"/>
            </a:pPr>
            <a:r>
              <a:rPr lang="es-MX" sz="2800" noProof="0" dirty="0">
                <a:latin typeface="Garamond" panose="02020404030301010803" pitchFamily="18" charset="0"/>
              </a:rPr>
              <a:t>Evidencia de advertencias y requerimientos.</a:t>
            </a:r>
          </a:p>
          <a:p>
            <a:pPr>
              <a:defRPr sz="2000"/>
            </a:pPr>
            <a:endParaRPr lang="es-MX" sz="2800" noProof="0" dirty="0">
              <a:latin typeface="Garamond" panose="02020404030301010803" pitchFamily="18" charset="0"/>
            </a:endParaRPr>
          </a:p>
          <a:p>
            <a:pPr marL="342900" indent="-342900">
              <a:buFont typeface="Arial" panose="020B0604020202020204" pitchFamily="34" charset="0"/>
              <a:buChar char="•"/>
              <a:defRPr sz="2000"/>
            </a:pPr>
            <a:r>
              <a:rPr lang="es-MX" sz="2800" noProof="0" dirty="0">
                <a:latin typeface="Garamond" panose="02020404030301010803" pitchFamily="18" charset="0"/>
              </a:rPr>
              <a:t>Actas firmadas por ambas partes.</a:t>
            </a:r>
          </a:p>
          <a:p>
            <a:pPr>
              <a:defRPr sz="2000"/>
            </a:pPr>
            <a:endParaRPr lang="es-MX" sz="2800" noProof="0" dirty="0">
              <a:latin typeface="Garamond" panose="02020404030301010803" pitchFamily="18" charset="0"/>
            </a:endParaRPr>
          </a:p>
          <a:p>
            <a:pPr marL="342900" indent="-342900">
              <a:buFont typeface="Arial" panose="020B0604020202020204" pitchFamily="34" charset="0"/>
              <a:buChar char="•"/>
              <a:defRPr sz="2000"/>
            </a:pPr>
            <a:r>
              <a:rPr lang="es-MX" sz="2800" noProof="0" dirty="0">
                <a:latin typeface="Garamond" panose="02020404030301010803" pitchFamily="18" charset="0"/>
              </a:rPr>
              <a:t>Aplicación estricta de plazos y requisitos formales.</a:t>
            </a:r>
          </a:p>
        </p:txBody>
      </p:sp>
      <p:pic>
        <p:nvPicPr>
          <p:cNvPr id="13" name="Imagen 12">
            <a:extLst>
              <a:ext uri="{FF2B5EF4-FFF2-40B4-BE49-F238E27FC236}">
                <a16:creationId xmlns:a16="http://schemas.microsoft.com/office/drawing/2014/main" id="{4934252C-8D63-F892-3680-EBCF1C65AFFE}"/>
              </a:ext>
            </a:extLst>
          </p:cNvPr>
          <p:cNvPicPr>
            <a:picLocks noChangeAspect="1"/>
          </p:cNvPicPr>
          <p:nvPr/>
        </p:nvPicPr>
        <p:blipFill>
          <a:blip r:embed="rId3">
            <a:duotone>
              <a:schemeClr val="accent2">
                <a:shade val="45000"/>
                <a:satMod val="135000"/>
              </a:schemeClr>
              <a:prstClr val="white"/>
            </a:duotone>
            <a:alphaModFix amt="50000"/>
          </a:blip>
          <a:stretch>
            <a:fillRect/>
          </a:stretch>
        </p:blipFill>
        <p:spPr>
          <a:xfrm>
            <a:off x="9035248" y="5029269"/>
            <a:ext cx="1328021" cy="1328021"/>
          </a:xfrm>
          <a:prstGeom prst="rect">
            <a:avLst/>
          </a:prstGeom>
        </p:spPr>
      </p:pic>
    </p:spTree>
    <p:extLst>
      <p:ext uri="{BB962C8B-B14F-4D97-AF65-F5344CB8AC3E}">
        <p14:creationId xmlns:p14="http://schemas.microsoft.com/office/powerpoint/2010/main" val="23169862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9D5CA3-D5C2-BA81-A298-06A1AD0EF90B}"/>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BE7B8114-C896-2B8A-BF94-096F926E0A2C}"/>
              </a:ext>
            </a:extLst>
          </p:cNvPr>
          <p:cNvSpPr>
            <a:spLocks noGrp="1"/>
          </p:cNvSpPr>
          <p:nvPr>
            <p:ph type="ctrTitle"/>
          </p:nvPr>
        </p:nvSpPr>
        <p:spPr>
          <a:xfrm>
            <a:off x="914399" y="2369777"/>
            <a:ext cx="8795657" cy="692738"/>
          </a:xfrm>
        </p:spPr>
        <p:txBody>
          <a:bodyPr>
            <a:noAutofit/>
          </a:bodyPr>
          <a:lstStyle/>
          <a:p>
            <a:r>
              <a:rPr lang="es-MX" sz="5400" dirty="0"/>
              <a:t>Ejemplos de denuncias</a:t>
            </a:r>
            <a:endParaRPr lang="es-CR" sz="5400" dirty="0"/>
          </a:p>
        </p:txBody>
      </p:sp>
      <p:sp>
        <p:nvSpPr>
          <p:cNvPr id="7" name="CuadroTexto 6">
            <a:extLst>
              <a:ext uri="{FF2B5EF4-FFF2-40B4-BE49-F238E27FC236}">
                <a16:creationId xmlns:a16="http://schemas.microsoft.com/office/drawing/2014/main" id="{2DF60494-F76E-6C40-10E9-F4095AFF90A0}"/>
              </a:ext>
            </a:extLst>
          </p:cNvPr>
          <p:cNvSpPr txBox="1"/>
          <p:nvPr/>
        </p:nvSpPr>
        <p:spPr>
          <a:xfrm>
            <a:off x="3512457" y="3795486"/>
            <a:ext cx="7924800" cy="3416320"/>
          </a:xfrm>
          <a:prstGeom prst="rect">
            <a:avLst/>
          </a:prstGeom>
          <a:noFill/>
        </p:spPr>
        <p:txBody>
          <a:bodyPr wrap="square">
            <a:spAutoFit/>
          </a:bodyPr>
          <a:lstStyle/>
          <a:p>
            <a:pPr>
              <a:buNone/>
            </a:pPr>
            <a:r>
              <a:rPr lang="es-MX" sz="2400" dirty="0">
                <a:effectLst/>
                <a:latin typeface="Garamond" panose="02020404030301010803" pitchFamily="18" charset="0"/>
                <a:hlinkClick r:id="rId2"/>
              </a:rPr>
              <a:t>UNA-FCSA-OFIC-050-2022</a:t>
            </a:r>
            <a:endParaRPr lang="es-MX" sz="2400" dirty="0">
              <a:effectLst/>
              <a:latin typeface="Garamond" panose="02020404030301010803" pitchFamily="18" charset="0"/>
            </a:endParaRPr>
          </a:p>
          <a:p>
            <a:pPr algn="just">
              <a:buNone/>
            </a:pPr>
            <a:r>
              <a:rPr lang="es-MX" sz="1600" b="0" i="0" dirty="0">
                <a:effectLst/>
                <a:latin typeface="Garamond" panose="02020404030301010803" pitchFamily="18" charset="0"/>
              </a:rPr>
              <a:t>Hechos relacionados con el contrato N°2021-0005 denominado “Contrato de concesión de instalación pública para la prestación de servicio de soda  –comedor Campus Pbro. Benjamín Núñez de la Universidad Nacional”, correspondiente a la Licitación pública 2020LN-000002-CA y suscrito entre la Universidad Nacional y el señor Marco Salas Jara.</a:t>
            </a:r>
          </a:p>
          <a:p>
            <a:endParaRPr lang="es-MX" sz="2400" dirty="0">
              <a:latin typeface="Garamond" panose="02020404030301010803" pitchFamily="18" charset="0"/>
            </a:endParaRPr>
          </a:p>
          <a:p>
            <a:pPr>
              <a:buNone/>
            </a:pPr>
            <a:r>
              <a:rPr lang="es-MX" sz="2400" dirty="0">
                <a:effectLst/>
                <a:latin typeface="Garamond" panose="02020404030301010803" pitchFamily="18" charset="0"/>
                <a:hlinkClick r:id="rId3"/>
              </a:rPr>
              <a:t>UNA-DOP-OFIC-516-2024</a:t>
            </a:r>
            <a:r>
              <a:rPr lang="es-MX" sz="2400" dirty="0">
                <a:effectLst/>
                <a:latin typeface="Garamond" panose="02020404030301010803" pitchFamily="18" charset="0"/>
              </a:rPr>
              <a:t> </a:t>
            </a:r>
            <a:br>
              <a:rPr lang="es-MX" sz="2400" dirty="0">
                <a:effectLst/>
                <a:latin typeface="Garamond" panose="02020404030301010803" pitchFamily="18" charset="0"/>
              </a:rPr>
            </a:br>
            <a:r>
              <a:rPr lang="es-MX" sz="1600" dirty="0">
                <a:effectLst/>
                <a:latin typeface="Garamond" panose="02020404030301010803" pitchFamily="18" charset="0"/>
              </a:rPr>
              <a:t>Solici</a:t>
            </a:r>
            <a:r>
              <a:rPr lang="es-MX" sz="1600" dirty="0">
                <a:latin typeface="Garamond" panose="02020404030301010803" pitchFamily="18" charset="0"/>
              </a:rPr>
              <a:t>tud de inicio de procedimiento en relación con el contrato CBS-000348-2024, contratación 2024LD-000078-0003500001, IRIOMA Sociedad Anónima</a:t>
            </a:r>
          </a:p>
          <a:p>
            <a:pPr algn="ctr"/>
            <a:endParaRPr lang="es-MX" sz="2400" b="0" i="0" dirty="0">
              <a:effectLst/>
              <a:latin typeface="Arial" panose="020B0604020202020204" pitchFamily="34" charset="0"/>
            </a:endParaRPr>
          </a:p>
          <a:p>
            <a:endParaRPr lang="es-MX" sz="2400" dirty="0">
              <a:effectLst/>
              <a:latin typeface="Garamond" panose="02020404030301010803" pitchFamily="18" charset="0"/>
            </a:endParaRPr>
          </a:p>
        </p:txBody>
      </p:sp>
    </p:spTree>
    <p:extLst>
      <p:ext uri="{BB962C8B-B14F-4D97-AF65-F5344CB8AC3E}">
        <p14:creationId xmlns:p14="http://schemas.microsoft.com/office/powerpoint/2010/main" val="7838188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o 8">
            <a:extLst>
              <a:ext uri="{FF2B5EF4-FFF2-40B4-BE49-F238E27FC236}">
                <a16:creationId xmlns:a16="http://schemas.microsoft.com/office/drawing/2014/main" id="{ADF12BE4-9484-B348-DAA8-0EAC3B5716C3}"/>
              </a:ext>
            </a:extLst>
          </p:cNvPr>
          <p:cNvGrpSpPr/>
          <p:nvPr/>
        </p:nvGrpSpPr>
        <p:grpSpPr>
          <a:xfrm>
            <a:off x="7901872" y="2076030"/>
            <a:ext cx="3689011" cy="4063535"/>
            <a:chOff x="5560140" y="624763"/>
            <a:chExt cx="2903631" cy="2445132"/>
          </a:xfrm>
        </p:grpSpPr>
        <p:sp>
          <p:nvSpPr>
            <p:cNvPr id="7" name="Cerrar llave 6">
              <a:extLst>
                <a:ext uri="{FF2B5EF4-FFF2-40B4-BE49-F238E27FC236}">
                  <a16:creationId xmlns:a16="http://schemas.microsoft.com/office/drawing/2014/main" id="{5600D133-C6DA-B769-7FC6-DD6C586D9205}"/>
                </a:ext>
              </a:extLst>
            </p:cNvPr>
            <p:cNvSpPr/>
            <p:nvPr/>
          </p:nvSpPr>
          <p:spPr>
            <a:xfrm>
              <a:off x="5560140" y="624763"/>
              <a:ext cx="861911" cy="2445132"/>
            </a:xfrm>
            <a:prstGeom prst="rightBrace">
              <a:avLst/>
            </a:prstGeom>
            <a:ln>
              <a:solidFill>
                <a:schemeClr val="accent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CR" dirty="0"/>
            </a:p>
          </p:txBody>
        </p:sp>
        <p:sp>
          <p:nvSpPr>
            <p:cNvPr id="8" name="Cuadro de texto 2">
              <a:extLst>
                <a:ext uri="{FF2B5EF4-FFF2-40B4-BE49-F238E27FC236}">
                  <a16:creationId xmlns:a16="http://schemas.microsoft.com/office/drawing/2014/main" id="{A49B6F82-008D-E378-B5F0-609A78B4E99D}"/>
                </a:ext>
              </a:extLst>
            </p:cNvPr>
            <p:cNvSpPr txBox="1"/>
            <p:nvPr/>
          </p:nvSpPr>
          <p:spPr>
            <a:xfrm>
              <a:off x="6422051" y="1102730"/>
              <a:ext cx="2041720" cy="1489196"/>
            </a:xfrm>
            <a:prstGeom prst="rect">
              <a:avLst/>
            </a:prstGeom>
            <a:solidFill>
              <a:schemeClr val="bg1"/>
            </a:solidFill>
            <a:ln>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800"/>
                </a:spcAft>
              </a:pPr>
              <a:r>
                <a:rPr lang="es-MX" sz="1600" kern="100" dirty="0">
                  <a:effectLst/>
                  <a:latin typeface="Garamond" panose="02020404030301010803" pitchFamily="18" charset="0"/>
                  <a:ea typeface="Aptos" panose="020B0004020202020204" pitchFamily="34" charset="0"/>
                  <a:cs typeface="Times New Roman" panose="02020603050405020304" pitchFamily="18" charset="0"/>
                </a:rPr>
                <a:t>Del punto 1 en adelante:</a:t>
              </a:r>
            </a:p>
            <a:p>
              <a:pPr algn="ctr">
                <a:lnSpc>
                  <a:spcPct val="115000"/>
                </a:lnSpc>
                <a:spcAft>
                  <a:spcPts val="800"/>
                </a:spcAft>
              </a:pPr>
              <a:endParaRPr lang="es-MX" sz="900" kern="100" dirty="0">
                <a:latin typeface="Garamond" panose="02020404030301010803" pitchFamily="18" charset="0"/>
                <a:ea typeface="Aptos" panose="020B0004020202020204" pitchFamily="34" charset="0"/>
                <a:cs typeface="Times New Roman" panose="02020603050405020304" pitchFamily="18" charset="0"/>
              </a:endParaRPr>
            </a:p>
            <a:p>
              <a:pPr algn="ctr">
                <a:lnSpc>
                  <a:spcPct val="115000"/>
                </a:lnSpc>
                <a:spcAft>
                  <a:spcPts val="800"/>
                </a:spcAft>
              </a:pPr>
              <a:r>
                <a:rPr lang="es-MX" sz="1600" kern="100" dirty="0">
                  <a:latin typeface="Garamond" panose="02020404030301010803" pitchFamily="18" charset="0"/>
                  <a:ea typeface="Aptos" panose="020B0004020202020204" pitchFamily="34" charset="0"/>
                  <a:cs typeface="Times New Roman" panose="02020603050405020304" pitchFamily="18" charset="0"/>
                </a:rPr>
                <a:t>Relato de hechos e incumplimientos detectados. </a:t>
              </a:r>
            </a:p>
            <a:p>
              <a:pPr algn="ctr">
                <a:lnSpc>
                  <a:spcPct val="115000"/>
                </a:lnSpc>
                <a:spcAft>
                  <a:spcPts val="800"/>
                </a:spcAft>
              </a:pPr>
              <a:endParaRPr lang="es-MX" sz="900" kern="100" dirty="0">
                <a:latin typeface="Garamond" panose="02020404030301010803" pitchFamily="18" charset="0"/>
                <a:ea typeface="Aptos" panose="020B0004020202020204" pitchFamily="34" charset="0"/>
                <a:cs typeface="Times New Roman" panose="02020603050405020304" pitchFamily="18" charset="0"/>
              </a:endParaRPr>
            </a:p>
            <a:p>
              <a:pPr algn="ctr">
                <a:lnSpc>
                  <a:spcPct val="115000"/>
                </a:lnSpc>
                <a:spcAft>
                  <a:spcPts val="800"/>
                </a:spcAft>
              </a:pPr>
              <a:r>
                <a:rPr lang="es-MX" sz="1600" kern="100" dirty="0">
                  <a:latin typeface="Garamond" panose="02020404030301010803" pitchFamily="18" charset="0"/>
                  <a:ea typeface="Aptos" panose="020B0004020202020204" pitchFamily="34" charset="0"/>
                  <a:cs typeface="Times New Roman" panose="02020603050405020304" pitchFamily="18" charset="0"/>
                </a:rPr>
                <a:t>Acciones realizadas para la ejecución</a:t>
              </a:r>
              <a:endParaRPr lang="es-CR" sz="1600" kern="100" dirty="0">
                <a:effectLst/>
                <a:ea typeface="Aptos" panose="020B0004020202020204" pitchFamily="34" charset="0"/>
                <a:cs typeface="Times New Roman" panose="02020603050405020304" pitchFamily="18" charset="0"/>
              </a:endParaRPr>
            </a:p>
          </p:txBody>
        </p:sp>
      </p:grpSp>
      <p:pic>
        <p:nvPicPr>
          <p:cNvPr id="11" name="Imagen 10">
            <a:extLst>
              <a:ext uri="{FF2B5EF4-FFF2-40B4-BE49-F238E27FC236}">
                <a16:creationId xmlns:a16="http://schemas.microsoft.com/office/drawing/2014/main" id="{9E5585A4-7260-56C6-DBBE-A6C9233CACB5}"/>
              </a:ext>
            </a:extLst>
          </p:cNvPr>
          <p:cNvPicPr>
            <a:picLocks noChangeAspect="1"/>
          </p:cNvPicPr>
          <p:nvPr/>
        </p:nvPicPr>
        <p:blipFill>
          <a:blip r:embed="rId2"/>
          <a:stretch>
            <a:fillRect/>
          </a:stretch>
        </p:blipFill>
        <p:spPr>
          <a:xfrm>
            <a:off x="2023310" y="574760"/>
            <a:ext cx="6973604" cy="1299716"/>
          </a:xfrm>
          <a:prstGeom prst="rect">
            <a:avLst/>
          </a:prstGeom>
        </p:spPr>
      </p:pic>
      <p:pic>
        <p:nvPicPr>
          <p:cNvPr id="13" name="Imagen 12">
            <a:extLst>
              <a:ext uri="{FF2B5EF4-FFF2-40B4-BE49-F238E27FC236}">
                <a16:creationId xmlns:a16="http://schemas.microsoft.com/office/drawing/2014/main" id="{B9A3E375-ABA2-2B03-A028-8C7716EB13D6}"/>
              </a:ext>
            </a:extLst>
          </p:cNvPr>
          <p:cNvPicPr>
            <a:picLocks noChangeAspect="1"/>
          </p:cNvPicPr>
          <p:nvPr/>
        </p:nvPicPr>
        <p:blipFill>
          <a:blip r:embed="rId3"/>
          <a:srcRect t="3131" r="4651"/>
          <a:stretch/>
        </p:blipFill>
        <p:spPr>
          <a:xfrm>
            <a:off x="1857477" y="2176272"/>
            <a:ext cx="6291284" cy="3903415"/>
          </a:xfrm>
          <a:prstGeom prst="rect">
            <a:avLst/>
          </a:prstGeom>
        </p:spPr>
      </p:pic>
      <p:grpSp>
        <p:nvGrpSpPr>
          <p:cNvPr id="16" name="Grupo 15">
            <a:extLst>
              <a:ext uri="{FF2B5EF4-FFF2-40B4-BE49-F238E27FC236}">
                <a16:creationId xmlns:a16="http://schemas.microsoft.com/office/drawing/2014/main" id="{C7BB75A0-4082-4B53-1D2E-654892B3EBD3}"/>
              </a:ext>
            </a:extLst>
          </p:cNvPr>
          <p:cNvGrpSpPr/>
          <p:nvPr/>
        </p:nvGrpSpPr>
        <p:grpSpPr>
          <a:xfrm>
            <a:off x="8651335" y="401068"/>
            <a:ext cx="3024107" cy="1501270"/>
            <a:chOff x="5560140" y="624763"/>
            <a:chExt cx="2380283" cy="2445132"/>
          </a:xfrm>
        </p:grpSpPr>
        <p:sp>
          <p:nvSpPr>
            <p:cNvPr id="17" name="Cerrar llave 16">
              <a:extLst>
                <a:ext uri="{FF2B5EF4-FFF2-40B4-BE49-F238E27FC236}">
                  <a16:creationId xmlns:a16="http://schemas.microsoft.com/office/drawing/2014/main" id="{C2ADBC2E-0D5D-85C5-829E-832F1AFA9576}"/>
                </a:ext>
              </a:extLst>
            </p:cNvPr>
            <p:cNvSpPr/>
            <p:nvPr/>
          </p:nvSpPr>
          <p:spPr>
            <a:xfrm>
              <a:off x="5560140" y="624763"/>
              <a:ext cx="861911" cy="2445132"/>
            </a:xfrm>
            <a:prstGeom prst="rightBrace">
              <a:avLst/>
            </a:prstGeom>
            <a:ln>
              <a:solidFill>
                <a:schemeClr val="accent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CR" dirty="0"/>
            </a:p>
          </p:txBody>
        </p:sp>
        <p:sp>
          <p:nvSpPr>
            <p:cNvPr id="18" name="Cuadro de texto 2">
              <a:extLst>
                <a:ext uri="{FF2B5EF4-FFF2-40B4-BE49-F238E27FC236}">
                  <a16:creationId xmlns:a16="http://schemas.microsoft.com/office/drawing/2014/main" id="{3F9B0881-808B-76FD-791C-ABB8E25C6CDC}"/>
                </a:ext>
              </a:extLst>
            </p:cNvPr>
            <p:cNvSpPr txBox="1"/>
            <p:nvPr/>
          </p:nvSpPr>
          <p:spPr>
            <a:xfrm>
              <a:off x="6422051" y="739432"/>
              <a:ext cx="1518372" cy="1972406"/>
            </a:xfrm>
            <a:prstGeom prst="rect">
              <a:avLst/>
            </a:prstGeom>
            <a:solidFill>
              <a:schemeClr val="bg1"/>
            </a:solidFill>
            <a:ln>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800"/>
                </a:spcAft>
              </a:pPr>
              <a:r>
                <a:rPr lang="es-MX" sz="1600" kern="100" dirty="0">
                  <a:effectLst/>
                  <a:latin typeface="Garamond" panose="02020404030301010803" pitchFamily="18" charset="0"/>
                  <a:ea typeface="Aptos" panose="020B0004020202020204" pitchFamily="34" charset="0"/>
                  <a:cs typeface="Times New Roman" panose="02020603050405020304" pitchFamily="18" charset="0"/>
                </a:rPr>
                <a:t>Identificación del presunto infractor y datos de la contratación</a:t>
              </a:r>
              <a:endParaRPr lang="es-CR" sz="1600" kern="100" dirty="0">
                <a:effectLst/>
                <a:ea typeface="Aptos" panose="020B0004020202020204" pitchFamily="34" charset="0"/>
                <a:cs typeface="Times New Roman" panose="02020603050405020304" pitchFamily="18" charset="0"/>
              </a:endParaRPr>
            </a:p>
          </p:txBody>
        </p:sp>
      </p:grpSp>
      <p:sp>
        <p:nvSpPr>
          <p:cNvPr id="3" name="Diagrama de flujo: retraso 2">
            <a:extLst>
              <a:ext uri="{FF2B5EF4-FFF2-40B4-BE49-F238E27FC236}">
                <a16:creationId xmlns:a16="http://schemas.microsoft.com/office/drawing/2014/main" id="{29D516CC-4BD1-44EE-6339-E7E89A621FB9}"/>
              </a:ext>
            </a:extLst>
          </p:cNvPr>
          <p:cNvSpPr/>
          <p:nvPr/>
        </p:nvSpPr>
        <p:spPr>
          <a:xfrm>
            <a:off x="0" y="-1"/>
            <a:ext cx="1929064" cy="6472489"/>
          </a:xfrm>
          <a:prstGeom prst="flowChartDelay">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MX" b="1" dirty="0">
                <a:latin typeface="Garamond" panose="02020404030301010803" pitchFamily="18" charset="0"/>
              </a:rPr>
              <a:t>Identificación de las partes de la denuncia</a:t>
            </a:r>
            <a:endParaRPr lang="es-CR" b="1" dirty="0">
              <a:latin typeface="Garamond" panose="02020404030301010803" pitchFamily="18" charset="0"/>
            </a:endParaRPr>
          </a:p>
        </p:txBody>
      </p:sp>
    </p:spTree>
    <p:extLst>
      <p:ext uri="{BB962C8B-B14F-4D97-AF65-F5344CB8AC3E}">
        <p14:creationId xmlns:p14="http://schemas.microsoft.com/office/powerpoint/2010/main" val="29085435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ADFF7A-101C-98A0-4F8F-EFE894865D6B}"/>
            </a:ext>
          </a:extLst>
        </p:cNvPr>
        <p:cNvGrpSpPr/>
        <p:nvPr/>
      </p:nvGrpSpPr>
      <p:grpSpPr>
        <a:xfrm>
          <a:off x="0" y="0"/>
          <a:ext cx="0" cy="0"/>
          <a:chOff x="0" y="0"/>
          <a:chExt cx="0" cy="0"/>
        </a:xfrm>
      </p:grpSpPr>
      <p:grpSp>
        <p:nvGrpSpPr>
          <p:cNvPr id="9" name="Grupo 8">
            <a:extLst>
              <a:ext uri="{FF2B5EF4-FFF2-40B4-BE49-F238E27FC236}">
                <a16:creationId xmlns:a16="http://schemas.microsoft.com/office/drawing/2014/main" id="{1A5EE15F-9631-E47B-0801-623870FB8C35}"/>
              </a:ext>
            </a:extLst>
          </p:cNvPr>
          <p:cNvGrpSpPr/>
          <p:nvPr/>
        </p:nvGrpSpPr>
        <p:grpSpPr>
          <a:xfrm>
            <a:off x="8534249" y="4966828"/>
            <a:ext cx="2712050" cy="1434272"/>
            <a:chOff x="5560140" y="624763"/>
            <a:chExt cx="2903631" cy="2445132"/>
          </a:xfrm>
        </p:grpSpPr>
        <p:sp>
          <p:nvSpPr>
            <p:cNvPr id="7" name="Cerrar llave 6">
              <a:extLst>
                <a:ext uri="{FF2B5EF4-FFF2-40B4-BE49-F238E27FC236}">
                  <a16:creationId xmlns:a16="http://schemas.microsoft.com/office/drawing/2014/main" id="{03793B8C-6AF4-F419-24F3-14F6D7BA598B}"/>
                </a:ext>
              </a:extLst>
            </p:cNvPr>
            <p:cNvSpPr/>
            <p:nvPr/>
          </p:nvSpPr>
          <p:spPr>
            <a:xfrm>
              <a:off x="5560140" y="624763"/>
              <a:ext cx="861911" cy="2445132"/>
            </a:xfrm>
            <a:prstGeom prst="rightBrace">
              <a:avLst/>
            </a:prstGeom>
            <a:ln>
              <a:solidFill>
                <a:schemeClr val="accent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CR" dirty="0"/>
            </a:p>
          </p:txBody>
        </p:sp>
        <p:sp>
          <p:nvSpPr>
            <p:cNvPr id="8" name="Cuadro de texto 2">
              <a:extLst>
                <a:ext uri="{FF2B5EF4-FFF2-40B4-BE49-F238E27FC236}">
                  <a16:creationId xmlns:a16="http://schemas.microsoft.com/office/drawing/2014/main" id="{9B172C77-8F78-6F37-D525-4CB2A28C6083}"/>
                </a:ext>
              </a:extLst>
            </p:cNvPr>
            <p:cNvSpPr txBox="1"/>
            <p:nvPr/>
          </p:nvSpPr>
          <p:spPr>
            <a:xfrm>
              <a:off x="6422051" y="1388756"/>
              <a:ext cx="2041720" cy="917146"/>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800"/>
                </a:spcAft>
              </a:pPr>
              <a:r>
                <a:rPr lang="es-MX" sz="1600" kern="100" dirty="0">
                  <a:latin typeface="Garamond" panose="02020404030301010803" pitchFamily="18" charset="0"/>
                  <a:ea typeface="Aptos" panose="020B0004020202020204" pitchFamily="34" charset="0"/>
                  <a:cs typeface="Times New Roman" panose="02020603050405020304" pitchFamily="18" charset="0"/>
                </a:rPr>
                <a:t>Prueba </a:t>
              </a:r>
              <a:endParaRPr lang="es-CR" sz="1600" kern="100" dirty="0">
                <a:effectLst/>
                <a:ea typeface="Aptos" panose="020B0004020202020204" pitchFamily="34" charset="0"/>
                <a:cs typeface="Times New Roman" panose="02020603050405020304" pitchFamily="18" charset="0"/>
              </a:endParaRPr>
            </a:p>
          </p:txBody>
        </p:sp>
      </p:grpSp>
      <p:grpSp>
        <p:nvGrpSpPr>
          <p:cNvPr id="16" name="Grupo 15">
            <a:extLst>
              <a:ext uri="{FF2B5EF4-FFF2-40B4-BE49-F238E27FC236}">
                <a16:creationId xmlns:a16="http://schemas.microsoft.com/office/drawing/2014/main" id="{F16054B5-70B4-9525-255C-849E774F22C5}"/>
              </a:ext>
            </a:extLst>
          </p:cNvPr>
          <p:cNvGrpSpPr/>
          <p:nvPr/>
        </p:nvGrpSpPr>
        <p:grpSpPr>
          <a:xfrm>
            <a:off x="9029347" y="76026"/>
            <a:ext cx="2479440" cy="1868175"/>
            <a:chOff x="5630768" y="684356"/>
            <a:chExt cx="2160629" cy="2445132"/>
          </a:xfrm>
        </p:grpSpPr>
        <p:sp>
          <p:nvSpPr>
            <p:cNvPr id="17" name="Cerrar llave 16">
              <a:extLst>
                <a:ext uri="{FF2B5EF4-FFF2-40B4-BE49-F238E27FC236}">
                  <a16:creationId xmlns:a16="http://schemas.microsoft.com/office/drawing/2014/main" id="{18707485-19F4-D6FA-8617-619FB8B935D9}"/>
                </a:ext>
              </a:extLst>
            </p:cNvPr>
            <p:cNvSpPr/>
            <p:nvPr/>
          </p:nvSpPr>
          <p:spPr>
            <a:xfrm>
              <a:off x="5630768" y="684356"/>
              <a:ext cx="861911" cy="2445132"/>
            </a:xfrm>
            <a:prstGeom prst="rightBrace">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800"/>
                </a:spcAft>
              </a:pPr>
              <a:endParaRPr lang="es-CR" sz="1600" kern="100" dirty="0">
                <a:solidFill>
                  <a:schemeClr val="dk1"/>
                </a:solidFill>
                <a:latin typeface="Garamond" panose="02020404030301010803" pitchFamily="18" charset="0"/>
                <a:cs typeface="Times New Roman" panose="02020603050405020304" pitchFamily="18" charset="0"/>
              </a:endParaRPr>
            </a:p>
          </p:txBody>
        </p:sp>
        <p:sp>
          <p:nvSpPr>
            <p:cNvPr id="18" name="Cuadro de texto 2">
              <a:extLst>
                <a:ext uri="{FF2B5EF4-FFF2-40B4-BE49-F238E27FC236}">
                  <a16:creationId xmlns:a16="http://schemas.microsoft.com/office/drawing/2014/main" id="{048214C8-C6A0-D49A-0E06-58017FADDBE9}"/>
                </a:ext>
              </a:extLst>
            </p:cNvPr>
            <p:cNvSpPr txBox="1"/>
            <p:nvPr/>
          </p:nvSpPr>
          <p:spPr>
            <a:xfrm>
              <a:off x="6380995" y="1380899"/>
              <a:ext cx="1410402" cy="1052044"/>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defPPr>
                <a:defRPr lang="es-CR"/>
              </a:defPPr>
              <a:lvl1pPr algn="ctr">
                <a:lnSpc>
                  <a:spcPct val="115000"/>
                </a:lnSpc>
                <a:spcAft>
                  <a:spcPts val="800"/>
                </a:spcAft>
                <a:defRPr sz="1600" kern="100">
                  <a:effectLst/>
                  <a:latin typeface="Garamond" panose="02020404030301010803" pitchFamily="18" charset="0"/>
                  <a:ea typeface="Aptos" panose="020B0004020202020204" pitchFamily="34" charset="0"/>
                  <a:cs typeface="Times New Roman" panose="02020603050405020304" pitchFamily="18" charset="0"/>
                </a:defRPr>
              </a:lvl1pPr>
            </a:lstStyle>
            <a:p>
              <a:r>
                <a:rPr lang="es-MX" dirty="0"/>
                <a:t>El impacto del incumplimiento</a:t>
              </a:r>
              <a:endParaRPr lang="es-CR" dirty="0"/>
            </a:p>
          </p:txBody>
        </p:sp>
      </p:grpSp>
      <p:pic>
        <p:nvPicPr>
          <p:cNvPr id="3" name="Imagen 2">
            <a:extLst>
              <a:ext uri="{FF2B5EF4-FFF2-40B4-BE49-F238E27FC236}">
                <a16:creationId xmlns:a16="http://schemas.microsoft.com/office/drawing/2014/main" id="{FDBE0DC0-40A4-7BAA-0EAB-5F3E082AC6AE}"/>
              </a:ext>
            </a:extLst>
          </p:cNvPr>
          <p:cNvPicPr>
            <a:picLocks noChangeAspect="1"/>
          </p:cNvPicPr>
          <p:nvPr/>
        </p:nvPicPr>
        <p:blipFill>
          <a:blip r:embed="rId2"/>
          <a:stretch>
            <a:fillRect/>
          </a:stretch>
        </p:blipFill>
        <p:spPr>
          <a:xfrm>
            <a:off x="2649195" y="209688"/>
            <a:ext cx="6600684" cy="1777111"/>
          </a:xfrm>
          <a:prstGeom prst="rect">
            <a:avLst/>
          </a:prstGeom>
        </p:spPr>
      </p:pic>
      <p:pic>
        <p:nvPicPr>
          <p:cNvPr id="20" name="Imagen 19">
            <a:extLst>
              <a:ext uri="{FF2B5EF4-FFF2-40B4-BE49-F238E27FC236}">
                <a16:creationId xmlns:a16="http://schemas.microsoft.com/office/drawing/2014/main" id="{28DC448D-601B-87F3-69A3-9C2FDD731E39}"/>
              </a:ext>
            </a:extLst>
          </p:cNvPr>
          <p:cNvPicPr>
            <a:picLocks noChangeAspect="1"/>
          </p:cNvPicPr>
          <p:nvPr/>
        </p:nvPicPr>
        <p:blipFill>
          <a:blip r:embed="rId3"/>
          <a:stretch>
            <a:fillRect/>
          </a:stretch>
        </p:blipFill>
        <p:spPr>
          <a:xfrm>
            <a:off x="1852295" y="5107911"/>
            <a:ext cx="3167811" cy="845044"/>
          </a:xfrm>
          <a:prstGeom prst="rect">
            <a:avLst/>
          </a:prstGeom>
        </p:spPr>
      </p:pic>
      <p:sp>
        <p:nvSpPr>
          <p:cNvPr id="2" name="Diagrama de flujo: retraso 1">
            <a:extLst>
              <a:ext uri="{FF2B5EF4-FFF2-40B4-BE49-F238E27FC236}">
                <a16:creationId xmlns:a16="http://schemas.microsoft.com/office/drawing/2014/main" id="{C2C4FE14-AC2F-599A-8749-4A1DBE8E8983}"/>
              </a:ext>
            </a:extLst>
          </p:cNvPr>
          <p:cNvSpPr/>
          <p:nvPr/>
        </p:nvSpPr>
        <p:spPr>
          <a:xfrm>
            <a:off x="-2" y="0"/>
            <a:ext cx="1880639" cy="6477000"/>
          </a:xfrm>
          <a:prstGeom prst="flowChartDelay">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MX" b="1" dirty="0">
                <a:latin typeface="Garamond" panose="02020404030301010803" pitchFamily="18" charset="0"/>
              </a:rPr>
              <a:t>Identificación de las partes de la denuncia</a:t>
            </a:r>
            <a:endParaRPr lang="es-CR" b="1" dirty="0">
              <a:latin typeface="Garamond" panose="02020404030301010803" pitchFamily="18" charset="0"/>
            </a:endParaRPr>
          </a:p>
        </p:txBody>
      </p:sp>
      <p:pic>
        <p:nvPicPr>
          <p:cNvPr id="5" name="Imagen 4">
            <a:extLst>
              <a:ext uri="{FF2B5EF4-FFF2-40B4-BE49-F238E27FC236}">
                <a16:creationId xmlns:a16="http://schemas.microsoft.com/office/drawing/2014/main" id="{F5BAA4D1-9E00-333F-A5A9-F93EFDC4F2DA}"/>
              </a:ext>
            </a:extLst>
          </p:cNvPr>
          <p:cNvPicPr>
            <a:picLocks noChangeAspect="1"/>
          </p:cNvPicPr>
          <p:nvPr/>
        </p:nvPicPr>
        <p:blipFill>
          <a:blip r:embed="rId4"/>
          <a:stretch>
            <a:fillRect/>
          </a:stretch>
        </p:blipFill>
        <p:spPr>
          <a:xfrm>
            <a:off x="5034076" y="5572501"/>
            <a:ext cx="3798502" cy="619573"/>
          </a:xfrm>
          <a:prstGeom prst="rect">
            <a:avLst/>
          </a:prstGeom>
        </p:spPr>
      </p:pic>
      <p:grpSp>
        <p:nvGrpSpPr>
          <p:cNvPr id="12" name="Grupo 11">
            <a:extLst>
              <a:ext uri="{FF2B5EF4-FFF2-40B4-BE49-F238E27FC236}">
                <a16:creationId xmlns:a16="http://schemas.microsoft.com/office/drawing/2014/main" id="{8B0A2B60-8477-83D8-8587-290595FD884E}"/>
              </a:ext>
            </a:extLst>
          </p:cNvPr>
          <p:cNvGrpSpPr/>
          <p:nvPr/>
        </p:nvGrpSpPr>
        <p:grpSpPr>
          <a:xfrm>
            <a:off x="8864207" y="2105296"/>
            <a:ext cx="2857176" cy="2700436"/>
            <a:chOff x="5560140" y="624763"/>
            <a:chExt cx="2093474" cy="2445132"/>
          </a:xfrm>
        </p:grpSpPr>
        <p:sp>
          <p:nvSpPr>
            <p:cNvPr id="14" name="Cerrar llave 13">
              <a:extLst>
                <a:ext uri="{FF2B5EF4-FFF2-40B4-BE49-F238E27FC236}">
                  <a16:creationId xmlns:a16="http://schemas.microsoft.com/office/drawing/2014/main" id="{D5FCC451-AB4F-F4B6-5980-1583CD52E744}"/>
                </a:ext>
              </a:extLst>
            </p:cNvPr>
            <p:cNvSpPr/>
            <p:nvPr/>
          </p:nvSpPr>
          <p:spPr>
            <a:xfrm>
              <a:off x="5560140" y="624763"/>
              <a:ext cx="861911" cy="2445132"/>
            </a:xfrm>
            <a:prstGeom prst="rightBrace">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800"/>
                </a:spcAft>
              </a:pPr>
              <a:endParaRPr lang="es-CR" sz="1600" kern="100" dirty="0">
                <a:solidFill>
                  <a:schemeClr val="dk1"/>
                </a:solidFill>
                <a:latin typeface="Garamond" panose="02020404030301010803" pitchFamily="18" charset="0"/>
                <a:cs typeface="Times New Roman" panose="02020603050405020304" pitchFamily="18" charset="0"/>
              </a:endParaRPr>
            </a:p>
          </p:txBody>
        </p:sp>
        <p:sp>
          <p:nvSpPr>
            <p:cNvPr id="15" name="Cuadro de texto 2">
              <a:extLst>
                <a:ext uri="{FF2B5EF4-FFF2-40B4-BE49-F238E27FC236}">
                  <a16:creationId xmlns:a16="http://schemas.microsoft.com/office/drawing/2014/main" id="{3D605EDC-8FC1-1A37-60AA-46C0BF023AED}"/>
                </a:ext>
              </a:extLst>
            </p:cNvPr>
            <p:cNvSpPr txBox="1"/>
            <p:nvPr/>
          </p:nvSpPr>
          <p:spPr>
            <a:xfrm>
              <a:off x="6422051" y="1268907"/>
              <a:ext cx="1231563" cy="1156843"/>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defPPr>
                <a:defRPr lang="es-CR"/>
              </a:defPPr>
              <a:lvl1pPr algn="ctr">
                <a:lnSpc>
                  <a:spcPct val="115000"/>
                </a:lnSpc>
                <a:spcAft>
                  <a:spcPts val="800"/>
                </a:spcAft>
                <a:defRPr sz="1600" kern="100">
                  <a:effectLst/>
                  <a:latin typeface="Garamond" panose="02020404030301010803" pitchFamily="18" charset="0"/>
                  <a:ea typeface="Aptos" panose="020B0004020202020204" pitchFamily="34" charset="0"/>
                  <a:cs typeface="Times New Roman" panose="02020603050405020304" pitchFamily="18" charset="0"/>
                </a:defRPr>
              </a:lvl1pPr>
            </a:lstStyle>
            <a:p>
              <a:r>
                <a:rPr lang="es-MX" dirty="0"/>
                <a:t>Solicitud expresa para el inicio del procedimiento</a:t>
              </a:r>
              <a:endParaRPr lang="es-CR" dirty="0"/>
            </a:p>
          </p:txBody>
        </p:sp>
      </p:grpSp>
      <p:pic>
        <p:nvPicPr>
          <p:cNvPr id="10" name="Imagen 9">
            <a:extLst>
              <a:ext uri="{FF2B5EF4-FFF2-40B4-BE49-F238E27FC236}">
                <a16:creationId xmlns:a16="http://schemas.microsoft.com/office/drawing/2014/main" id="{19E7229C-610D-73F1-409B-FF087F917AAB}"/>
              </a:ext>
            </a:extLst>
          </p:cNvPr>
          <p:cNvPicPr>
            <a:picLocks noChangeAspect="1"/>
          </p:cNvPicPr>
          <p:nvPr/>
        </p:nvPicPr>
        <p:blipFill>
          <a:blip r:embed="rId5"/>
          <a:stretch>
            <a:fillRect/>
          </a:stretch>
        </p:blipFill>
        <p:spPr>
          <a:xfrm>
            <a:off x="2404263" y="2180024"/>
            <a:ext cx="6872233" cy="2575578"/>
          </a:xfrm>
          <a:prstGeom prst="rect">
            <a:avLst/>
          </a:prstGeom>
        </p:spPr>
      </p:pic>
    </p:spTree>
    <p:extLst>
      <p:ext uri="{BB962C8B-B14F-4D97-AF65-F5344CB8AC3E}">
        <p14:creationId xmlns:p14="http://schemas.microsoft.com/office/powerpoint/2010/main" val="31338696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C8A5CE-254E-4329-B776-CA6DD128A95A}"/>
            </a:ext>
          </a:extLst>
        </p:cNvPr>
        <p:cNvGrpSpPr/>
        <p:nvPr/>
      </p:nvGrpSpPr>
      <p:grpSpPr>
        <a:xfrm>
          <a:off x="0" y="0"/>
          <a:ext cx="0" cy="0"/>
          <a:chOff x="0" y="0"/>
          <a:chExt cx="0" cy="0"/>
        </a:xfrm>
      </p:grpSpPr>
      <p:pic>
        <p:nvPicPr>
          <p:cNvPr id="6" name="Imagen 5">
            <a:extLst>
              <a:ext uri="{FF2B5EF4-FFF2-40B4-BE49-F238E27FC236}">
                <a16:creationId xmlns:a16="http://schemas.microsoft.com/office/drawing/2014/main" id="{78E332DC-D8F2-B85B-CE6E-D68E1C9908B6}"/>
              </a:ext>
            </a:extLst>
          </p:cNvPr>
          <p:cNvPicPr>
            <a:picLocks noChangeAspect="1"/>
          </p:cNvPicPr>
          <p:nvPr/>
        </p:nvPicPr>
        <p:blipFill>
          <a:blip r:embed="rId2"/>
          <a:stretch>
            <a:fillRect/>
          </a:stretch>
        </p:blipFill>
        <p:spPr>
          <a:xfrm>
            <a:off x="2484882" y="-637572"/>
            <a:ext cx="10515600" cy="7495572"/>
          </a:xfrm>
          <a:prstGeom prst="rect">
            <a:avLst/>
          </a:prstGeom>
        </p:spPr>
      </p:pic>
      <p:sp>
        <p:nvSpPr>
          <p:cNvPr id="2" name="Título 1">
            <a:extLst>
              <a:ext uri="{FF2B5EF4-FFF2-40B4-BE49-F238E27FC236}">
                <a16:creationId xmlns:a16="http://schemas.microsoft.com/office/drawing/2014/main" id="{51F2FC28-318A-F334-2C81-110814031A2F}"/>
              </a:ext>
            </a:extLst>
          </p:cNvPr>
          <p:cNvSpPr>
            <a:spLocks noGrp="1"/>
          </p:cNvSpPr>
          <p:nvPr>
            <p:ph type="title"/>
          </p:nvPr>
        </p:nvSpPr>
        <p:spPr>
          <a:xfrm>
            <a:off x="838200" y="18255"/>
            <a:ext cx="10515600" cy="1325563"/>
          </a:xfrm>
        </p:spPr>
        <p:txBody>
          <a:bodyPr/>
          <a:lstStyle/>
          <a:p>
            <a:r>
              <a:rPr lang="es-MX" dirty="0">
                <a:solidFill>
                  <a:schemeClr val="tx2">
                    <a:lumMod val="90000"/>
                    <a:lumOff val="10000"/>
                  </a:schemeClr>
                </a:solidFill>
                <a:latin typeface="Garamond" panose="02020404030301010803" pitchFamily="18" charset="0"/>
              </a:rPr>
              <a:t>Formas de terminar el contrato</a:t>
            </a:r>
            <a:endParaRPr lang="es-CR" dirty="0">
              <a:solidFill>
                <a:schemeClr val="tx2">
                  <a:lumMod val="90000"/>
                  <a:lumOff val="10000"/>
                </a:schemeClr>
              </a:solidFill>
              <a:latin typeface="Garamond" panose="02020404030301010803" pitchFamily="18" charset="0"/>
            </a:endParaRPr>
          </a:p>
        </p:txBody>
      </p:sp>
      <p:sp>
        <p:nvSpPr>
          <p:cNvPr id="3" name="Marcador de contenido 2">
            <a:extLst>
              <a:ext uri="{FF2B5EF4-FFF2-40B4-BE49-F238E27FC236}">
                <a16:creationId xmlns:a16="http://schemas.microsoft.com/office/drawing/2014/main" id="{7FB3DC8B-BE84-4D0A-B6F2-AB889321E3C4}"/>
              </a:ext>
            </a:extLst>
          </p:cNvPr>
          <p:cNvSpPr>
            <a:spLocks noGrp="1"/>
          </p:cNvSpPr>
          <p:nvPr>
            <p:ph sz="half" idx="1"/>
          </p:nvPr>
        </p:nvSpPr>
        <p:spPr>
          <a:xfrm>
            <a:off x="4245104" y="3413786"/>
            <a:ext cx="2895926" cy="2858443"/>
          </a:xfrm>
        </p:spPr>
        <p:txBody>
          <a:bodyPr vert="horz" lIns="91440" tIns="45720" rIns="91440" bIns="45720" rtlCol="0">
            <a:normAutofit fontScale="77500" lnSpcReduction="20000"/>
          </a:bodyPr>
          <a:lstStyle/>
          <a:p>
            <a:pPr marL="0" indent="0">
              <a:buNone/>
            </a:pPr>
            <a:r>
              <a:rPr lang="es-MX" dirty="0">
                <a:latin typeface="Garamond" panose="02020404030301010803" pitchFamily="18" charset="0"/>
              </a:rPr>
              <a:t>Sucede cuando se cumplen las formas establecidas dentro del contrato, sin que medie alguna causa interruptora del curso normal del contrato. A su vez, es el cumplimiento en tiempo y forma, del objeto del contrato.</a:t>
            </a:r>
          </a:p>
        </p:txBody>
      </p:sp>
      <p:sp>
        <p:nvSpPr>
          <p:cNvPr id="4" name="Marcador de contenido 3">
            <a:extLst>
              <a:ext uri="{FF2B5EF4-FFF2-40B4-BE49-F238E27FC236}">
                <a16:creationId xmlns:a16="http://schemas.microsoft.com/office/drawing/2014/main" id="{B4C3D1F2-BA6B-1CB7-9B41-284F9B4C41F1}"/>
              </a:ext>
            </a:extLst>
          </p:cNvPr>
          <p:cNvSpPr>
            <a:spLocks noGrp="1"/>
          </p:cNvSpPr>
          <p:nvPr>
            <p:ph sz="half" idx="2"/>
          </p:nvPr>
        </p:nvSpPr>
        <p:spPr>
          <a:xfrm>
            <a:off x="7946898" y="4251959"/>
            <a:ext cx="3200073" cy="2121409"/>
          </a:xfrm>
        </p:spPr>
        <p:txBody>
          <a:bodyPr vert="horz" lIns="91440" tIns="45720" rIns="91440" bIns="45720" rtlCol="0">
            <a:normAutofit fontScale="77500" lnSpcReduction="20000"/>
          </a:bodyPr>
          <a:lstStyle/>
          <a:p>
            <a:pPr marL="0" indent="0">
              <a:buNone/>
            </a:pPr>
            <a:r>
              <a:rPr lang="es-MX" dirty="0">
                <a:latin typeface="Garamond" panose="02020404030301010803" pitchFamily="18" charset="0"/>
              </a:rPr>
              <a:t>Es cuando el contrato no finaliza de la forma esperada. </a:t>
            </a:r>
          </a:p>
          <a:p>
            <a:pPr marL="0" indent="0">
              <a:buNone/>
            </a:pPr>
            <a:endParaRPr lang="es-CR" dirty="0">
              <a:latin typeface="Garamond" panose="02020404030301010803" pitchFamily="18" charset="0"/>
            </a:endParaRPr>
          </a:p>
        </p:txBody>
      </p:sp>
      <p:sp>
        <p:nvSpPr>
          <p:cNvPr id="7" name="Marcador de contenido 2">
            <a:extLst>
              <a:ext uri="{FF2B5EF4-FFF2-40B4-BE49-F238E27FC236}">
                <a16:creationId xmlns:a16="http://schemas.microsoft.com/office/drawing/2014/main" id="{C80ED559-2D8C-3DD3-51EB-7E5C43B0F1A9}"/>
              </a:ext>
            </a:extLst>
          </p:cNvPr>
          <p:cNvSpPr txBox="1">
            <a:spLocks/>
          </p:cNvSpPr>
          <p:nvPr/>
        </p:nvSpPr>
        <p:spPr>
          <a:xfrm>
            <a:off x="969300" y="1343818"/>
            <a:ext cx="2528643" cy="2003469"/>
          </a:xfrm>
          <a:prstGeom prst="rect">
            <a:avLst/>
          </a:prstGeom>
        </p:spPr>
        <p:txBody>
          <a:bodyPr vert="horz" lIns="91440" tIns="45720" rIns="91440" bIns="45720" rtlCol="0">
            <a:normAutofit fontScale="85000" lnSpcReduction="20000"/>
          </a:bodyPr>
          <a:lstStyle>
            <a:lvl1pPr indent="0">
              <a:lnSpc>
                <a:spcPct val="90000"/>
              </a:lnSpc>
              <a:spcBef>
                <a:spcPts val="1000"/>
              </a:spcBef>
              <a:buFont typeface="Arial" panose="020B0604020202020204" pitchFamily="34" charset="0"/>
              <a:buNone/>
              <a:defRPr sz="2800">
                <a:latin typeface="Garamond" panose="02020404030301010803" pitchFamily="18" charset="0"/>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s-MX" dirty="0"/>
              <a:t>El artículo 110 de la Ley General de Contratación Pública, establece dos formas de terminar el contrato:</a:t>
            </a:r>
            <a:endParaRPr lang="es-CR" dirty="0"/>
          </a:p>
        </p:txBody>
      </p:sp>
    </p:spTree>
    <p:extLst>
      <p:ext uri="{BB962C8B-B14F-4D97-AF65-F5344CB8AC3E}">
        <p14:creationId xmlns:p14="http://schemas.microsoft.com/office/powerpoint/2010/main" val="19708552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61B1CD-8523-CE7D-8074-B30B8CA811BB}"/>
            </a:ext>
          </a:extLst>
        </p:cNvPr>
        <p:cNvGrpSpPr/>
        <p:nvPr/>
      </p:nvGrpSpPr>
      <p:grpSpPr>
        <a:xfrm>
          <a:off x="0" y="0"/>
          <a:ext cx="0" cy="0"/>
          <a:chOff x="0" y="0"/>
          <a:chExt cx="0" cy="0"/>
        </a:xfrm>
      </p:grpSpPr>
      <p:sp>
        <p:nvSpPr>
          <p:cNvPr id="4" name="Rectángulo 3">
            <a:extLst>
              <a:ext uri="{FF2B5EF4-FFF2-40B4-BE49-F238E27FC236}">
                <a16:creationId xmlns:a16="http://schemas.microsoft.com/office/drawing/2014/main" id="{0AD6A3E9-F4E3-5ADC-E989-90935E275274}"/>
              </a:ext>
            </a:extLst>
          </p:cNvPr>
          <p:cNvSpPr/>
          <p:nvPr/>
        </p:nvSpPr>
        <p:spPr>
          <a:xfrm>
            <a:off x="0" y="0"/>
            <a:ext cx="12192000" cy="971550"/>
          </a:xfrm>
          <a:prstGeom prst="rect">
            <a:avLst/>
          </a:prstGeom>
          <a:gradFill flip="none"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13500000" scaled="1"/>
            <a:tileRect/>
          </a:gradFill>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s-CR"/>
          </a:p>
        </p:txBody>
      </p:sp>
      <p:pic>
        <p:nvPicPr>
          <p:cNvPr id="6" name="Imagen 5">
            <a:extLst>
              <a:ext uri="{FF2B5EF4-FFF2-40B4-BE49-F238E27FC236}">
                <a16:creationId xmlns:a16="http://schemas.microsoft.com/office/drawing/2014/main" id="{F8BD7BB1-BA4A-02C4-2B1B-BCE1586C8296}"/>
              </a:ext>
            </a:extLst>
          </p:cNvPr>
          <p:cNvPicPr>
            <a:picLocks noChangeAspect="1"/>
          </p:cNvPicPr>
          <p:nvPr/>
        </p:nvPicPr>
        <p:blipFill>
          <a:blip r:embed="rId2">
            <a:alphaModFix amt="70000"/>
          </a:blip>
          <a:stretch>
            <a:fillRect/>
          </a:stretch>
        </p:blipFill>
        <p:spPr>
          <a:xfrm>
            <a:off x="-9525" y="-28575"/>
            <a:ext cx="12202884" cy="6492875"/>
          </a:xfrm>
          <a:prstGeom prst="rect">
            <a:avLst/>
          </a:prstGeom>
          <a:ln>
            <a:noFill/>
          </a:ln>
        </p:spPr>
      </p:pic>
      <p:sp>
        <p:nvSpPr>
          <p:cNvPr id="2" name="Título 1">
            <a:extLst>
              <a:ext uri="{FF2B5EF4-FFF2-40B4-BE49-F238E27FC236}">
                <a16:creationId xmlns:a16="http://schemas.microsoft.com/office/drawing/2014/main" id="{D5AD1A5A-271A-CD46-3178-5739652E76D8}"/>
              </a:ext>
            </a:extLst>
          </p:cNvPr>
          <p:cNvSpPr>
            <a:spLocks noGrp="1"/>
          </p:cNvSpPr>
          <p:nvPr>
            <p:ph type="title"/>
          </p:nvPr>
        </p:nvSpPr>
        <p:spPr>
          <a:xfrm>
            <a:off x="653232" y="195914"/>
            <a:ext cx="5438685" cy="811156"/>
          </a:xfrm>
        </p:spPr>
        <p:txBody>
          <a:bodyPr/>
          <a:lstStyle/>
          <a:p>
            <a:r>
              <a:rPr lang="es-MX" b="1" dirty="0">
                <a:solidFill>
                  <a:schemeClr val="accent1">
                    <a:lumMod val="75000"/>
                  </a:schemeClr>
                </a:solidFill>
                <a:latin typeface="Garamond" panose="02020404030301010803" pitchFamily="18" charset="0"/>
              </a:rPr>
              <a:t>Cierre y conclusiones</a:t>
            </a:r>
            <a:endParaRPr lang="es-CR" b="1" dirty="0">
              <a:solidFill>
                <a:schemeClr val="accent1">
                  <a:lumMod val="75000"/>
                </a:schemeClr>
              </a:solidFill>
              <a:latin typeface="Garamond" panose="02020404030301010803" pitchFamily="18" charset="0"/>
            </a:endParaRPr>
          </a:p>
        </p:txBody>
      </p:sp>
      <p:sp>
        <p:nvSpPr>
          <p:cNvPr id="3" name="Marcador de contenido 2">
            <a:extLst>
              <a:ext uri="{FF2B5EF4-FFF2-40B4-BE49-F238E27FC236}">
                <a16:creationId xmlns:a16="http://schemas.microsoft.com/office/drawing/2014/main" id="{A3709638-0FB5-3306-F747-5B30C0FA6106}"/>
              </a:ext>
            </a:extLst>
          </p:cNvPr>
          <p:cNvSpPr>
            <a:spLocks noGrp="1"/>
          </p:cNvSpPr>
          <p:nvPr>
            <p:ph sz="half" idx="1"/>
          </p:nvPr>
        </p:nvSpPr>
        <p:spPr>
          <a:xfrm>
            <a:off x="6724650" y="1853746"/>
            <a:ext cx="5025570" cy="4351338"/>
          </a:xfrm>
        </p:spPr>
        <p:txBody>
          <a:bodyPr>
            <a:normAutofit/>
          </a:bodyPr>
          <a:lstStyle/>
          <a:p>
            <a:pPr algn="just">
              <a:defRPr sz="2000"/>
            </a:pPr>
            <a:r>
              <a:rPr lang="es-CR" sz="3200" noProof="0" dirty="0">
                <a:latin typeface="Garamond" panose="02020404030301010803" pitchFamily="18" charset="0"/>
              </a:rPr>
              <a:t>La legalidad y el debido proceso son fundamentales.</a:t>
            </a:r>
          </a:p>
          <a:p>
            <a:pPr marL="0" indent="0" algn="just">
              <a:buNone/>
              <a:defRPr sz="2000"/>
            </a:pPr>
            <a:endParaRPr lang="es-CR" sz="1000" noProof="0" dirty="0">
              <a:latin typeface="Garamond" panose="02020404030301010803" pitchFamily="18" charset="0"/>
            </a:endParaRPr>
          </a:p>
          <a:p>
            <a:pPr algn="just">
              <a:defRPr sz="2000"/>
            </a:pPr>
            <a:r>
              <a:rPr lang="es-CR" sz="3200" noProof="0" dirty="0">
                <a:latin typeface="Garamond" panose="02020404030301010803" pitchFamily="18" charset="0"/>
              </a:rPr>
              <a:t>La documentación es la base de un procedimiento válido.</a:t>
            </a:r>
          </a:p>
          <a:p>
            <a:pPr marL="0" indent="0" algn="just">
              <a:buNone/>
              <a:defRPr sz="2000"/>
            </a:pPr>
            <a:endParaRPr lang="es-CR" sz="1000" noProof="0" dirty="0">
              <a:latin typeface="Garamond" panose="02020404030301010803" pitchFamily="18" charset="0"/>
            </a:endParaRPr>
          </a:p>
          <a:p>
            <a:pPr algn="just">
              <a:defRPr sz="2000"/>
            </a:pPr>
            <a:r>
              <a:rPr lang="es-CR" sz="3200" noProof="0" dirty="0">
                <a:latin typeface="Garamond" panose="02020404030301010803" pitchFamily="18" charset="0"/>
              </a:rPr>
              <a:t>La coordinación entre unidades mejora la eficacia administrativa.</a:t>
            </a:r>
          </a:p>
          <a:p>
            <a:pPr algn="just"/>
            <a:endParaRPr lang="es-CR" sz="3200" dirty="0">
              <a:latin typeface="Garamond" panose="02020404030301010803" pitchFamily="18" charset="0"/>
            </a:endParaRPr>
          </a:p>
        </p:txBody>
      </p:sp>
    </p:spTree>
    <p:extLst>
      <p:ext uri="{BB962C8B-B14F-4D97-AF65-F5344CB8AC3E}">
        <p14:creationId xmlns:p14="http://schemas.microsoft.com/office/powerpoint/2010/main" val="30204350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81320E9E-80FB-906B-C408-18BDE27DA60A}"/>
              </a:ext>
            </a:extLst>
          </p:cNvPr>
          <p:cNvPicPr>
            <a:picLocks noChangeAspect="1"/>
          </p:cNvPicPr>
          <p:nvPr/>
        </p:nvPicPr>
        <p:blipFill>
          <a:blip r:embed="rId2">
            <a:alphaModFix amt="35000"/>
          </a:blip>
          <a:stretch>
            <a:fillRect/>
          </a:stretch>
        </p:blipFill>
        <p:spPr>
          <a:xfrm>
            <a:off x="866777" y="454048"/>
            <a:ext cx="4457699" cy="53820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CuadroTexto 5">
            <a:extLst>
              <a:ext uri="{FF2B5EF4-FFF2-40B4-BE49-F238E27FC236}">
                <a16:creationId xmlns:a16="http://schemas.microsoft.com/office/drawing/2014/main" id="{4C493781-BB94-B411-FC85-889B0C04EC90}"/>
              </a:ext>
            </a:extLst>
          </p:cNvPr>
          <p:cNvSpPr txBox="1"/>
          <p:nvPr/>
        </p:nvSpPr>
        <p:spPr>
          <a:xfrm>
            <a:off x="6096000" y="2275228"/>
            <a:ext cx="5000625" cy="2677656"/>
          </a:xfrm>
          <a:prstGeom prst="rect">
            <a:avLst/>
          </a:prstGeom>
          <a:noFill/>
        </p:spPr>
        <p:txBody>
          <a:bodyPr wrap="square">
            <a:spAutoFit/>
          </a:bodyPr>
          <a:lstStyle/>
          <a:p>
            <a:pPr>
              <a:defRPr sz="2000"/>
            </a:pPr>
            <a:r>
              <a:rPr lang="es-CR" sz="2800" dirty="0">
                <a:latin typeface="Garamond" panose="02020404030301010803" pitchFamily="18" charset="0"/>
              </a:rPr>
              <a:t>Preguntas abiertas.</a:t>
            </a:r>
          </a:p>
          <a:p>
            <a:pPr marL="457200" indent="-457200">
              <a:buFont typeface="Arial" panose="020B0604020202020204" pitchFamily="34" charset="0"/>
              <a:buChar char="•"/>
              <a:defRPr sz="2000"/>
            </a:pPr>
            <a:endParaRPr lang="es-CR" sz="2800" dirty="0">
              <a:latin typeface="Garamond" panose="02020404030301010803" pitchFamily="18" charset="0"/>
            </a:endParaRPr>
          </a:p>
          <a:p>
            <a:pPr>
              <a:defRPr sz="2000"/>
            </a:pPr>
            <a:r>
              <a:rPr lang="es-CR" sz="2800" dirty="0">
                <a:latin typeface="Garamond" panose="02020404030301010803" pitchFamily="18" charset="0"/>
              </a:rPr>
              <a:t>Discusión de casos específicos.</a:t>
            </a:r>
          </a:p>
          <a:p>
            <a:pPr marL="457200" indent="-457200">
              <a:buFont typeface="Arial" panose="020B0604020202020204" pitchFamily="34" charset="0"/>
              <a:buChar char="•"/>
              <a:defRPr sz="2000"/>
            </a:pPr>
            <a:endParaRPr lang="es-CR" sz="2800" dirty="0">
              <a:latin typeface="Garamond" panose="02020404030301010803" pitchFamily="18" charset="0"/>
            </a:endParaRPr>
          </a:p>
          <a:p>
            <a:pPr>
              <a:defRPr sz="2000"/>
            </a:pPr>
            <a:r>
              <a:rPr lang="es-CR" sz="2800" dirty="0">
                <a:latin typeface="Garamond" panose="02020404030301010803" pitchFamily="18" charset="0"/>
              </a:rPr>
              <a:t>Comentarios finales.</a:t>
            </a:r>
          </a:p>
          <a:p>
            <a:pPr marL="342900" indent="-342900">
              <a:buFont typeface="Arial" panose="020B0604020202020204" pitchFamily="34" charset="0"/>
              <a:buChar char="•"/>
              <a:defRPr sz="2000"/>
            </a:pPr>
            <a:endParaRPr lang="es-MX" sz="2800" noProof="0" dirty="0">
              <a:latin typeface="Garamond" panose="02020404030301010803" pitchFamily="18" charset="0"/>
            </a:endParaRPr>
          </a:p>
        </p:txBody>
      </p:sp>
    </p:spTree>
    <p:extLst>
      <p:ext uri="{BB962C8B-B14F-4D97-AF65-F5344CB8AC3E}">
        <p14:creationId xmlns:p14="http://schemas.microsoft.com/office/powerpoint/2010/main" val="20778357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790565-6B90-C8E2-E2E8-4832504F9F39}"/>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ED446A2B-4437-1A07-84AE-EAB7153C7B07}"/>
              </a:ext>
            </a:extLst>
          </p:cNvPr>
          <p:cNvPicPr>
            <a:picLocks noChangeAspect="1"/>
          </p:cNvPicPr>
          <p:nvPr/>
        </p:nvPicPr>
        <p:blipFill>
          <a:blip r:embed="rId2"/>
          <a:stretch>
            <a:fillRect/>
          </a:stretch>
        </p:blipFill>
        <p:spPr>
          <a:xfrm>
            <a:off x="7040750" y="2304564"/>
            <a:ext cx="5151250" cy="4173564"/>
          </a:xfrm>
          <a:prstGeom prst="rect">
            <a:avLst/>
          </a:prstGeom>
        </p:spPr>
      </p:pic>
      <p:sp>
        <p:nvSpPr>
          <p:cNvPr id="2" name="Título 1">
            <a:extLst>
              <a:ext uri="{FF2B5EF4-FFF2-40B4-BE49-F238E27FC236}">
                <a16:creationId xmlns:a16="http://schemas.microsoft.com/office/drawing/2014/main" id="{392B823A-D453-39F4-F623-E813046E5AD5}"/>
              </a:ext>
            </a:extLst>
          </p:cNvPr>
          <p:cNvSpPr>
            <a:spLocks noGrp="1"/>
          </p:cNvSpPr>
          <p:nvPr>
            <p:ph type="title"/>
          </p:nvPr>
        </p:nvSpPr>
        <p:spPr>
          <a:xfrm>
            <a:off x="838200" y="18255"/>
            <a:ext cx="10515600" cy="1325563"/>
          </a:xfrm>
        </p:spPr>
        <p:txBody>
          <a:bodyPr/>
          <a:lstStyle/>
          <a:p>
            <a:r>
              <a:rPr lang="es-MX" dirty="0">
                <a:solidFill>
                  <a:schemeClr val="tx2">
                    <a:lumMod val="90000"/>
                    <a:lumOff val="10000"/>
                  </a:schemeClr>
                </a:solidFill>
                <a:latin typeface="Garamond" panose="02020404030301010803" pitchFamily="18" charset="0"/>
              </a:rPr>
              <a:t>Formas normales de terminar el contrato</a:t>
            </a:r>
            <a:endParaRPr lang="es-CR" dirty="0">
              <a:solidFill>
                <a:schemeClr val="tx2">
                  <a:lumMod val="90000"/>
                  <a:lumOff val="10000"/>
                </a:schemeClr>
              </a:solidFill>
              <a:latin typeface="Garamond" panose="02020404030301010803" pitchFamily="18" charset="0"/>
            </a:endParaRPr>
          </a:p>
        </p:txBody>
      </p:sp>
      <p:sp>
        <p:nvSpPr>
          <p:cNvPr id="3" name="Marcador de contenido 2">
            <a:extLst>
              <a:ext uri="{FF2B5EF4-FFF2-40B4-BE49-F238E27FC236}">
                <a16:creationId xmlns:a16="http://schemas.microsoft.com/office/drawing/2014/main" id="{E361C865-FC54-8375-B814-A722E1C40CAA}"/>
              </a:ext>
            </a:extLst>
          </p:cNvPr>
          <p:cNvSpPr>
            <a:spLocks noGrp="1"/>
          </p:cNvSpPr>
          <p:nvPr>
            <p:ph sz="half" idx="1"/>
          </p:nvPr>
        </p:nvSpPr>
        <p:spPr>
          <a:xfrm>
            <a:off x="838200" y="1571624"/>
            <a:ext cx="6038850" cy="4772025"/>
          </a:xfrm>
        </p:spPr>
        <p:txBody>
          <a:bodyPr>
            <a:noAutofit/>
          </a:bodyPr>
          <a:lstStyle/>
          <a:p>
            <a:pPr marL="514350" lvl="0" indent="-514350" algn="just">
              <a:lnSpc>
                <a:spcPct val="70000"/>
              </a:lnSpc>
              <a:buFont typeface="+mj-lt"/>
              <a:buAutoNum type="alphaLcParenR"/>
            </a:pPr>
            <a:r>
              <a:rPr lang="es-MX" sz="2000" b="1" dirty="0">
                <a:latin typeface="Garamond" panose="02020404030301010803" pitchFamily="18" charset="0"/>
              </a:rPr>
              <a:t>Acaecimiento del plazo: </a:t>
            </a:r>
            <a:r>
              <a:rPr lang="es-MX" sz="2000" dirty="0">
                <a:latin typeface="Garamond" panose="02020404030301010803" pitchFamily="18" charset="0"/>
              </a:rPr>
              <a:t>se interpreta como el cumplimiento del plazo en aquellos contratos que tienen una cláusula de temporalidad de vigencia. Ejemplo las concesiones de soda.</a:t>
            </a:r>
          </a:p>
          <a:p>
            <a:pPr marL="514350" lvl="0" indent="-514350">
              <a:lnSpc>
                <a:spcPct val="70000"/>
              </a:lnSpc>
              <a:buFont typeface="+mj-lt"/>
              <a:buAutoNum type="alphaLcParenR"/>
            </a:pPr>
            <a:endParaRPr lang="es-MX" sz="900" b="1" dirty="0">
              <a:latin typeface="Garamond" panose="02020404030301010803" pitchFamily="18" charset="0"/>
            </a:endParaRPr>
          </a:p>
          <a:p>
            <a:pPr marL="514350" lvl="0" indent="-514350" algn="just">
              <a:lnSpc>
                <a:spcPct val="70000"/>
              </a:lnSpc>
              <a:buFont typeface="+mj-lt"/>
              <a:buAutoNum type="alphaLcParenR"/>
            </a:pPr>
            <a:r>
              <a:rPr lang="es-MX" sz="2000" b="1" dirty="0">
                <a:latin typeface="Garamond" panose="02020404030301010803" pitchFamily="18" charset="0"/>
              </a:rPr>
              <a:t>La ejecución del objeto contractual: </a:t>
            </a:r>
            <a:r>
              <a:rPr lang="es-MX" sz="2000" dirty="0">
                <a:latin typeface="Garamond" panose="02020404030301010803" pitchFamily="18" charset="0"/>
              </a:rPr>
              <a:t>cumplimiento total de lo contratado. Se analiza desde un punto de vista de la entrega en tiempo y forma de lo negociado. </a:t>
            </a:r>
          </a:p>
          <a:p>
            <a:pPr marL="514350" indent="-514350">
              <a:lnSpc>
                <a:spcPct val="70000"/>
              </a:lnSpc>
              <a:buFont typeface="+mj-lt"/>
              <a:buAutoNum type="alphaLcParenR"/>
            </a:pPr>
            <a:endParaRPr lang="es-MX" sz="900" b="1" dirty="0">
              <a:latin typeface="Garamond" panose="02020404030301010803" pitchFamily="18" charset="0"/>
            </a:endParaRPr>
          </a:p>
          <a:p>
            <a:pPr marL="514350" indent="-514350" algn="just">
              <a:lnSpc>
                <a:spcPct val="70000"/>
              </a:lnSpc>
              <a:buFont typeface="+mj-lt"/>
              <a:buAutoNum type="alphaLcParenR"/>
            </a:pPr>
            <a:r>
              <a:rPr lang="es-MX" sz="2000" b="1" dirty="0">
                <a:latin typeface="Garamond" panose="02020404030301010803" pitchFamily="18" charset="0"/>
              </a:rPr>
              <a:t>Mutuo acuerdo o mutuo consentimiento: </a:t>
            </a:r>
            <a:r>
              <a:rPr lang="es-MX" sz="2000" dirty="0">
                <a:latin typeface="Garamond" panose="02020404030301010803" pitchFamily="18" charset="0"/>
              </a:rPr>
              <a:t>acuerdo de manera bilateral, voluntario y libre al que llegan ambas partes para terminar un contrato. </a:t>
            </a:r>
            <a:endParaRPr lang="es-CR" sz="2000" dirty="0">
              <a:latin typeface="Garamond" panose="02020404030301010803" pitchFamily="18" charset="0"/>
            </a:endParaRPr>
          </a:p>
          <a:p>
            <a:pPr>
              <a:lnSpc>
                <a:spcPct val="100000"/>
              </a:lnSpc>
              <a:spcBef>
                <a:spcPts val="0"/>
              </a:spcBef>
            </a:pPr>
            <a:endParaRPr lang="es-CR" sz="2000" dirty="0">
              <a:latin typeface="Garamond" panose="02020404030301010803" pitchFamily="18" charset="0"/>
            </a:endParaRPr>
          </a:p>
        </p:txBody>
      </p:sp>
    </p:spTree>
    <p:extLst>
      <p:ext uri="{BB962C8B-B14F-4D97-AF65-F5344CB8AC3E}">
        <p14:creationId xmlns:p14="http://schemas.microsoft.com/office/powerpoint/2010/main" val="816199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BAE5B5-ED99-AF16-9C1A-07899035ADFA}"/>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0D75CD72-B860-BDA9-43F8-900E24DAC375}"/>
              </a:ext>
            </a:extLst>
          </p:cNvPr>
          <p:cNvSpPr>
            <a:spLocks noGrp="1"/>
          </p:cNvSpPr>
          <p:nvPr>
            <p:ph type="title"/>
          </p:nvPr>
        </p:nvSpPr>
        <p:spPr>
          <a:xfrm>
            <a:off x="1664333" y="-31664"/>
            <a:ext cx="10515600" cy="1325563"/>
          </a:xfrm>
        </p:spPr>
        <p:txBody>
          <a:bodyPr/>
          <a:lstStyle/>
          <a:p>
            <a:r>
              <a:rPr lang="es-MX" dirty="0">
                <a:solidFill>
                  <a:schemeClr val="tx2">
                    <a:lumMod val="90000"/>
                    <a:lumOff val="10000"/>
                  </a:schemeClr>
                </a:solidFill>
                <a:latin typeface="Garamond" panose="02020404030301010803" pitchFamily="18" charset="0"/>
              </a:rPr>
              <a:t>Formas anormales de terminar el contrato</a:t>
            </a:r>
            <a:endParaRPr lang="es-CR" dirty="0">
              <a:solidFill>
                <a:schemeClr val="tx2">
                  <a:lumMod val="90000"/>
                  <a:lumOff val="10000"/>
                </a:schemeClr>
              </a:solidFill>
              <a:latin typeface="Garamond" panose="02020404030301010803" pitchFamily="18" charset="0"/>
            </a:endParaRPr>
          </a:p>
        </p:txBody>
      </p:sp>
      <p:sp>
        <p:nvSpPr>
          <p:cNvPr id="8" name="Marcador de contenido 2">
            <a:extLst>
              <a:ext uri="{FF2B5EF4-FFF2-40B4-BE49-F238E27FC236}">
                <a16:creationId xmlns:a16="http://schemas.microsoft.com/office/drawing/2014/main" id="{EFF5DD68-2F54-8ADE-266B-86DA50118A26}"/>
              </a:ext>
            </a:extLst>
          </p:cNvPr>
          <p:cNvSpPr txBox="1">
            <a:spLocks/>
          </p:cNvSpPr>
          <p:nvPr/>
        </p:nvSpPr>
        <p:spPr>
          <a:xfrm>
            <a:off x="6496050" y="1293899"/>
            <a:ext cx="4943475" cy="5266943"/>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lphaLcParenR"/>
            </a:pPr>
            <a:r>
              <a:rPr lang="es-MX" b="1" dirty="0">
                <a:latin typeface="Garamond" panose="02020404030301010803" pitchFamily="18" charset="0"/>
              </a:rPr>
              <a:t>La resolución</a:t>
            </a:r>
            <a:r>
              <a:rPr lang="es-MX" dirty="0">
                <a:latin typeface="Garamond" panose="02020404030301010803" pitchFamily="18" charset="0"/>
              </a:rPr>
              <a:t>. </a:t>
            </a:r>
          </a:p>
          <a:p>
            <a:pPr marL="514350" indent="-514350">
              <a:buFont typeface="+mj-lt"/>
              <a:buAutoNum type="alphaLcParenR"/>
            </a:pPr>
            <a:r>
              <a:rPr lang="es-MX" b="1" dirty="0">
                <a:latin typeface="Garamond" panose="02020404030301010803" pitchFamily="18" charset="0"/>
              </a:rPr>
              <a:t>La rescisión</a:t>
            </a:r>
            <a:r>
              <a:rPr lang="es-MX" dirty="0">
                <a:latin typeface="Garamond" panose="02020404030301010803" pitchFamily="18" charset="0"/>
              </a:rPr>
              <a:t>.</a:t>
            </a:r>
          </a:p>
          <a:p>
            <a:pPr marL="514350" indent="-514350">
              <a:buFont typeface="+mj-lt"/>
              <a:buAutoNum type="alphaLcParenR"/>
            </a:pPr>
            <a:r>
              <a:rPr lang="es-MX" dirty="0">
                <a:latin typeface="Garamond" panose="02020404030301010803" pitchFamily="18" charset="0"/>
              </a:rPr>
              <a:t>La caducidad.</a:t>
            </a:r>
          </a:p>
          <a:p>
            <a:pPr marL="514350" indent="-514350">
              <a:buFont typeface="+mj-lt"/>
              <a:buAutoNum type="alphaLcParenR"/>
            </a:pPr>
            <a:r>
              <a:rPr lang="es-MX" dirty="0">
                <a:latin typeface="Garamond" panose="02020404030301010803" pitchFamily="18" charset="0"/>
              </a:rPr>
              <a:t>La declaratoria de nulidad.</a:t>
            </a:r>
          </a:p>
          <a:p>
            <a:pPr marL="514350" indent="-514350">
              <a:buFont typeface="+mj-lt"/>
              <a:buAutoNum type="alphaLcParenR"/>
            </a:pPr>
            <a:r>
              <a:rPr lang="es-MX" dirty="0">
                <a:latin typeface="Garamond" panose="02020404030301010803" pitchFamily="18" charset="0"/>
              </a:rPr>
              <a:t>La muerte del contratista o la extinción de la persona jurídica.</a:t>
            </a:r>
          </a:p>
          <a:p>
            <a:pPr marL="514350" indent="-514350">
              <a:buFont typeface="+mj-lt"/>
              <a:buAutoNum type="alphaLcParenR"/>
            </a:pPr>
            <a:r>
              <a:rPr lang="es-MX" dirty="0">
                <a:latin typeface="Garamond" panose="02020404030301010803" pitchFamily="18" charset="0"/>
              </a:rPr>
              <a:t>La declaración de insolvencia o quiebra del contratista.</a:t>
            </a:r>
          </a:p>
          <a:p>
            <a:pPr marL="514350" indent="-514350" algn="just">
              <a:buFont typeface="+mj-lt"/>
              <a:buAutoNum type="alphaLcParenR"/>
            </a:pPr>
            <a:r>
              <a:rPr lang="es-MX" dirty="0">
                <a:latin typeface="Garamond" panose="02020404030301010803" pitchFamily="18" charset="0"/>
              </a:rPr>
              <a:t>La cesión del contrato sin estar autorizada previamente por la Administración.</a:t>
            </a:r>
          </a:p>
          <a:p>
            <a:pPr marL="514350" indent="-514350">
              <a:buFont typeface="+mj-lt"/>
              <a:buAutoNum type="alphaLcParenR"/>
            </a:pPr>
            <a:r>
              <a:rPr lang="es-MX" dirty="0">
                <a:latin typeface="Garamond" panose="02020404030301010803" pitchFamily="18" charset="0"/>
              </a:rPr>
              <a:t>La supresión del servicio por razones de interés público.</a:t>
            </a:r>
          </a:p>
          <a:p>
            <a:pPr marL="514350" indent="-514350">
              <a:buFont typeface="+mj-lt"/>
              <a:buAutoNum type="alphaLcParenR"/>
            </a:pPr>
            <a:r>
              <a:rPr lang="es-MX" dirty="0">
                <a:latin typeface="Garamond" panose="02020404030301010803" pitchFamily="18" charset="0"/>
              </a:rPr>
              <a:t>El rescate del servicio para ser explotado directamente por la Administración.</a:t>
            </a:r>
          </a:p>
          <a:p>
            <a:pPr marL="514350" indent="-514350">
              <a:buFont typeface="+mj-lt"/>
              <a:buAutoNum type="alphaLcParenR"/>
            </a:pPr>
            <a:endParaRPr lang="es-CR" dirty="0">
              <a:latin typeface="Garamond" panose="02020404030301010803" pitchFamily="18" charset="0"/>
            </a:endParaRPr>
          </a:p>
        </p:txBody>
      </p:sp>
      <p:pic>
        <p:nvPicPr>
          <p:cNvPr id="3" name="Imagen 2">
            <a:extLst>
              <a:ext uri="{FF2B5EF4-FFF2-40B4-BE49-F238E27FC236}">
                <a16:creationId xmlns:a16="http://schemas.microsoft.com/office/drawing/2014/main" id="{963E532A-7BA8-2558-D94B-A7CDCA0D82B6}"/>
              </a:ext>
            </a:extLst>
          </p:cNvPr>
          <p:cNvPicPr>
            <a:picLocks noChangeAspect="1"/>
          </p:cNvPicPr>
          <p:nvPr/>
        </p:nvPicPr>
        <p:blipFill>
          <a:blip r:embed="rId2"/>
          <a:stretch>
            <a:fillRect/>
          </a:stretch>
        </p:blipFill>
        <p:spPr>
          <a:xfrm>
            <a:off x="1457494" y="1707447"/>
            <a:ext cx="5111854" cy="4564383"/>
          </a:xfrm>
          <a:prstGeom prst="rect">
            <a:avLst/>
          </a:prstGeom>
        </p:spPr>
      </p:pic>
    </p:spTree>
    <p:extLst>
      <p:ext uri="{BB962C8B-B14F-4D97-AF65-F5344CB8AC3E}">
        <p14:creationId xmlns:p14="http://schemas.microsoft.com/office/powerpoint/2010/main" val="25210310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2100CF-0200-15BD-5FCD-4A5BD9761647}"/>
              </a:ext>
            </a:extLst>
          </p:cNvPr>
          <p:cNvSpPr>
            <a:spLocks noGrp="1"/>
          </p:cNvSpPr>
          <p:nvPr>
            <p:ph type="ctrTitle"/>
          </p:nvPr>
        </p:nvSpPr>
        <p:spPr>
          <a:xfrm>
            <a:off x="193489" y="2365311"/>
            <a:ext cx="8264712" cy="1063689"/>
          </a:xfrm>
        </p:spPr>
        <p:txBody>
          <a:bodyPr>
            <a:normAutofit fontScale="90000"/>
          </a:bodyPr>
          <a:lstStyle/>
          <a:p>
            <a:r>
              <a:rPr lang="es-MX" sz="5400" dirty="0">
                <a:latin typeface="Garamond" panose="02020404030301010803" pitchFamily="18" charset="0"/>
              </a:rPr>
              <a:t>Procedimiento Administrativo</a:t>
            </a:r>
            <a:endParaRPr lang="es-CR" sz="5400" dirty="0">
              <a:latin typeface="Garamond" panose="02020404030301010803" pitchFamily="18" charset="0"/>
            </a:endParaRPr>
          </a:p>
        </p:txBody>
      </p:sp>
      <p:sp>
        <p:nvSpPr>
          <p:cNvPr id="7" name="Content Placeholder 2">
            <a:extLst>
              <a:ext uri="{FF2B5EF4-FFF2-40B4-BE49-F238E27FC236}">
                <a16:creationId xmlns:a16="http://schemas.microsoft.com/office/drawing/2014/main" id="{F094F88F-1523-79B8-0A0F-592B4C94FDA0}"/>
              </a:ext>
            </a:extLst>
          </p:cNvPr>
          <p:cNvSpPr txBox="1">
            <a:spLocks/>
          </p:cNvSpPr>
          <p:nvPr/>
        </p:nvSpPr>
        <p:spPr>
          <a:xfrm>
            <a:off x="7996917" y="3652481"/>
            <a:ext cx="2933699" cy="238636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buNone/>
              <a:defRPr sz="2000"/>
            </a:pPr>
            <a:endParaRPr lang="es-CR" sz="2000" dirty="0">
              <a:latin typeface="Garamond" panose="02020404030301010803" pitchFamily="18" charset="0"/>
            </a:endParaRPr>
          </a:p>
        </p:txBody>
      </p:sp>
      <p:sp>
        <p:nvSpPr>
          <p:cNvPr id="8" name="CuadroTexto 7">
            <a:extLst>
              <a:ext uri="{FF2B5EF4-FFF2-40B4-BE49-F238E27FC236}">
                <a16:creationId xmlns:a16="http://schemas.microsoft.com/office/drawing/2014/main" id="{A3FFF365-0D7E-0694-EC49-6945C4E72545}"/>
              </a:ext>
            </a:extLst>
          </p:cNvPr>
          <p:cNvSpPr txBox="1"/>
          <p:nvPr/>
        </p:nvSpPr>
        <p:spPr>
          <a:xfrm>
            <a:off x="661579" y="3652481"/>
            <a:ext cx="5572125" cy="2862322"/>
          </a:xfrm>
          <a:prstGeom prst="rect">
            <a:avLst/>
          </a:prstGeom>
          <a:solidFill>
            <a:schemeClr val="bg1"/>
          </a:solidFill>
          <a:ln>
            <a:solidFill>
              <a:schemeClr val="bg1"/>
            </a:solidFill>
          </a:ln>
          <a:effectLst>
            <a:outerShdw blurRad="50800" dist="38100" dir="8100000" algn="tr" rotWithShape="0">
              <a:prstClr val="black">
                <a:alpha val="40000"/>
              </a:prstClr>
            </a:outerShdw>
          </a:effectLst>
        </p:spPr>
        <p:txBody>
          <a:bodyPr wrap="square" rtlCol="0">
            <a:spAutoFit/>
          </a:bodyPr>
          <a:lstStyle/>
          <a:p>
            <a:pPr algn="just"/>
            <a:r>
              <a:rPr lang="es-CR" sz="1800" b="1" dirty="0">
                <a:latin typeface="Garamond" panose="02020404030301010803" pitchFamily="18" charset="0"/>
              </a:rPr>
              <a:t>Concepto: </a:t>
            </a:r>
            <a:r>
              <a:rPr lang="es-MX" sz="1800" dirty="0">
                <a:latin typeface="Garamond" panose="02020404030301010803" pitchFamily="18" charset="0"/>
              </a:rPr>
              <a:t>Es el proceso formal utilizado por la Administración Pública para investigar y, en caso de ser necesario, imponer consecuencias a los contratistas que han cometido una infracción administrativa. Este procedimiento busca garantizar el derecho a la defensa del investigado y asegurar la correcta aplicación de las sanciones según la verdad real y comprobada</a:t>
            </a:r>
            <a:r>
              <a:rPr lang="es-CR" sz="1800" dirty="0">
                <a:latin typeface="Garamond" panose="02020404030301010803" pitchFamily="18" charset="0"/>
              </a:rPr>
              <a:t> Lo anterior, amparado a las distintas leyes que cubren y sustentan los diversos procedimientos.  </a:t>
            </a:r>
          </a:p>
          <a:p>
            <a:pPr algn="just"/>
            <a:endParaRPr lang="es-CR" dirty="0"/>
          </a:p>
        </p:txBody>
      </p:sp>
      <p:sp>
        <p:nvSpPr>
          <p:cNvPr id="9" name="CuadroTexto 8">
            <a:extLst>
              <a:ext uri="{FF2B5EF4-FFF2-40B4-BE49-F238E27FC236}">
                <a16:creationId xmlns:a16="http://schemas.microsoft.com/office/drawing/2014/main" id="{18B097E3-3E73-572B-9137-97DC60F38BBD}"/>
              </a:ext>
            </a:extLst>
          </p:cNvPr>
          <p:cNvSpPr txBox="1"/>
          <p:nvPr/>
        </p:nvSpPr>
        <p:spPr>
          <a:xfrm>
            <a:off x="7669167" y="3652481"/>
            <a:ext cx="3861254" cy="2862322"/>
          </a:xfrm>
          <a:prstGeom prst="rect">
            <a:avLst/>
          </a:prstGeom>
          <a:solidFill>
            <a:schemeClr val="bg1"/>
          </a:solidFill>
          <a:ln>
            <a:solidFill>
              <a:schemeClr val="bg1"/>
            </a:solidFill>
          </a:ln>
          <a:effectLst>
            <a:outerShdw blurRad="50800" dist="38100" dir="8100000" algn="tr" rotWithShape="0">
              <a:prstClr val="black">
                <a:alpha val="40000"/>
              </a:prstClr>
            </a:outerShdw>
          </a:effectLst>
        </p:spPr>
        <p:txBody>
          <a:bodyPr wrap="square" rtlCol="0">
            <a:spAutoFit/>
          </a:bodyPr>
          <a:lstStyle/>
          <a:p>
            <a:pPr marL="0" indent="0">
              <a:buNone/>
              <a:defRPr sz="2000"/>
            </a:pPr>
            <a:r>
              <a:rPr lang="es-CR" b="1" noProof="0" dirty="0">
                <a:latin typeface="Garamond" panose="02020404030301010803" pitchFamily="18" charset="0"/>
              </a:rPr>
              <a:t>Principios: </a:t>
            </a:r>
          </a:p>
          <a:p>
            <a:pPr marL="0" indent="0">
              <a:buNone/>
              <a:defRPr sz="2000"/>
            </a:pPr>
            <a:endParaRPr lang="es-CR" b="1" noProof="0" dirty="0">
              <a:latin typeface="Garamond" panose="02020404030301010803" pitchFamily="18" charset="0"/>
            </a:endParaRPr>
          </a:p>
          <a:p>
            <a:pPr marL="342900" indent="-342900">
              <a:buFont typeface="Arial" panose="020B0604020202020204" pitchFamily="34" charset="0"/>
              <a:buChar char="•"/>
              <a:defRPr sz="2000"/>
            </a:pPr>
            <a:r>
              <a:rPr lang="es-MX" noProof="0" dirty="0">
                <a:latin typeface="Garamond" panose="02020404030301010803" pitchFamily="18" charset="0"/>
              </a:rPr>
              <a:t>Debido Proceso.</a:t>
            </a:r>
          </a:p>
          <a:p>
            <a:pPr marL="342900" indent="-342900">
              <a:buFont typeface="Arial" panose="020B0604020202020204" pitchFamily="34" charset="0"/>
              <a:buChar char="•"/>
              <a:defRPr sz="2000"/>
            </a:pPr>
            <a:r>
              <a:rPr lang="es-MX" noProof="0" dirty="0">
                <a:latin typeface="Garamond" panose="02020404030301010803" pitchFamily="18" charset="0"/>
              </a:rPr>
              <a:t>Intimación e imputación. </a:t>
            </a:r>
          </a:p>
          <a:p>
            <a:pPr marL="342900" indent="-342900">
              <a:buFont typeface="Arial" panose="020B0604020202020204" pitchFamily="34" charset="0"/>
              <a:buChar char="•"/>
              <a:defRPr sz="2000"/>
            </a:pPr>
            <a:r>
              <a:rPr lang="es-MX" noProof="0" dirty="0">
                <a:latin typeface="Garamond" panose="02020404030301010803" pitchFamily="18" charset="0"/>
              </a:rPr>
              <a:t>Motivación de los actos. </a:t>
            </a:r>
          </a:p>
          <a:p>
            <a:pPr marL="342900" indent="-342900">
              <a:buFont typeface="Arial" panose="020B0604020202020204" pitchFamily="34" charset="0"/>
              <a:buChar char="•"/>
              <a:defRPr sz="2000"/>
            </a:pPr>
            <a:r>
              <a:rPr lang="es-MX" noProof="0" dirty="0">
                <a:latin typeface="Garamond" panose="02020404030301010803" pitchFamily="18" charset="0"/>
              </a:rPr>
              <a:t>Comunicación de los actos. </a:t>
            </a:r>
          </a:p>
          <a:p>
            <a:pPr marL="342900" indent="-342900">
              <a:buFont typeface="Arial" panose="020B0604020202020204" pitchFamily="34" charset="0"/>
              <a:buChar char="•"/>
              <a:defRPr sz="2000"/>
            </a:pPr>
            <a:r>
              <a:rPr lang="es-MX" noProof="0" dirty="0">
                <a:latin typeface="Garamond" panose="02020404030301010803" pitchFamily="18" charset="0"/>
              </a:rPr>
              <a:t>Celeridad. </a:t>
            </a:r>
          </a:p>
          <a:p>
            <a:pPr marL="342900" indent="-342900">
              <a:buFont typeface="Arial" panose="020B0604020202020204" pitchFamily="34" charset="0"/>
              <a:buChar char="•"/>
              <a:defRPr sz="2000"/>
            </a:pPr>
            <a:r>
              <a:rPr lang="es-MX" noProof="0" dirty="0">
                <a:latin typeface="Garamond" panose="02020404030301010803" pitchFamily="18" charset="0"/>
              </a:rPr>
              <a:t>Acceso al expediente.</a:t>
            </a:r>
          </a:p>
          <a:p>
            <a:pPr>
              <a:defRPr sz="2000"/>
            </a:pPr>
            <a:endParaRPr lang="es-CR" noProof="0" dirty="0">
              <a:latin typeface="Garamond" panose="02020404030301010803" pitchFamily="18" charset="0"/>
            </a:endParaRPr>
          </a:p>
        </p:txBody>
      </p:sp>
    </p:spTree>
    <p:extLst>
      <p:ext uri="{BB962C8B-B14F-4D97-AF65-F5344CB8AC3E}">
        <p14:creationId xmlns:p14="http://schemas.microsoft.com/office/powerpoint/2010/main" val="24212636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A0EF6E-20FD-2A0C-B86E-1AE143ED4A34}"/>
            </a:ext>
          </a:extLst>
        </p:cNvPr>
        <p:cNvGrpSpPr/>
        <p:nvPr/>
      </p:nvGrpSpPr>
      <p:grpSpPr>
        <a:xfrm>
          <a:off x="0" y="0"/>
          <a:ext cx="0" cy="0"/>
          <a:chOff x="0" y="0"/>
          <a:chExt cx="0" cy="0"/>
        </a:xfrm>
      </p:grpSpPr>
      <p:pic>
        <p:nvPicPr>
          <p:cNvPr id="2050" name="Picture 2">
            <a:extLst>
              <a:ext uri="{FF2B5EF4-FFF2-40B4-BE49-F238E27FC236}">
                <a16:creationId xmlns:a16="http://schemas.microsoft.com/office/drawing/2014/main" id="{70A2380A-0B4E-F37F-66AE-26E2640A5C3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0905"/>
          <a:stretch/>
        </p:blipFill>
        <p:spPr bwMode="auto">
          <a:xfrm>
            <a:off x="3295650" y="1016000"/>
            <a:ext cx="5600700" cy="5499100"/>
          </a:xfrm>
          <a:prstGeom prst="rect">
            <a:avLst/>
          </a:prstGeom>
          <a:noFill/>
          <a:extLst>
            <a:ext uri="{909E8E84-426E-40DD-AFC4-6F175D3DCCD1}">
              <a14:hiddenFill xmlns:a14="http://schemas.microsoft.com/office/drawing/2010/main">
                <a:solidFill>
                  <a:srgbClr val="FFFFFF"/>
                </a:solidFill>
              </a14:hiddenFill>
            </a:ext>
          </a:extLst>
        </p:spPr>
      </p:pic>
      <p:cxnSp>
        <p:nvCxnSpPr>
          <p:cNvPr id="7" name="Conector recto de flecha 6">
            <a:extLst>
              <a:ext uri="{FF2B5EF4-FFF2-40B4-BE49-F238E27FC236}">
                <a16:creationId xmlns:a16="http://schemas.microsoft.com/office/drawing/2014/main" id="{89EBDC9A-3610-92C6-6839-3D77D240494E}"/>
              </a:ext>
            </a:extLst>
          </p:cNvPr>
          <p:cNvCxnSpPr>
            <a:cxnSpLocks/>
          </p:cNvCxnSpPr>
          <p:nvPr/>
        </p:nvCxnSpPr>
        <p:spPr>
          <a:xfrm flipV="1">
            <a:off x="9210675" y="2757714"/>
            <a:ext cx="0" cy="3309711"/>
          </a:xfrm>
          <a:prstGeom prst="straightConnector1">
            <a:avLst/>
          </a:prstGeom>
          <a:ln w="1905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9" name="Título 1">
            <a:extLst>
              <a:ext uri="{FF2B5EF4-FFF2-40B4-BE49-F238E27FC236}">
                <a16:creationId xmlns:a16="http://schemas.microsoft.com/office/drawing/2014/main" id="{2BC44BD7-DC1D-01A9-8433-4EE31DA330EA}"/>
              </a:ext>
            </a:extLst>
          </p:cNvPr>
          <p:cNvSpPr>
            <a:spLocks noGrp="1"/>
          </p:cNvSpPr>
          <p:nvPr>
            <p:ph type="title"/>
          </p:nvPr>
        </p:nvSpPr>
        <p:spPr>
          <a:xfrm>
            <a:off x="838200" y="18255"/>
            <a:ext cx="10515600" cy="1325563"/>
          </a:xfrm>
        </p:spPr>
        <p:txBody>
          <a:bodyPr/>
          <a:lstStyle/>
          <a:p>
            <a:pPr algn="ctr"/>
            <a:r>
              <a:rPr lang="es-MX" dirty="0">
                <a:solidFill>
                  <a:schemeClr val="tx2">
                    <a:lumMod val="90000"/>
                    <a:lumOff val="10000"/>
                  </a:schemeClr>
                </a:solidFill>
                <a:latin typeface="Garamond" panose="02020404030301010803" pitchFamily="18" charset="0"/>
              </a:rPr>
              <a:t>Etapas del Procedimiento Administrativo</a:t>
            </a:r>
            <a:endParaRPr lang="es-CR" dirty="0">
              <a:solidFill>
                <a:schemeClr val="tx2">
                  <a:lumMod val="90000"/>
                  <a:lumOff val="10000"/>
                </a:schemeClr>
              </a:solidFill>
              <a:latin typeface="Garamond" panose="02020404030301010803" pitchFamily="18" charset="0"/>
            </a:endParaRPr>
          </a:p>
        </p:txBody>
      </p:sp>
    </p:spTree>
    <p:extLst>
      <p:ext uri="{BB962C8B-B14F-4D97-AF65-F5344CB8AC3E}">
        <p14:creationId xmlns:p14="http://schemas.microsoft.com/office/powerpoint/2010/main" val="17992488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F5FF9E-9EA0-DB57-201C-9DEEAB6FA198}"/>
            </a:ext>
          </a:extLst>
        </p:cNvPr>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2BAA3873-5236-2178-3C41-D98E1CBC57EC}"/>
              </a:ext>
            </a:extLst>
          </p:cNvPr>
          <p:cNvSpPr>
            <a:spLocks noGrp="1"/>
          </p:cNvSpPr>
          <p:nvPr>
            <p:ph sz="half" idx="1"/>
          </p:nvPr>
        </p:nvSpPr>
        <p:spPr>
          <a:xfrm>
            <a:off x="838200" y="2061029"/>
            <a:ext cx="4581525" cy="4115934"/>
          </a:xfrm>
          <a:solidFill>
            <a:srgbClr val="FFE0D9"/>
          </a:solidFill>
        </p:spPr>
        <p:txBody>
          <a:bodyPr>
            <a:normAutofit fontScale="92500" lnSpcReduction="10000"/>
          </a:bodyPr>
          <a:lstStyle/>
          <a:p>
            <a:pPr marL="0" indent="0" algn="just">
              <a:buNone/>
            </a:pPr>
            <a:r>
              <a:rPr lang="es-CR" noProof="0" dirty="0">
                <a:latin typeface="Garamond" panose="02020404030301010803" pitchFamily="18" charset="0"/>
              </a:rPr>
              <a:t>Es la </a:t>
            </a:r>
            <a:r>
              <a:rPr lang="es-MX" noProof="0" dirty="0">
                <a:latin typeface="Garamond" panose="02020404030301010803" pitchFamily="18" charset="0"/>
              </a:rPr>
              <a:t>etapa preliminar en la que se recopilen documentos o se preparen informes, con el objetivo básico de establecer la procedencia de iniciar el respectivo procedimiento, o bien para identificar a las partes a partir de determinados hechos.  </a:t>
            </a:r>
          </a:p>
          <a:p>
            <a:pPr marL="0" indent="0" algn="just">
              <a:buNone/>
            </a:pPr>
            <a:endParaRPr lang="es-MX" sz="2200" dirty="0">
              <a:latin typeface="Garamond" panose="02020404030301010803" pitchFamily="18" charset="0"/>
            </a:endParaRPr>
          </a:p>
          <a:p>
            <a:pPr marL="0" indent="0" algn="just">
              <a:buNone/>
            </a:pPr>
            <a:r>
              <a:rPr lang="es-MX" sz="2200" dirty="0">
                <a:latin typeface="Garamond" panose="02020404030301010803" pitchFamily="18" charset="0"/>
              </a:rPr>
              <a:t>(Procuraduría General de la Republica, Manual </a:t>
            </a:r>
            <a:r>
              <a:rPr lang="es-MX" sz="2200" noProof="0" dirty="0">
                <a:latin typeface="Garamond" panose="02020404030301010803" pitchFamily="18" charset="0"/>
              </a:rPr>
              <a:t>de Procedimiento Administrativo).</a:t>
            </a:r>
          </a:p>
          <a:p>
            <a:pPr algn="just"/>
            <a:endParaRPr lang="es-CR" dirty="0">
              <a:latin typeface="Garamond" panose="02020404030301010803" pitchFamily="18" charset="0"/>
            </a:endParaRPr>
          </a:p>
        </p:txBody>
      </p:sp>
      <p:sp>
        <p:nvSpPr>
          <p:cNvPr id="4" name="Marcador de contenido 3">
            <a:extLst>
              <a:ext uri="{FF2B5EF4-FFF2-40B4-BE49-F238E27FC236}">
                <a16:creationId xmlns:a16="http://schemas.microsoft.com/office/drawing/2014/main" id="{16D9D5A2-827D-76EF-DF83-2004E4A03D33}"/>
              </a:ext>
            </a:extLst>
          </p:cNvPr>
          <p:cNvSpPr>
            <a:spLocks noGrp="1"/>
          </p:cNvSpPr>
          <p:nvPr>
            <p:ph sz="half" idx="2"/>
          </p:nvPr>
        </p:nvSpPr>
        <p:spPr>
          <a:xfrm>
            <a:off x="6315074" y="2061029"/>
            <a:ext cx="5038725" cy="3958771"/>
          </a:xfrm>
          <a:solidFill>
            <a:schemeClr val="bg1">
              <a:lumMod val="95000"/>
            </a:schemeClr>
          </a:solidFill>
        </p:spPr>
        <p:txBody>
          <a:bodyPr>
            <a:normAutofit fontScale="92500" lnSpcReduction="10000"/>
          </a:bodyPr>
          <a:lstStyle/>
          <a:p>
            <a:pPr marL="0" indent="0" algn="just">
              <a:buNone/>
            </a:pPr>
            <a:r>
              <a:rPr lang="es-MX" dirty="0">
                <a:latin typeface="Garamond" panose="02020404030301010803" pitchFamily="18" charset="0"/>
              </a:rPr>
              <a:t>A manera general, dentro de la Universidad, es el Administrador de contrato quien realiza esta etapa. </a:t>
            </a:r>
          </a:p>
          <a:p>
            <a:pPr algn="just"/>
            <a:r>
              <a:rPr lang="es-MX" dirty="0">
                <a:latin typeface="Garamond" panose="02020404030301010803" pitchFamily="18" charset="0"/>
              </a:rPr>
              <a:t>No existe una ley explicita en el marco normativo general, lo cual deja a disposición de la Institución la regulación sobre este tema. </a:t>
            </a:r>
            <a:endParaRPr lang="es-CR" dirty="0">
              <a:latin typeface="Garamond" panose="02020404030301010803" pitchFamily="18" charset="0"/>
            </a:endParaRPr>
          </a:p>
          <a:p>
            <a:pPr algn="just"/>
            <a:r>
              <a:rPr lang="es-CR" dirty="0">
                <a:latin typeface="Garamond" panose="02020404030301010803" pitchFamily="18" charset="0"/>
              </a:rPr>
              <a:t>Esta etapa se caracteriza por la versatilidad que tiene el administrador de contrato para demostrar el punto en discusión. </a:t>
            </a:r>
            <a:endParaRPr lang="es-MX" dirty="0">
              <a:latin typeface="Garamond" panose="02020404030301010803" pitchFamily="18" charset="0"/>
            </a:endParaRPr>
          </a:p>
        </p:txBody>
      </p:sp>
      <p:pic>
        <p:nvPicPr>
          <p:cNvPr id="8" name="Imagen 7">
            <a:extLst>
              <a:ext uri="{FF2B5EF4-FFF2-40B4-BE49-F238E27FC236}">
                <a16:creationId xmlns:a16="http://schemas.microsoft.com/office/drawing/2014/main" id="{D76604B7-A80C-AE89-E11F-3CBBF722CBEB}"/>
              </a:ext>
            </a:extLst>
          </p:cNvPr>
          <p:cNvPicPr>
            <a:picLocks noChangeAspect="1"/>
          </p:cNvPicPr>
          <p:nvPr/>
        </p:nvPicPr>
        <p:blipFill>
          <a:blip r:embed="rId2"/>
          <a:srcRect t="1023"/>
          <a:stretch/>
        </p:blipFill>
        <p:spPr>
          <a:xfrm>
            <a:off x="3709307" y="320496"/>
            <a:ext cx="8073573" cy="1277895"/>
          </a:xfrm>
          <a:prstGeom prst="rect">
            <a:avLst/>
          </a:prstGeom>
        </p:spPr>
      </p:pic>
      <p:sp>
        <p:nvSpPr>
          <p:cNvPr id="9" name="CuadroTexto 8">
            <a:extLst>
              <a:ext uri="{FF2B5EF4-FFF2-40B4-BE49-F238E27FC236}">
                <a16:creationId xmlns:a16="http://schemas.microsoft.com/office/drawing/2014/main" id="{1C9C9C32-6EBD-305D-999E-E134771D54E3}"/>
              </a:ext>
            </a:extLst>
          </p:cNvPr>
          <p:cNvSpPr txBox="1"/>
          <p:nvPr/>
        </p:nvSpPr>
        <p:spPr>
          <a:xfrm>
            <a:off x="635906" y="339546"/>
            <a:ext cx="3131457" cy="1200329"/>
          </a:xfrm>
          <a:prstGeom prst="rect">
            <a:avLst/>
          </a:prstGeom>
          <a:solidFill>
            <a:schemeClr val="bg1">
              <a:lumMod val="95000"/>
            </a:schemeClr>
          </a:solidFill>
          <a:ln w="57150">
            <a:solidFill>
              <a:schemeClr val="tx1">
                <a:lumMod val="65000"/>
                <a:lumOff val="35000"/>
              </a:schemeClr>
            </a:solidFill>
          </a:ln>
        </p:spPr>
        <p:txBody>
          <a:bodyPr wrap="square" rtlCol="0">
            <a:spAutoFit/>
          </a:bodyPr>
          <a:lstStyle/>
          <a:p>
            <a:pPr marL="0" indent="0" algn="ctr">
              <a:buNone/>
            </a:pPr>
            <a:r>
              <a:rPr lang="es-MX" sz="2400" dirty="0">
                <a:latin typeface="Garamond" panose="02020404030301010803" pitchFamily="18" charset="0"/>
              </a:rPr>
              <a:t>Etapas del Procedimiento Administrativo</a:t>
            </a:r>
            <a:endParaRPr lang="es-CR" sz="2400" dirty="0">
              <a:latin typeface="Garamond" panose="02020404030301010803" pitchFamily="18" charset="0"/>
            </a:endParaRPr>
          </a:p>
        </p:txBody>
      </p:sp>
    </p:spTree>
    <p:extLst>
      <p:ext uri="{BB962C8B-B14F-4D97-AF65-F5344CB8AC3E}">
        <p14:creationId xmlns:p14="http://schemas.microsoft.com/office/powerpoint/2010/main" val="24533147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9C45AF-C373-D910-33C5-FD8F27EB76AA}"/>
            </a:ext>
          </a:extLst>
        </p:cNvPr>
        <p:cNvGrpSpPr/>
        <p:nvPr/>
      </p:nvGrpSpPr>
      <p:grpSpPr>
        <a:xfrm>
          <a:off x="0" y="0"/>
          <a:ext cx="0" cy="0"/>
          <a:chOff x="0" y="0"/>
          <a:chExt cx="0" cy="0"/>
        </a:xfrm>
      </p:grpSpPr>
      <p:pic>
        <p:nvPicPr>
          <p:cNvPr id="10" name="Imagen 9">
            <a:extLst>
              <a:ext uri="{FF2B5EF4-FFF2-40B4-BE49-F238E27FC236}">
                <a16:creationId xmlns:a16="http://schemas.microsoft.com/office/drawing/2014/main" id="{BC1C215C-00A9-6EC8-B16C-F663AAEBF49B}"/>
              </a:ext>
            </a:extLst>
          </p:cNvPr>
          <p:cNvPicPr>
            <a:picLocks noChangeAspect="1"/>
          </p:cNvPicPr>
          <p:nvPr/>
        </p:nvPicPr>
        <p:blipFill>
          <a:blip r:embed="rId2">
            <a:alphaModFix amt="35000"/>
          </a:blip>
          <a:stretch>
            <a:fillRect/>
          </a:stretch>
        </p:blipFill>
        <p:spPr>
          <a:xfrm>
            <a:off x="7191556" y="693124"/>
            <a:ext cx="5000444" cy="5000444"/>
          </a:xfrm>
          <a:prstGeom prst="rect">
            <a:avLst/>
          </a:prstGeom>
        </p:spPr>
      </p:pic>
      <p:sp>
        <p:nvSpPr>
          <p:cNvPr id="4" name="Marcador de contenido 3">
            <a:extLst>
              <a:ext uri="{FF2B5EF4-FFF2-40B4-BE49-F238E27FC236}">
                <a16:creationId xmlns:a16="http://schemas.microsoft.com/office/drawing/2014/main" id="{0B153576-75AD-41E1-722D-F10A149AE9AD}"/>
              </a:ext>
            </a:extLst>
          </p:cNvPr>
          <p:cNvSpPr>
            <a:spLocks noGrp="1"/>
          </p:cNvSpPr>
          <p:nvPr>
            <p:ph sz="half" idx="2"/>
          </p:nvPr>
        </p:nvSpPr>
        <p:spPr>
          <a:xfrm>
            <a:off x="1897064" y="2610938"/>
            <a:ext cx="5868379" cy="3059181"/>
          </a:xfrm>
        </p:spPr>
        <p:txBody>
          <a:bodyPr vert="horz" lIns="91440" tIns="45720" rIns="91440" bIns="45720" rtlCol="0">
            <a:normAutofit/>
          </a:bodyPr>
          <a:lstStyle/>
          <a:p>
            <a:r>
              <a:rPr lang="es-CR" dirty="0">
                <a:latin typeface="Garamond" panose="02020404030301010803" pitchFamily="18" charset="0"/>
              </a:rPr>
              <a:t>Vigilancia del cumplimiento contractual.</a:t>
            </a:r>
          </a:p>
          <a:p>
            <a:r>
              <a:rPr lang="es-CR" dirty="0">
                <a:latin typeface="Garamond" panose="02020404030301010803" pitchFamily="18" charset="0"/>
              </a:rPr>
              <a:t>Documentación de incumplimientos.</a:t>
            </a:r>
          </a:p>
          <a:p>
            <a:r>
              <a:rPr lang="es-CR" dirty="0">
                <a:latin typeface="Garamond" panose="02020404030301010803" pitchFamily="18" charset="0"/>
              </a:rPr>
              <a:t>Guía y supervisión de la ejecución del contrato. </a:t>
            </a:r>
          </a:p>
          <a:p>
            <a:r>
              <a:rPr lang="es-CR" dirty="0">
                <a:latin typeface="Garamond" panose="02020404030301010803" pitchFamily="18" charset="0"/>
              </a:rPr>
              <a:t>Comunicación de hallazgos relevantes.</a:t>
            </a:r>
          </a:p>
          <a:p>
            <a:endParaRPr lang="es-MX" dirty="0">
              <a:latin typeface="Garamond" panose="02020404030301010803" pitchFamily="18" charset="0"/>
            </a:endParaRPr>
          </a:p>
        </p:txBody>
      </p:sp>
      <p:sp>
        <p:nvSpPr>
          <p:cNvPr id="7" name="CuadroTexto 6">
            <a:extLst>
              <a:ext uri="{FF2B5EF4-FFF2-40B4-BE49-F238E27FC236}">
                <a16:creationId xmlns:a16="http://schemas.microsoft.com/office/drawing/2014/main" id="{EAF64B1A-BEF7-7E0B-C4A6-E82B342CBB21}"/>
              </a:ext>
            </a:extLst>
          </p:cNvPr>
          <p:cNvSpPr txBox="1"/>
          <p:nvPr/>
        </p:nvSpPr>
        <p:spPr>
          <a:xfrm>
            <a:off x="2535465" y="5708635"/>
            <a:ext cx="7955643" cy="379399"/>
          </a:xfrm>
          <a:prstGeom prst="rect">
            <a:avLst/>
          </a:prstGeom>
          <a:noFill/>
        </p:spPr>
        <p:txBody>
          <a:bodyPr wrap="square">
            <a:spAutoFit/>
          </a:bodyPr>
          <a:lstStyle/>
          <a:p>
            <a:pPr marL="0" indent="0" algn="r">
              <a:lnSpc>
                <a:spcPct val="107000"/>
              </a:lnSpc>
              <a:spcAft>
                <a:spcPts val="800"/>
              </a:spcAft>
              <a:buSzPts val="1000"/>
              <a:buNone/>
              <a:tabLst>
                <a:tab pos="914400" algn="l"/>
              </a:tabLst>
            </a:pPr>
            <a:r>
              <a:rPr lang="es-CR" sz="1800" kern="100" dirty="0">
                <a:effectLst/>
                <a:latin typeface="Garamond" panose="02020404030301010803" pitchFamily="18" charset="0"/>
                <a:ea typeface="Aptos" panose="020B0004020202020204" pitchFamily="34" charset="0"/>
                <a:cs typeface="Times New Roman" panose="02020603050405020304" pitchFamily="18" charset="0"/>
              </a:rPr>
              <a:t>Artículo 14 del Reglamento de la Contratación Pública de la Universidad Nacional. </a:t>
            </a:r>
          </a:p>
        </p:txBody>
      </p:sp>
      <p:sp>
        <p:nvSpPr>
          <p:cNvPr id="11" name="Título 1">
            <a:extLst>
              <a:ext uri="{FF2B5EF4-FFF2-40B4-BE49-F238E27FC236}">
                <a16:creationId xmlns:a16="http://schemas.microsoft.com/office/drawing/2014/main" id="{07ABDB47-25CC-E0D0-8733-25FB58B3A2E5}"/>
              </a:ext>
            </a:extLst>
          </p:cNvPr>
          <p:cNvSpPr>
            <a:spLocks noGrp="1"/>
          </p:cNvSpPr>
          <p:nvPr>
            <p:ph type="title"/>
          </p:nvPr>
        </p:nvSpPr>
        <p:spPr>
          <a:xfrm>
            <a:off x="144324" y="118032"/>
            <a:ext cx="8721877" cy="1303867"/>
          </a:xfrm>
        </p:spPr>
        <p:txBody>
          <a:bodyPr>
            <a:normAutofit/>
          </a:bodyPr>
          <a:lstStyle/>
          <a:p>
            <a:pPr algn="ctr"/>
            <a:r>
              <a:rPr lang="es-MX" dirty="0">
                <a:solidFill>
                  <a:schemeClr val="tx2">
                    <a:lumMod val="90000"/>
                    <a:lumOff val="10000"/>
                  </a:schemeClr>
                </a:solidFill>
              </a:rPr>
              <a:t>Rol del Administrador de contrato</a:t>
            </a:r>
            <a:endParaRPr lang="es-CR" dirty="0">
              <a:solidFill>
                <a:schemeClr val="tx2">
                  <a:lumMod val="90000"/>
                  <a:lumOff val="10000"/>
                </a:schemeClr>
              </a:solidFill>
            </a:endParaRPr>
          </a:p>
        </p:txBody>
      </p:sp>
      <p:pic>
        <p:nvPicPr>
          <p:cNvPr id="12" name="Imagen 11">
            <a:extLst>
              <a:ext uri="{FF2B5EF4-FFF2-40B4-BE49-F238E27FC236}">
                <a16:creationId xmlns:a16="http://schemas.microsoft.com/office/drawing/2014/main" id="{5E591543-1E9C-3D1D-F038-68C5CFDDD31C}"/>
              </a:ext>
            </a:extLst>
          </p:cNvPr>
          <p:cNvPicPr>
            <a:picLocks noChangeAspect="1"/>
          </p:cNvPicPr>
          <p:nvPr/>
        </p:nvPicPr>
        <p:blipFill>
          <a:blip r:embed="rId3">
            <a:alphaModFix amt="50000"/>
          </a:blip>
          <a:stretch>
            <a:fillRect/>
          </a:stretch>
        </p:blipFill>
        <p:spPr>
          <a:xfrm>
            <a:off x="826319" y="4722643"/>
            <a:ext cx="992649" cy="1350324"/>
          </a:xfrm>
          <a:prstGeom prst="rect">
            <a:avLst/>
          </a:prstGeom>
        </p:spPr>
      </p:pic>
    </p:spTree>
    <p:extLst>
      <p:ext uri="{BB962C8B-B14F-4D97-AF65-F5344CB8AC3E}">
        <p14:creationId xmlns:p14="http://schemas.microsoft.com/office/powerpoint/2010/main" val="274206316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1471</TotalTime>
  <Words>2911</Words>
  <Application>Microsoft Office PowerPoint</Application>
  <PresentationFormat>Panorámica</PresentationFormat>
  <Paragraphs>206</Paragraphs>
  <Slides>31</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31</vt:i4>
      </vt:variant>
    </vt:vector>
  </HeadingPairs>
  <TitlesOfParts>
    <vt:vector size="36" baseType="lpstr">
      <vt:lpstr>Aptos</vt:lpstr>
      <vt:lpstr>Aptos Display</vt:lpstr>
      <vt:lpstr>Arial</vt:lpstr>
      <vt:lpstr>Garamond</vt:lpstr>
      <vt:lpstr>Tema de Office</vt:lpstr>
      <vt:lpstr>Verificación Contractual</vt:lpstr>
      <vt:lpstr>Presentación de PowerPoint</vt:lpstr>
      <vt:lpstr>Formas de terminar el contrato</vt:lpstr>
      <vt:lpstr>Formas normales de terminar el contrato</vt:lpstr>
      <vt:lpstr>Formas anormales de terminar el contrato</vt:lpstr>
      <vt:lpstr>Procedimiento Administrativo</vt:lpstr>
      <vt:lpstr>Etapas del Procedimiento Administrativo</vt:lpstr>
      <vt:lpstr>Presentación de PowerPoint</vt:lpstr>
      <vt:lpstr>Rol del Administrador de contrato</vt:lpstr>
      <vt:lpstr>Presentación de PowerPoint</vt:lpstr>
      <vt:lpstr>Órgano Director</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Buenas prácticas</vt:lpstr>
      <vt:lpstr>Ejemplos de denuncias</vt:lpstr>
      <vt:lpstr>Presentación de PowerPoint</vt:lpstr>
      <vt:lpstr>Presentación de PowerPoint</vt:lpstr>
      <vt:lpstr>Cierre y conclusiones</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KAREN HERRERA  BENAVIDES</dc:creator>
  <cp:lastModifiedBy>Ivannia Bolaños Vargas</cp:lastModifiedBy>
  <cp:revision>47</cp:revision>
  <dcterms:created xsi:type="dcterms:W3CDTF">2024-01-15T15:21:25Z</dcterms:created>
  <dcterms:modified xsi:type="dcterms:W3CDTF">2025-04-30T14:19:42Z</dcterms:modified>
</cp:coreProperties>
</file>