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8" r:id="rId2"/>
    <p:sldId id="334" r:id="rId3"/>
    <p:sldId id="611" r:id="rId4"/>
    <p:sldId id="578" r:id="rId5"/>
    <p:sldId id="579" r:id="rId6"/>
    <p:sldId id="612" r:id="rId7"/>
    <p:sldId id="581" r:id="rId8"/>
    <p:sldId id="582" r:id="rId9"/>
    <p:sldId id="583" r:id="rId10"/>
    <p:sldId id="613" r:id="rId11"/>
    <p:sldId id="585" r:id="rId12"/>
    <p:sldId id="616" r:id="rId13"/>
    <p:sldId id="586" r:id="rId14"/>
    <p:sldId id="614" r:id="rId15"/>
    <p:sldId id="266" r:id="rId16"/>
    <p:sldId id="588" r:id="rId17"/>
    <p:sldId id="615" r:id="rId18"/>
    <p:sldId id="590" r:id="rId19"/>
    <p:sldId id="591" r:id="rId20"/>
    <p:sldId id="592" r:id="rId21"/>
    <p:sldId id="262" r:id="rId22"/>
    <p:sldId id="593" r:id="rId23"/>
    <p:sldId id="295" r:id="rId24"/>
    <p:sldId id="296" r:id="rId25"/>
    <p:sldId id="594" r:id="rId26"/>
    <p:sldId id="595" r:id="rId27"/>
    <p:sldId id="596" r:id="rId28"/>
    <p:sldId id="597" r:id="rId29"/>
    <p:sldId id="283" r:id="rId30"/>
    <p:sldId id="598" r:id="rId31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5" autoAdjust="0"/>
    <p:restoredTop sz="94693"/>
  </p:normalViewPr>
  <p:slideViewPr>
    <p:cSldViewPr snapToGrid="0" snapToObjects="1">
      <p:cViewPr varScale="1">
        <p:scale>
          <a:sx n="60" d="100"/>
          <a:sy n="60" d="100"/>
        </p:scale>
        <p:origin x="908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 CARTIN  BRENES" userId="2ca4bf5f-ea47-41a6-a6e7-173f488986f7" providerId="ADAL" clId="{46A8CC03-A6B0-4CE5-BE91-EEFB73718EF6}"/>
    <pc:docChg chg="custSel modSld">
      <pc:chgData name="ADA CARTIN  BRENES" userId="2ca4bf5f-ea47-41a6-a6e7-173f488986f7" providerId="ADAL" clId="{46A8CC03-A6B0-4CE5-BE91-EEFB73718EF6}" dt="2026-02-12T17:33:19.875" v="84" actId="20577"/>
      <pc:docMkLst>
        <pc:docMk/>
      </pc:docMkLst>
      <pc:sldChg chg="modSp mod">
        <pc:chgData name="ADA CARTIN  BRENES" userId="2ca4bf5f-ea47-41a6-a6e7-173f488986f7" providerId="ADAL" clId="{46A8CC03-A6B0-4CE5-BE91-EEFB73718EF6}" dt="2026-02-12T17:33:19.875" v="84" actId="20577"/>
        <pc:sldMkLst>
          <pc:docMk/>
          <pc:sldMk cId="169255681" sldId="586"/>
        </pc:sldMkLst>
        <pc:graphicFrameChg chg="modGraphic">
          <ac:chgData name="ADA CARTIN  BRENES" userId="2ca4bf5f-ea47-41a6-a6e7-173f488986f7" providerId="ADAL" clId="{46A8CC03-A6B0-4CE5-BE91-EEFB73718EF6}" dt="2026-02-12T17:33:19.875" v="84" actId="20577"/>
          <ac:graphicFrameMkLst>
            <pc:docMk/>
            <pc:sldMk cId="169255681" sldId="586"/>
            <ac:graphicFrameMk id="4" creationId="{67D83ED3-E365-413E-9D86-029308F3799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9E017-2EDD-4B46-B8BE-440749FE231E}" type="datetimeFigureOut">
              <a:rPr lang="es-CR" smtClean="0"/>
              <a:t>12/2/2026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DEBCE-D600-4120-B102-6920EA54FFCD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67389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4DC8B-DF9B-4336-82D7-4192062C21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1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1DEBCE-D600-4120-B102-6920EA54FFCD}" type="slidenum">
              <a:rPr lang="es-CR" smtClean="0"/>
              <a:t>12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64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4DC8B-DF9B-4336-82D7-4192062C21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18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12/2/2026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12/2/2026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cumentos.una.ac.cr/handle/unadocs/412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3080" y="2121782"/>
            <a:ext cx="6254044" cy="2450218"/>
          </a:xfrm>
        </p:spPr>
        <p:txBody>
          <a:bodyPr>
            <a:norm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s-MX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 Y RESPONSABILIDADES</a:t>
            </a:r>
            <a:br>
              <a:rPr lang="es-MX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LAS DIRECCIONES Y SUBDIRECCIONES</a:t>
            </a:r>
            <a:br>
              <a:rPr lang="es-MX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UNIDAD ACADÉMICA</a:t>
            </a:r>
            <a:br>
              <a:rPr lang="es-MX" sz="2400" dirty="0"/>
            </a:br>
            <a:endParaRPr lang="es-CR" sz="2400" kern="15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EC293092-6F60-48BE-77FB-008202C74FC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332374" y="4866360"/>
            <a:ext cx="625475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14921" indent="-414050" algn="ctr">
              <a:spcBef>
                <a:spcPts val="484"/>
              </a:spcBef>
              <a:tabLst>
                <a:tab pos="0" algn="l"/>
              </a:tabLst>
              <a:defRPr/>
            </a:pPr>
            <a:r>
              <a:rPr lang="es-ES" sz="1800" b="1" spc="-1" dirty="0">
                <a:solidFill>
                  <a:srgbClr val="000000"/>
                </a:solidFill>
              </a:rPr>
              <a:t>ASESORÍA JURÍDICA</a:t>
            </a:r>
            <a:endParaRPr lang="es-CR" sz="1800" spc="-1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8BCCF606-0B7A-A6C8-CDC8-ED16EC2588A0}"/>
              </a:ext>
            </a:extLst>
          </p:cNvPr>
          <p:cNvSpPr/>
          <p:nvPr/>
        </p:nvSpPr>
        <p:spPr>
          <a:xfrm>
            <a:off x="6889244" y="5638659"/>
            <a:ext cx="3141010" cy="556634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Ctr="1">
            <a:spAutoFit/>
          </a:bodyPr>
          <a:lstStyle/>
          <a:p>
            <a:pPr algn="ctr">
              <a:defRPr/>
            </a:pPr>
            <a:r>
              <a:rPr lang="es-CR" sz="2903" b="1" spc="-1" dirty="0">
                <a:latin typeface="Arial Narrow"/>
              </a:rPr>
              <a:t>2025</a:t>
            </a:r>
            <a:endParaRPr lang="es-CR" sz="2903" b="1" spc="-1" dirty="0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09AAEA8B-A25F-03B7-AF78-A48476C245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3080" y="2121782"/>
            <a:ext cx="6254044" cy="245021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US" sz="4000" dirty="0">
                <a:solidFill>
                  <a:srgbClr val="FF0000"/>
                </a:solidFill>
              </a:rPr>
              <a:t>III. GESTIÓN DE LOS ÓRGANOS COLEGIADOS</a:t>
            </a:r>
            <a:br>
              <a:rPr lang="en-US" sz="4000" dirty="0">
                <a:solidFill>
                  <a:srgbClr val="FF0000"/>
                </a:solidFill>
              </a:rPr>
            </a:br>
            <a:endParaRPr lang="es-CR" sz="4000" kern="15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7BAA87AD-E2D4-3F9A-2978-A95A7CFB0C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5045" r="5045"/>
          <a:stretch>
            <a:fillRect/>
          </a:stretch>
        </p:blipFill>
        <p:spPr>
          <a:xfrm>
            <a:off x="5530159" y="235706"/>
            <a:ext cx="1876534" cy="998806"/>
          </a:xfr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id="{EC293092-6F60-48BE-77FB-008202C74FC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332374" y="4866360"/>
            <a:ext cx="625475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14921" indent="-414050" algn="ctr">
              <a:spcBef>
                <a:spcPts val="484"/>
              </a:spcBef>
              <a:tabLst>
                <a:tab pos="0" algn="l"/>
              </a:tabLst>
              <a:defRPr/>
            </a:pPr>
            <a:r>
              <a:rPr lang="es-ES" sz="1800" b="1" spc="-1" dirty="0">
                <a:solidFill>
                  <a:srgbClr val="000000"/>
                </a:solidFill>
              </a:rPr>
              <a:t>ASESORÍA JURÍDICA</a:t>
            </a:r>
            <a:endParaRPr lang="es-CR" sz="1800" spc="-1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8BCCF606-0B7A-A6C8-CDC8-ED16EC2588A0}"/>
              </a:ext>
            </a:extLst>
          </p:cNvPr>
          <p:cNvSpPr/>
          <p:nvPr/>
        </p:nvSpPr>
        <p:spPr>
          <a:xfrm>
            <a:off x="6889244" y="5638659"/>
            <a:ext cx="3141010" cy="556634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Ctr="1">
            <a:spAutoFit/>
          </a:bodyPr>
          <a:lstStyle/>
          <a:p>
            <a:pPr algn="ctr">
              <a:defRPr/>
            </a:pPr>
            <a:r>
              <a:rPr lang="es-CR" sz="2903" b="1" spc="-1" dirty="0">
                <a:latin typeface="Arial Narrow"/>
              </a:rPr>
              <a:t>2025</a:t>
            </a:r>
            <a:endParaRPr lang="es-CR" sz="2903" b="1" spc="-1" dirty="0"/>
          </a:p>
        </p:txBody>
      </p:sp>
    </p:spTree>
    <p:extLst>
      <p:ext uri="{BB962C8B-B14F-4D97-AF65-F5344CB8AC3E}">
        <p14:creationId xmlns:p14="http://schemas.microsoft.com/office/powerpoint/2010/main" val="2766896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 </a:t>
            </a:r>
            <a:r>
              <a:rPr lang="es-CR" sz="1800" b="1" i="1" dirty="0"/>
              <a:t>ÓRGANOS COLEGIADOS</a:t>
            </a:r>
            <a:endParaRPr lang="en-US" sz="1800" i="1" dirty="0"/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835BDA75-3BEE-4240-A38D-6BA15E4DB56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65150" y="1087120"/>
          <a:ext cx="105156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34530384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9623930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FORMA PARTE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854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 err="1"/>
                        <a:t>Consejo</a:t>
                      </a:r>
                      <a:r>
                        <a:rPr lang="en-US" sz="3200" dirty="0"/>
                        <a:t> de Unidad </a:t>
                      </a:r>
                      <a:r>
                        <a:rPr lang="en-US" sz="3200" dirty="0" err="1"/>
                        <a:t>Académica</a:t>
                      </a:r>
                      <a:r>
                        <a:rPr lang="en-US" sz="3200" dirty="0"/>
                        <a:t> (68 a 70 EO)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 err="1"/>
                        <a:t>Comité</a:t>
                      </a:r>
                      <a:r>
                        <a:rPr lang="en-US" sz="3200" dirty="0"/>
                        <a:t> de </a:t>
                      </a:r>
                      <a:r>
                        <a:rPr lang="en-US" sz="3200" dirty="0" err="1"/>
                        <a:t>Gestión</a:t>
                      </a:r>
                      <a:r>
                        <a:rPr lang="en-US" sz="3200" dirty="0"/>
                        <a:t> </a:t>
                      </a:r>
                      <a:r>
                        <a:rPr lang="en-US" sz="3200" dirty="0" err="1"/>
                        <a:t>Académica</a:t>
                      </a:r>
                      <a:r>
                        <a:rPr lang="en-US" sz="3200" dirty="0"/>
                        <a:t> (</a:t>
                      </a:r>
                      <a:r>
                        <a:rPr lang="en-US" sz="3200" dirty="0" err="1"/>
                        <a:t>posgrados</a:t>
                      </a:r>
                      <a:r>
                        <a:rPr lang="en-US" sz="32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178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 err="1"/>
                        <a:t>Asamblea</a:t>
                      </a:r>
                      <a:r>
                        <a:rPr lang="en-US" sz="3200" dirty="0"/>
                        <a:t> de </a:t>
                      </a:r>
                      <a:r>
                        <a:rPr lang="en-US" sz="3200" dirty="0" err="1"/>
                        <a:t>Académicos</a:t>
                      </a:r>
                      <a:r>
                        <a:rPr lang="en-US" sz="3200" dirty="0"/>
                        <a:t> (as) (65 a 67 EO)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 err="1"/>
                        <a:t>Consejo</a:t>
                      </a:r>
                      <a:r>
                        <a:rPr lang="en-US" sz="3200" dirty="0"/>
                        <a:t> y </a:t>
                      </a:r>
                      <a:r>
                        <a:rPr lang="en-US" sz="3200" dirty="0" err="1"/>
                        <a:t>Asamblea</a:t>
                      </a:r>
                      <a:r>
                        <a:rPr lang="en-US" sz="3200" dirty="0"/>
                        <a:t> de </a:t>
                      </a:r>
                      <a:r>
                        <a:rPr lang="en-US" sz="3200" dirty="0" err="1"/>
                        <a:t>Facultad</a:t>
                      </a:r>
                      <a:r>
                        <a:rPr lang="en-US" sz="3200" dirty="0"/>
                        <a:t> o Centro </a:t>
                      </a:r>
                      <a:r>
                        <a:rPr lang="en-US" sz="2400" dirty="0"/>
                        <a:t>(50 a 54 EO)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391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 err="1"/>
                        <a:t>Asamblea</a:t>
                      </a:r>
                      <a:r>
                        <a:rPr lang="en-US" sz="3200" dirty="0"/>
                        <a:t> de Unidad </a:t>
                      </a:r>
                      <a:r>
                        <a:rPr lang="en-US" sz="3200" dirty="0" err="1"/>
                        <a:t>Académica</a:t>
                      </a:r>
                      <a:r>
                        <a:rPr lang="en-US" sz="3200" dirty="0"/>
                        <a:t> (62 a 64 EO)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 err="1"/>
                        <a:t>Asamblea</a:t>
                      </a:r>
                      <a:r>
                        <a:rPr lang="en-US" sz="3200" dirty="0"/>
                        <a:t> de </a:t>
                      </a:r>
                      <a:r>
                        <a:rPr lang="en-US" sz="3200" dirty="0" err="1"/>
                        <a:t>Representantes</a:t>
                      </a:r>
                      <a:r>
                        <a:rPr lang="en-US" sz="3200" dirty="0"/>
                        <a:t> </a:t>
                      </a:r>
                      <a:r>
                        <a:rPr lang="en-US" sz="2400" dirty="0"/>
                        <a:t>(27 a 29 EO)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660223"/>
                  </a:ext>
                </a:extLst>
              </a:tr>
            </a:tbl>
          </a:graphicData>
        </a:graphic>
      </p:graphicFrame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FB99525D-B1AE-4E5B-A4DD-0037EFF42418}"/>
              </a:ext>
            </a:extLst>
          </p:cNvPr>
          <p:cNvSpPr/>
          <p:nvPr/>
        </p:nvSpPr>
        <p:spPr>
          <a:xfrm>
            <a:off x="6438900" y="5238115"/>
            <a:ext cx="4914900" cy="1483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Normativa</a:t>
            </a:r>
            <a:r>
              <a:rPr lang="en-US" dirty="0"/>
              <a:t> </a:t>
            </a:r>
            <a:r>
              <a:rPr lang="en-US" dirty="0" err="1"/>
              <a:t>básica</a:t>
            </a:r>
            <a:r>
              <a:rPr lang="en-US" dirty="0"/>
              <a:t>:</a:t>
            </a:r>
          </a:p>
          <a:p>
            <a:pPr algn="ctr"/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Arts 107 y 110 </a:t>
            </a:r>
            <a:r>
              <a:rPr lang="en-US" dirty="0" err="1"/>
              <a:t>Estatuto</a:t>
            </a:r>
            <a:r>
              <a:rPr lang="en-US" dirty="0"/>
              <a:t> </a:t>
            </a:r>
            <a:r>
              <a:rPr lang="en-US" dirty="0" err="1"/>
              <a:t>Orgánico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Arts 49 y ss LGAP</a:t>
            </a:r>
          </a:p>
        </p:txBody>
      </p:sp>
    </p:spTree>
    <p:extLst>
      <p:ext uri="{BB962C8B-B14F-4D97-AF65-F5344CB8AC3E}">
        <p14:creationId xmlns:p14="http://schemas.microsoft.com/office/powerpoint/2010/main" val="2341067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C07812-CA4A-36DA-0E55-D532AE8B0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ÓRGANOS COLEGIADOS: NORMATIVA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1E91C7-44DB-E596-AFD5-9594B1244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ARTÍCULO 107 ESTATUTO ORGÁNICO</a:t>
            </a:r>
          </a:p>
          <a:p>
            <a:r>
              <a:rPr lang="es-MX" dirty="0"/>
              <a:t>INSTRUCCIÓN SOBRE ORGANOS COLEGIADOS VIRTUALES O HIBRIDAS</a:t>
            </a:r>
          </a:p>
          <a:p>
            <a:r>
              <a:rPr lang="es-MX" dirty="0"/>
              <a:t>ART 49 Y SIGUIENTE DE LA LEY GENERAL DE ADMINISTRACIÓN PÚBLICA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02108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11621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 </a:t>
            </a:r>
            <a:r>
              <a:rPr lang="es-CR" sz="1800" b="1" i="1" dirty="0"/>
              <a:t>ÓRGANOS COLEGIADOS</a:t>
            </a:r>
            <a:endParaRPr lang="en-US" sz="1800" i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901" y="324358"/>
            <a:ext cx="10515600" cy="5186363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dirty="0"/>
              <a:t>ASPECTOS MÍNIMOS QUE DEBE DOMINAR PARA FUNCIONAMIENTO DEL ÓRGANO: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67D83ED3-E365-413E-9D86-029308F379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824191"/>
              </p:ext>
            </p:extLst>
          </p:nvPr>
        </p:nvGraphicFramePr>
        <p:xfrm>
          <a:off x="838200" y="866140"/>
          <a:ext cx="105156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4759">
                  <a:extLst>
                    <a:ext uri="{9D8B030D-6E8A-4147-A177-3AD203B41FA5}">
                      <a16:colId xmlns:a16="http://schemas.microsoft.com/office/drawing/2014/main" val="3512910583"/>
                    </a:ext>
                  </a:extLst>
                </a:gridCol>
                <a:gridCol w="5250841">
                  <a:extLst>
                    <a:ext uri="{9D8B030D-6E8A-4147-A177-3AD203B41FA5}">
                      <a16:colId xmlns:a16="http://schemas.microsoft.com/office/drawing/2014/main" val="8813095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1. QUORUM: ESTRUCTURAL Y FUNCIONAL</a:t>
                      </a:r>
                    </a:p>
                    <a:p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Funcional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Más de la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mitad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de los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integrantes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30%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Asambleas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excepto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si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es para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nombramientos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de personas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6.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Convocatoria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a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sesiones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ordinarias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y a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sesiones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extraordinarias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Mínimo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24 horas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Valorar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plazo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 mayor para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</a:rPr>
                        <a:t>asambleas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535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2. INTEGRACIÓN DEL ÓRGANO: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Quiénes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conforman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consejo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unidad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acuerdo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asamblea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unidad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y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asamblea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académicos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asambleas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varia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por los no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propietarios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7.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Votaciones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. Toma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acuerdos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Votación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más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de la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mitad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de los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presentes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Públicas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salvo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sobre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personas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No se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pueden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abstener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Doble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voto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presidencia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44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3.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Dirigir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dar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la palabra.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Evitar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abusos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8.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Impedimentos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excusas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recusaciones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130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4.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Actas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al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día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. Se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deben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aprobar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siguiente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session.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Literales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y GRABACIONES. INSTRUC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Sección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Documentación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Archivo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Aprobación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firma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cuando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cambia la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integración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9.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Impugnación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acuerdos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5.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Organización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de las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sesiones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Consejo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unidad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10.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Respetar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instrucciones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Sección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Documentación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Archivo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022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55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3080" y="2121782"/>
            <a:ext cx="6254044" cy="245021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US" sz="4000" dirty="0">
                <a:solidFill>
                  <a:srgbClr val="FF0000"/>
                </a:solidFill>
              </a:rPr>
              <a:t>IV. SUPERIOR JERÁRQUICO.</a:t>
            </a:r>
            <a:br>
              <a:rPr lang="en-US" sz="4000" dirty="0">
                <a:solidFill>
                  <a:srgbClr val="FF0000"/>
                </a:solidFill>
              </a:rPr>
            </a:br>
            <a:r>
              <a:rPr lang="en-US" sz="4000" dirty="0">
                <a:solidFill>
                  <a:srgbClr val="FF0000"/>
                </a:solidFill>
              </a:rPr>
              <a:t>PERSONAL ACADÉMICO Y ADMINISTRATIVO</a:t>
            </a:r>
            <a:br>
              <a:rPr lang="en-US" sz="4000" dirty="0">
                <a:solidFill>
                  <a:srgbClr val="FF0000"/>
                </a:solidFill>
              </a:rPr>
            </a:br>
            <a:endParaRPr lang="es-CR" sz="4000" kern="15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7BAA87AD-E2D4-3F9A-2978-A95A7CFB0C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5045" r="5045"/>
          <a:stretch>
            <a:fillRect/>
          </a:stretch>
        </p:blipFill>
        <p:spPr>
          <a:xfrm>
            <a:off x="5530159" y="235706"/>
            <a:ext cx="1876534" cy="998806"/>
          </a:xfr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id="{EC293092-6F60-48BE-77FB-008202C74FC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332374" y="4866360"/>
            <a:ext cx="625475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14921" indent="-414050" algn="ctr">
              <a:spcBef>
                <a:spcPts val="484"/>
              </a:spcBef>
              <a:tabLst>
                <a:tab pos="0" algn="l"/>
              </a:tabLst>
              <a:defRPr/>
            </a:pPr>
            <a:r>
              <a:rPr lang="es-ES" sz="1800" b="1" spc="-1" dirty="0">
                <a:solidFill>
                  <a:srgbClr val="000000"/>
                </a:solidFill>
              </a:rPr>
              <a:t>ASESORÍA JURÍDICA</a:t>
            </a:r>
            <a:endParaRPr lang="es-CR" sz="1800" spc="-1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8BCCF606-0B7A-A6C8-CDC8-ED16EC2588A0}"/>
              </a:ext>
            </a:extLst>
          </p:cNvPr>
          <p:cNvSpPr/>
          <p:nvPr/>
        </p:nvSpPr>
        <p:spPr>
          <a:xfrm>
            <a:off x="6889244" y="5638659"/>
            <a:ext cx="3141010" cy="556634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Ctr="1">
            <a:spAutoFit/>
          </a:bodyPr>
          <a:lstStyle/>
          <a:p>
            <a:pPr algn="ctr">
              <a:defRPr/>
            </a:pPr>
            <a:r>
              <a:rPr lang="es-CR" sz="2903" b="1" spc="-1" dirty="0">
                <a:latin typeface="Arial Narrow"/>
              </a:rPr>
              <a:t>2025</a:t>
            </a:r>
            <a:endParaRPr lang="es-CR" sz="2903" b="1" spc="-1" dirty="0"/>
          </a:p>
        </p:txBody>
      </p:sp>
    </p:spTree>
    <p:extLst>
      <p:ext uri="{BB962C8B-B14F-4D97-AF65-F5344CB8AC3E}">
        <p14:creationId xmlns:p14="http://schemas.microsoft.com/office/powerpoint/2010/main" val="3664431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161778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 </a:t>
            </a:r>
            <a:r>
              <a:rPr lang="es-CR" sz="2000" b="1" i="1" u="sng" dirty="0">
                <a:solidFill>
                  <a:srgbClr val="FF0000"/>
                </a:solidFill>
              </a:rPr>
              <a:t>SUPERIOR JERÁRQUICO</a:t>
            </a:r>
            <a:endParaRPr lang="en-US" sz="2000" b="1" u="sng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659" y="862683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/>
              <a:t>PRIMERA  COMPETENCIA: CONTRATACIÓN LABORAL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ACADÉMICOS: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Asignación</a:t>
            </a:r>
            <a:r>
              <a:rPr lang="en-US" dirty="0"/>
              <a:t> de carga </a:t>
            </a:r>
            <a:r>
              <a:rPr lang="en-US" dirty="0" err="1"/>
              <a:t>académica</a:t>
            </a:r>
            <a:r>
              <a:rPr lang="en-US" dirty="0"/>
              <a:t>. Solo la </a:t>
            </a:r>
            <a:r>
              <a:rPr lang="en-US" dirty="0" err="1"/>
              <a:t>Dirección</a:t>
            </a:r>
            <a:r>
              <a:rPr lang="en-US" dirty="0"/>
              <a:t> y por </a:t>
            </a:r>
            <a:r>
              <a:rPr lang="en-US" dirty="0" err="1"/>
              <a:t>escrito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Proponer</a:t>
            </a:r>
            <a:r>
              <a:rPr lang="en-US" dirty="0"/>
              <a:t> y </a:t>
            </a:r>
            <a:r>
              <a:rPr lang="en-US" dirty="0" err="1"/>
              <a:t>fundamentar</a:t>
            </a:r>
            <a:r>
              <a:rPr lang="en-US" dirty="0"/>
              <a:t> la </a:t>
            </a:r>
            <a:r>
              <a:rPr lang="en-US" dirty="0" err="1"/>
              <a:t>contratación</a:t>
            </a:r>
            <a:r>
              <a:rPr lang="en-US" dirty="0"/>
              <a:t> de personal </a:t>
            </a:r>
            <a:r>
              <a:rPr lang="en-US" dirty="0" err="1"/>
              <a:t>académico</a:t>
            </a:r>
            <a:r>
              <a:rPr lang="en-US" dirty="0"/>
              <a:t> a </a:t>
            </a:r>
            <a:r>
              <a:rPr lang="en-US" dirty="0" err="1"/>
              <a:t>plazo</a:t>
            </a:r>
            <a:r>
              <a:rPr lang="en-US" dirty="0"/>
              <a:t> </a:t>
            </a:r>
            <a:r>
              <a:rPr lang="en-US" dirty="0" err="1"/>
              <a:t>fijo</a:t>
            </a:r>
            <a:r>
              <a:rPr lang="en-US" dirty="0"/>
              <a:t>. Previa </a:t>
            </a:r>
            <a:r>
              <a:rPr lang="en-US" dirty="0" err="1"/>
              <a:t>verificación</a:t>
            </a:r>
            <a:r>
              <a:rPr lang="en-US" dirty="0"/>
              <a:t> que </a:t>
            </a:r>
            <a:r>
              <a:rPr lang="en-US" dirty="0" err="1"/>
              <a:t>todo</a:t>
            </a:r>
            <a:r>
              <a:rPr lang="en-US" dirty="0"/>
              <a:t> el personal </a:t>
            </a:r>
            <a:r>
              <a:rPr lang="en-US" dirty="0" err="1"/>
              <a:t>académico</a:t>
            </a:r>
            <a:r>
              <a:rPr lang="en-US" dirty="0"/>
              <a:t> </a:t>
            </a:r>
            <a:r>
              <a:rPr lang="en-US" dirty="0" err="1"/>
              <a:t>propietario</a:t>
            </a:r>
            <a:r>
              <a:rPr lang="en-US" dirty="0"/>
              <a:t> de la </a:t>
            </a:r>
            <a:r>
              <a:rPr lang="en-US" dirty="0" err="1"/>
              <a:t>facultad</a:t>
            </a:r>
            <a:r>
              <a:rPr lang="en-US" dirty="0"/>
              <a:t> o </a:t>
            </a:r>
            <a:r>
              <a:rPr lang="en-US" dirty="0" err="1"/>
              <a:t>centro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carga</a:t>
            </a:r>
            <a:r>
              <a:rPr lang="en-US" dirty="0"/>
              <a:t> complete y ¼ tiempo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docencia</a:t>
            </a:r>
            <a:r>
              <a:rPr lang="en-US" dirty="0"/>
              <a:t>.</a:t>
            </a:r>
          </a:p>
          <a:p>
            <a:pPr marL="450850" indent="0">
              <a:buNone/>
            </a:pPr>
            <a:r>
              <a:rPr lang="en-US" dirty="0"/>
              <a:t> Es fundamental que </a:t>
            </a:r>
            <a:r>
              <a:rPr lang="en-US" dirty="0" err="1"/>
              <a:t>conozcan</a:t>
            </a:r>
            <a:r>
              <a:rPr lang="en-US" dirty="0"/>
              <a:t> y </a:t>
            </a:r>
            <a:r>
              <a:rPr lang="en-US" dirty="0" err="1"/>
              <a:t>apliquen</a:t>
            </a:r>
            <a:r>
              <a:rPr lang="en-US" dirty="0"/>
              <a:t> el Manual de </a:t>
            </a:r>
            <a:r>
              <a:rPr lang="en-US" dirty="0" err="1"/>
              <a:t>Procedimientos</a:t>
            </a:r>
            <a:r>
              <a:rPr lang="en-US" dirty="0"/>
              <a:t> de </a:t>
            </a:r>
            <a:r>
              <a:rPr lang="en-US" dirty="0" err="1"/>
              <a:t>contratación</a:t>
            </a:r>
            <a:r>
              <a:rPr lang="en-US" dirty="0"/>
              <a:t> </a:t>
            </a:r>
            <a:r>
              <a:rPr lang="en-US" dirty="0" err="1"/>
              <a:t>laboral</a:t>
            </a:r>
            <a:r>
              <a:rPr lang="en-US" dirty="0"/>
              <a:t> de personal </a:t>
            </a:r>
            <a:r>
              <a:rPr lang="en-US" dirty="0" err="1"/>
              <a:t>académico</a:t>
            </a:r>
            <a:r>
              <a:rPr lang="en-US" dirty="0"/>
              <a:t> (</a:t>
            </a:r>
            <a:r>
              <a:rPr lang="en-US" dirty="0" err="1"/>
              <a:t>respetar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11 pasos de </a:t>
            </a:r>
            <a:r>
              <a:rPr lang="en-US" dirty="0" err="1"/>
              <a:t>prioridad</a:t>
            </a:r>
            <a:r>
              <a:rPr lang="en-US" dirty="0"/>
              <a:t> de la </a:t>
            </a:r>
            <a:r>
              <a:rPr lang="en-US" dirty="0" err="1"/>
              <a:t>contratación</a:t>
            </a:r>
            <a:r>
              <a:rPr lang="en-US"/>
              <a:t> UNA-RA-DISC-007-2025</a:t>
            </a:r>
            <a:r>
              <a:rPr lang="en-US" dirty="0"/>
              <a:t>). REQUISITO DE POSGRADO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Dar </a:t>
            </a:r>
            <a:r>
              <a:rPr lang="en-US" dirty="0" err="1"/>
              <a:t>seguimiento</a:t>
            </a:r>
            <a:r>
              <a:rPr lang="en-US" dirty="0"/>
              <a:t> a los </a:t>
            </a:r>
            <a:r>
              <a:rPr lang="en-US" dirty="0" err="1"/>
              <a:t>concursos</a:t>
            </a:r>
            <a:r>
              <a:rPr lang="en-US" dirty="0"/>
              <a:t> por </a:t>
            </a:r>
            <a:r>
              <a:rPr lang="en-US" dirty="0" err="1"/>
              <a:t>oposición</a:t>
            </a:r>
            <a:r>
              <a:rPr lang="en-US" dirty="0"/>
              <a:t> y al </a:t>
            </a:r>
            <a:r>
              <a:rPr lang="en-US" b="1" u="sng" dirty="0"/>
              <a:t>PFESA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ADMINISTRATIVOS:</a:t>
            </a:r>
          </a:p>
          <a:p>
            <a:pPr marL="0" indent="0">
              <a:buNone/>
            </a:pPr>
            <a:r>
              <a:rPr lang="en-US" dirty="0" err="1"/>
              <a:t>Realizar</a:t>
            </a:r>
            <a:r>
              <a:rPr lang="en-US" dirty="0"/>
              <a:t> las </a:t>
            </a:r>
            <a:r>
              <a:rPr lang="en-US" dirty="0" err="1"/>
              <a:t>contrataciones</a:t>
            </a:r>
            <a:r>
              <a:rPr lang="en-US" dirty="0"/>
              <a:t> a </a:t>
            </a:r>
            <a:r>
              <a:rPr lang="en-US" dirty="0" err="1"/>
              <a:t>plazo</a:t>
            </a:r>
            <a:r>
              <a:rPr lang="en-US" dirty="0"/>
              <a:t> </a:t>
            </a:r>
            <a:r>
              <a:rPr lang="en-US" dirty="0" err="1"/>
              <a:t>fijo</a:t>
            </a:r>
            <a:r>
              <a:rPr lang="en-US" dirty="0"/>
              <a:t> y las </a:t>
            </a:r>
            <a:r>
              <a:rPr lang="en-US" dirty="0" err="1"/>
              <a:t>propiedades</a:t>
            </a:r>
            <a:endParaRPr lang="en-US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49BD3E70-3E46-4A64-9AAC-6CEC4930F9C7}"/>
              </a:ext>
            </a:extLst>
          </p:cNvPr>
          <p:cNvSpPr/>
          <p:nvPr/>
        </p:nvSpPr>
        <p:spPr>
          <a:xfrm>
            <a:off x="6484502" y="5024276"/>
            <a:ext cx="5416062" cy="14067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En</a:t>
            </a:r>
            <a:r>
              <a:rPr lang="en-US" dirty="0"/>
              <a:t> ambos </a:t>
            </a:r>
            <a:r>
              <a:rPr lang="en-US" dirty="0" err="1"/>
              <a:t>casos</a:t>
            </a:r>
            <a:r>
              <a:rPr lang="en-US" dirty="0"/>
              <a:t> revision y </a:t>
            </a:r>
            <a:r>
              <a:rPr lang="en-US" dirty="0" err="1"/>
              <a:t>autorización</a:t>
            </a:r>
            <a:r>
              <a:rPr lang="en-US" dirty="0"/>
              <a:t> de la </a:t>
            </a:r>
            <a:r>
              <a:rPr lang="en-US" dirty="0" err="1"/>
              <a:t>declaracion</a:t>
            </a:r>
            <a:r>
              <a:rPr lang="en-US" dirty="0"/>
              <a:t> </a:t>
            </a:r>
            <a:r>
              <a:rPr lang="en-US" dirty="0" err="1"/>
              <a:t>jurada</a:t>
            </a:r>
            <a:r>
              <a:rPr lang="en-US" dirty="0"/>
              <a:t> de jornada y </a:t>
            </a:r>
            <a:r>
              <a:rPr lang="en-US" dirty="0" err="1"/>
              <a:t>horario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882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 fontScale="90000"/>
          </a:bodyPr>
          <a:lstStyle/>
          <a:p>
            <a:pPr algn="ctr"/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 </a:t>
            </a:r>
            <a:r>
              <a:rPr lang="es-CR" sz="2000" b="1" i="1" u="sng" dirty="0">
                <a:solidFill>
                  <a:srgbClr val="FF0000"/>
                </a:solidFill>
              </a:rPr>
              <a:t>SUPERIOR JERÁRQUICO</a:t>
            </a:r>
            <a:br>
              <a:rPr lang="es-CR" sz="2000" b="1" i="1" u="sng" dirty="0">
                <a:solidFill>
                  <a:srgbClr val="FF0000"/>
                </a:solidFill>
              </a:rPr>
            </a:br>
            <a:r>
              <a:rPr lang="es-CR" sz="2000" b="1" i="1" u="sng" dirty="0">
                <a:solidFill>
                  <a:srgbClr val="FF0000"/>
                </a:solidFill>
              </a:rPr>
              <a:t>OTRAS COMPETENCIAS BÁSICAS</a:t>
            </a:r>
            <a:endParaRPr lang="en-US" sz="2000" b="1" u="sng" dirty="0"/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D30F521E-5BDB-479D-824C-4925CED0BA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528703"/>
              </p:ext>
            </p:extLst>
          </p:nvPr>
        </p:nvGraphicFramePr>
        <p:xfrm>
          <a:off x="838200" y="1825625"/>
          <a:ext cx="105156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68502765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596026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PERMISOS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HOSTIGAMIENTO SEXUAL: TRASLADAR A FISCALÍA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33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VACACIONES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REGIMEN RECURSIVO SOBRE SUS DECISIONES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5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TODO TIPO NOMBRAMIENTO DE PERSONAL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IMPEDIMIENTOS EXCUSAS Y RECUSACIONES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221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SUPERVISIÓN OBLIGACIONES Y RESPONSABILIDADES DE LOS SUBALTERNOS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AYUDAS PARA EVENTOS CORTOS (JUNTA DE BECAS)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253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JURISDICCIÓN DISCIPLINARIA. CAMBIO A PARTIR DE SETIEMBRE 2024 (RELACIONES DE HECHO)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REPRESENTACIÓN Y MISIÓN OFICIAL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209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INFORMES DE AUDITORIA (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Realizados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por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Contraloría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Universitaria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EVALUACIÓN DEL PERSONAL ACADÉMICO Y ADMINISTRATIVO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964964"/>
                  </a:ext>
                </a:extLst>
              </a:tr>
            </a:tbl>
          </a:graphicData>
        </a:graphic>
      </p:graphicFrame>
      <p:sp>
        <p:nvSpPr>
          <p:cNvPr id="6" name="Elipse 5">
            <a:extLst>
              <a:ext uri="{FF2B5EF4-FFF2-40B4-BE49-F238E27FC236}">
                <a16:creationId xmlns:a16="http://schemas.microsoft.com/office/drawing/2014/main" id="{5F7751D5-0DA7-4629-BC65-8E764CFA75D3}"/>
              </a:ext>
            </a:extLst>
          </p:cNvPr>
          <p:cNvSpPr/>
          <p:nvPr/>
        </p:nvSpPr>
        <p:spPr>
          <a:xfrm>
            <a:off x="3713870" y="4628271"/>
            <a:ext cx="4965895" cy="18646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PESOS Y CONTRAPESOS</a:t>
            </a:r>
          </a:p>
          <a:p>
            <a:pPr algn="ctr"/>
            <a:r>
              <a:rPr lang="en-US" dirty="0"/>
              <a:t>EQUILIBRIO Y RESPONSABILIDAD</a:t>
            </a:r>
          </a:p>
          <a:p>
            <a:pPr algn="ctr"/>
            <a:r>
              <a:rPr lang="en-US" dirty="0"/>
              <a:t>SOLICITAR AYUDA ESPECIALIZADA</a:t>
            </a:r>
          </a:p>
        </p:txBody>
      </p:sp>
      <p:sp>
        <p:nvSpPr>
          <p:cNvPr id="3" name="Flecha: a la derecha 2">
            <a:hlinkClick r:id="rId2" action="ppaction://hlinksldjump"/>
            <a:extLst>
              <a:ext uri="{FF2B5EF4-FFF2-40B4-BE49-F238E27FC236}">
                <a16:creationId xmlns:a16="http://schemas.microsoft.com/office/drawing/2014/main" id="{7A49F355-0286-400D-ADBF-F69FE502DAC9}"/>
              </a:ext>
            </a:extLst>
          </p:cNvPr>
          <p:cNvSpPr/>
          <p:nvPr/>
        </p:nvSpPr>
        <p:spPr>
          <a:xfrm>
            <a:off x="10227212" y="4628271"/>
            <a:ext cx="998806" cy="815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98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3080" y="2121782"/>
            <a:ext cx="6254044" cy="245021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US" sz="4000" dirty="0">
                <a:solidFill>
                  <a:srgbClr val="FF0000"/>
                </a:solidFill>
              </a:rPr>
              <a:t>V. PLANIFICACIÓN ESTRATÉGICA Y RENDICIÓN DE CUENTAS</a:t>
            </a:r>
            <a:br>
              <a:rPr lang="en-US" sz="4000" dirty="0">
                <a:solidFill>
                  <a:srgbClr val="FF0000"/>
                </a:solidFill>
              </a:rPr>
            </a:br>
            <a:endParaRPr lang="es-CR" sz="4000" kern="15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7BAA87AD-E2D4-3F9A-2978-A95A7CFB0C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5045" r="5045"/>
          <a:stretch>
            <a:fillRect/>
          </a:stretch>
        </p:blipFill>
        <p:spPr>
          <a:xfrm>
            <a:off x="5530159" y="235706"/>
            <a:ext cx="1876534" cy="998806"/>
          </a:xfr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id="{EC293092-6F60-48BE-77FB-008202C74FC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332374" y="4866360"/>
            <a:ext cx="625475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14921" indent="-414050" algn="ctr">
              <a:spcBef>
                <a:spcPts val="484"/>
              </a:spcBef>
              <a:tabLst>
                <a:tab pos="0" algn="l"/>
              </a:tabLst>
              <a:defRPr/>
            </a:pPr>
            <a:r>
              <a:rPr lang="es-ES" sz="1800" b="1" spc="-1" dirty="0">
                <a:solidFill>
                  <a:srgbClr val="000000"/>
                </a:solidFill>
              </a:rPr>
              <a:t>ASESORÍA JURÍDICA</a:t>
            </a:r>
            <a:endParaRPr lang="es-CR" sz="1800" spc="-1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8BCCF606-0B7A-A6C8-CDC8-ED16EC2588A0}"/>
              </a:ext>
            </a:extLst>
          </p:cNvPr>
          <p:cNvSpPr/>
          <p:nvPr/>
        </p:nvSpPr>
        <p:spPr>
          <a:xfrm>
            <a:off x="6889244" y="5638659"/>
            <a:ext cx="3141010" cy="556634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Ctr="1">
            <a:spAutoFit/>
          </a:bodyPr>
          <a:lstStyle/>
          <a:p>
            <a:pPr algn="ctr">
              <a:defRPr/>
            </a:pPr>
            <a:r>
              <a:rPr lang="es-CR" sz="2903" b="1" spc="-1" dirty="0">
                <a:latin typeface="Arial Narrow"/>
              </a:rPr>
              <a:t>2025</a:t>
            </a:r>
            <a:endParaRPr lang="es-CR" sz="2903" b="1" spc="-1" dirty="0"/>
          </a:p>
        </p:txBody>
      </p:sp>
    </p:spTree>
    <p:extLst>
      <p:ext uri="{BB962C8B-B14F-4D97-AF65-F5344CB8AC3E}">
        <p14:creationId xmlns:p14="http://schemas.microsoft.com/office/powerpoint/2010/main" val="162034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 PLANIFICACIÓN ESTRATÉGICA Y RENDICIÓN DE CUENTAS</a:t>
            </a:r>
            <a:endParaRPr lang="en-US" sz="1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1348"/>
            <a:ext cx="10515600" cy="50656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La </a:t>
            </a:r>
            <a:r>
              <a:rPr lang="en-US" dirty="0" err="1"/>
              <a:t>dirección</a:t>
            </a:r>
            <a:r>
              <a:rPr lang="en-US" dirty="0"/>
              <a:t> (director (a) y subdirector (a) </a:t>
            </a:r>
            <a:r>
              <a:rPr lang="en-US" dirty="0" err="1"/>
              <a:t>deben</a:t>
            </a:r>
            <a:r>
              <a:rPr lang="en-US" dirty="0"/>
              <a:t> </a:t>
            </a:r>
            <a:r>
              <a:rPr lang="en-US" dirty="0" err="1"/>
              <a:t>ejecutar</a:t>
            </a:r>
            <a:r>
              <a:rPr lang="en-US" dirty="0"/>
              <a:t> </a:t>
            </a:r>
            <a:r>
              <a:rPr lang="en-US" dirty="0" err="1"/>
              <a:t>todas</a:t>
            </a:r>
            <a:r>
              <a:rPr lang="en-US" dirty="0"/>
              <a:t> las </a:t>
            </a:r>
            <a:r>
              <a:rPr lang="en-US" dirty="0" err="1"/>
              <a:t>acciones</a:t>
            </a:r>
            <a:r>
              <a:rPr lang="en-US" dirty="0"/>
              <a:t> y </a:t>
            </a:r>
            <a:r>
              <a:rPr lang="en-US" dirty="0" err="1"/>
              <a:t>seguimiento</a:t>
            </a:r>
            <a:r>
              <a:rPr lang="en-US" dirty="0"/>
              <a:t> de lo </a:t>
            </a:r>
            <a:r>
              <a:rPr lang="en-US" dirty="0" err="1"/>
              <a:t>indicado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los </a:t>
            </a:r>
            <a:r>
              <a:rPr lang="en-US" dirty="0" err="1"/>
              <a:t>cuatro</a:t>
            </a:r>
            <a:r>
              <a:rPr lang="en-US" dirty="0"/>
              <a:t> </a:t>
            </a:r>
            <a:r>
              <a:rPr lang="en-US" dirty="0" err="1"/>
              <a:t>ámbitos</a:t>
            </a:r>
            <a:r>
              <a:rPr lang="en-US" dirty="0"/>
              <a:t> </a:t>
            </a:r>
            <a:r>
              <a:rPr lang="en-US" dirty="0" err="1"/>
              <a:t>anteriores</a:t>
            </a:r>
            <a:r>
              <a:rPr lang="en-US" dirty="0"/>
              <a:t>. </a:t>
            </a:r>
            <a:r>
              <a:rPr lang="en-US" dirty="0" err="1"/>
              <a:t>Esto</a:t>
            </a:r>
            <a:r>
              <a:rPr lang="en-US" dirty="0"/>
              <a:t> es lo </a:t>
            </a:r>
            <a:r>
              <a:rPr lang="en-US" dirty="0" err="1"/>
              <a:t>ordinario</a:t>
            </a:r>
            <a:r>
              <a:rPr lang="en-US" dirty="0"/>
              <a:t> y </a:t>
            </a:r>
            <a:r>
              <a:rPr lang="en-US" dirty="0" err="1"/>
              <a:t>permanente</a:t>
            </a:r>
            <a:r>
              <a:rPr lang="en-US" dirty="0"/>
              <a:t>. NO ES ESTRATÉGICO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err="1"/>
              <a:t>Además</a:t>
            </a:r>
            <a:r>
              <a:rPr lang="en-US" dirty="0"/>
              <a:t>, debe </a:t>
            </a:r>
            <a:r>
              <a:rPr lang="en-US" dirty="0" err="1"/>
              <a:t>ejecutar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“</a:t>
            </a:r>
            <a:r>
              <a:rPr lang="en-US" dirty="0" err="1"/>
              <a:t>aportes</a:t>
            </a:r>
            <a:r>
              <a:rPr lang="en-US" dirty="0"/>
              <a:t> </a:t>
            </a:r>
            <a:r>
              <a:rPr lang="en-US" dirty="0" err="1"/>
              <a:t>estratégicos</a:t>
            </a:r>
            <a:r>
              <a:rPr lang="en-US" dirty="0"/>
              <a:t>” que </a:t>
            </a:r>
            <a:r>
              <a:rPr lang="en-US" dirty="0" err="1"/>
              <a:t>permitan</a:t>
            </a:r>
            <a:r>
              <a:rPr lang="en-US" dirty="0"/>
              <a:t> los </a:t>
            </a:r>
            <a:r>
              <a:rPr lang="en-US" dirty="0" err="1"/>
              <a:t>cambios</a:t>
            </a:r>
            <a:r>
              <a:rPr lang="en-US" dirty="0"/>
              <a:t> y </a:t>
            </a:r>
            <a:r>
              <a:rPr lang="en-US" dirty="0" err="1"/>
              <a:t>mejoras</a:t>
            </a:r>
            <a:r>
              <a:rPr lang="en-US" dirty="0"/>
              <a:t>, </a:t>
            </a:r>
            <a:r>
              <a:rPr lang="en-US" dirty="0" err="1"/>
              <a:t>dentro</a:t>
            </a:r>
            <a:r>
              <a:rPr lang="en-US" dirty="0"/>
              <a:t> de lo </a:t>
            </a:r>
            <a:r>
              <a:rPr lang="en-US" dirty="0" err="1"/>
              <a:t>cuales</a:t>
            </a:r>
            <a:r>
              <a:rPr lang="en-US" dirty="0"/>
              <a:t>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proponer</a:t>
            </a:r>
            <a:r>
              <a:rPr lang="en-US" dirty="0"/>
              <a:t> que se </a:t>
            </a:r>
            <a:r>
              <a:rPr lang="en-US" dirty="0" err="1"/>
              <a:t>incluyan</a:t>
            </a:r>
            <a:r>
              <a:rPr lang="en-US" dirty="0"/>
              <a:t> </a:t>
            </a:r>
            <a:r>
              <a:rPr lang="en-US" dirty="0" err="1"/>
              <a:t>aspectos</a:t>
            </a:r>
            <a:r>
              <a:rPr lang="en-US" dirty="0"/>
              <a:t> que </a:t>
            </a:r>
            <a:r>
              <a:rPr lang="en-US" dirty="0" err="1"/>
              <a:t>presentó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proceso</a:t>
            </a:r>
            <a:r>
              <a:rPr lang="en-US" dirty="0"/>
              <a:t> para </a:t>
            </a:r>
            <a:r>
              <a:rPr lang="en-US" dirty="0" err="1"/>
              <a:t>asumir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cargo de </a:t>
            </a:r>
            <a:r>
              <a:rPr lang="en-US" dirty="0" err="1"/>
              <a:t>autoridad</a:t>
            </a:r>
            <a:r>
              <a:rPr lang="en-US" dirty="0"/>
              <a:t> </a:t>
            </a:r>
            <a:r>
              <a:rPr lang="en-US" dirty="0" err="1"/>
              <a:t>universitaria</a:t>
            </a:r>
            <a:r>
              <a:rPr lang="en-US" dirty="0"/>
              <a:t>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err="1"/>
              <a:t>Además</a:t>
            </a:r>
            <a:r>
              <a:rPr lang="en-US" dirty="0"/>
              <a:t>, de lo </a:t>
            </a:r>
            <a:r>
              <a:rPr lang="en-US" dirty="0" err="1"/>
              <a:t>estratégico</a:t>
            </a:r>
            <a:r>
              <a:rPr lang="en-US" dirty="0"/>
              <a:t>,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rendir</a:t>
            </a:r>
            <a:r>
              <a:rPr lang="en-US" dirty="0"/>
              <a:t> </a:t>
            </a:r>
            <a:r>
              <a:rPr lang="en-US" dirty="0" err="1"/>
              <a:t>cuentas</a:t>
            </a:r>
            <a:r>
              <a:rPr lang="en-US" dirty="0"/>
              <a:t> ante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asamblea</a:t>
            </a:r>
            <a:r>
              <a:rPr lang="en-US" dirty="0"/>
              <a:t> de </a:t>
            </a:r>
            <a:r>
              <a:rPr lang="en-US" dirty="0" err="1"/>
              <a:t>unidad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forma </a:t>
            </a:r>
            <a:r>
              <a:rPr lang="en-US" dirty="0" err="1"/>
              <a:t>anual</a:t>
            </a:r>
            <a:r>
              <a:rPr lang="en-US" dirty="0"/>
              <a:t> y al presenter el </a:t>
            </a:r>
            <a:r>
              <a:rPr lang="en-US" dirty="0" err="1"/>
              <a:t>informe</a:t>
            </a:r>
            <a:r>
              <a:rPr lang="en-US" dirty="0"/>
              <a:t> de FIN DE GESTIÓN.</a:t>
            </a:r>
          </a:p>
        </p:txBody>
      </p:sp>
    </p:spTree>
    <p:extLst>
      <p:ext uri="{BB962C8B-B14F-4D97-AF65-F5344CB8AC3E}">
        <p14:creationId xmlns:p14="http://schemas.microsoft.com/office/powerpoint/2010/main" val="425132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65;p17">
            <a:extLst>
              <a:ext uri="{FF2B5EF4-FFF2-40B4-BE49-F238E27FC236}">
                <a16:creationId xmlns:a16="http://schemas.microsoft.com/office/drawing/2014/main" id="{65A27BC6-11F8-6C4F-9A07-B198CBE8232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 algn="just">
              <a:spcAft>
                <a:spcPts val="0"/>
              </a:spcAft>
            </a:pPr>
            <a:r>
              <a:rPr lang="en-US" sz="3600" dirty="0" err="1"/>
              <a:t>Normativa</a:t>
            </a:r>
            <a:r>
              <a:rPr lang="en-US" sz="3600" dirty="0"/>
              <a:t> </a:t>
            </a:r>
            <a:r>
              <a:rPr lang="en-US" sz="3600" dirty="0" err="1"/>
              <a:t>vigente</a:t>
            </a:r>
            <a:r>
              <a:rPr lang="en-US" sz="3600" dirty="0"/>
              <a:t> </a:t>
            </a:r>
            <a:r>
              <a:rPr lang="en-US" sz="3600" dirty="0" err="1"/>
              <a:t>sobre</a:t>
            </a:r>
            <a:r>
              <a:rPr lang="en-US" sz="3600" dirty="0"/>
              <a:t> </a:t>
            </a:r>
            <a:r>
              <a:rPr lang="en-US" sz="3600" dirty="0" err="1"/>
              <a:t>rendición</a:t>
            </a:r>
            <a:r>
              <a:rPr lang="en-US" sz="3600" dirty="0"/>
              <a:t> de </a:t>
            </a:r>
            <a:r>
              <a:rPr lang="en-US" sz="3600" dirty="0" err="1"/>
              <a:t>cuentas</a:t>
            </a:r>
            <a:r>
              <a:rPr lang="en-US" sz="3600" dirty="0"/>
              <a:t> e </a:t>
            </a:r>
            <a:r>
              <a:rPr lang="en-US" sz="3600" dirty="0" err="1"/>
              <a:t>informes</a:t>
            </a:r>
            <a:r>
              <a:rPr lang="en-US" sz="3600" dirty="0"/>
              <a:t> de fin de </a:t>
            </a:r>
            <a:r>
              <a:rPr lang="en-US" sz="3600" dirty="0" err="1"/>
              <a:t>gestión</a:t>
            </a:r>
            <a:r>
              <a:rPr lang="en-US" sz="3600" dirty="0"/>
              <a:t>:</a:t>
            </a:r>
          </a:p>
        </p:txBody>
      </p:sp>
      <p:pic>
        <p:nvPicPr>
          <p:cNvPr id="4" name="Imagen 3" descr="Imagen que contiene tabla&#10;&#10;Descripción generada automáticamente">
            <a:extLst>
              <a:ext uri="{FF2B5EF4-FFF2-40B4-BE49-F238E27FC236}">
                <a16:creationId xmlns:a16="http://schemas.microsoft.com/office/drawing/2014/main" id="{B1772965-83F6-492C-B239-C3183C32DD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82" r="366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Google Shape;166;p17">
            <a:extLst>
              <a:ext uri="{FF2B5EF4-FFF2-40B4-BE49-F238E27FC236}">
                <a16:creationId xmlns:a16="http://schemas.microsoft.com/office/drawing/2014/main" id="{47422F6D-A3E4-4A42-B52C-BE5BA5DCC5F5}"/>
              </a:ext>
            </a:extLst>
          </p:cNvPr>
          <p:cNvSpPr txBox="1">
            <a:spLocks/>
          </p:cNvSpPr>
          <p:nvPr/>
        </p:nvSpPr>
        <p:spPr>
          <a:xfrm>
            <a:off x="5297762" y="2706624"/>
            <a:ext cx="6251110" cy="3483864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>
              <a:defRPr/>
            </a:pPr>
            <a:r>
              <a:rPr lang="en-US" altLang="es-CR" sz="1900" dirty="0"/>
              <a:t>Art. 11 </a:t>
            </a:r>
            <a:r>
              <a:rPr lang="en-US" altLang="es-CR" sz="1900" dirty="0" err="1"/>
              <a:t>Constitución</a:t>
            </a:r>
            <a:r>
              <a:rPr lang="en-US" altLang="es-CR" sz="1900" dirty="0"/>
              <a:t> Política</a:t>
            </a:r>
          </a:p>
          <a:p>
            <a:pPr marL="742950">
              <a:defRPr/>
            </a:pPr>
            <a:r>
              <a:rPr lang="en-US" altLang="es-CR" sz="1900" dirty="0"/>
              <a:t>Ley de Control </a:t>
            </a:r>
            <a:r>
              <a:rPr lang="en-US" altLang="es-CR" sz="1900" dirty="0" err="1"/>
              <a:t>Interno</a:t>
            </a:r>
            <a:endParaRPr lang="en-US" altLang="es-CR" sz="1900" dirty="0"/>
          </a:p>
          <a:p>
            <a:pPr marL="742950">
              <a:defRPr/>
            </a:pPr>
            <a:r>
              <a:rPr lang="en-US" altLang="es-CR" sz="1900" dirty="0"/>
              <a:t>Directrices de la </a:t>
            </a:r>
            <a:r>
              <a:rPr lang="en-US" altLang="es-CR" sz="1900" dirty="0" err="1"/>
              <a:t>Contraloría</a:t>
            </a:r>
            <a:r>
              <a:rPr lang="en-US" altLang="es-CR" sz="1900" dirty="0"/>
              <a:t> General de la República.</a:t>
            </a:r>
          </a:p>
          <a:p>
            <a:pPr marL="742950">
              <a:defRPr/>
            </a:pPr>
            <a:r>
              <a:rPr lang="en-US" altLang="es-CR" sz="1900" dirty="0" err="1"/>
              <a:t>Estatuto</a:t>
            </a:r>
            <a:r>
              <a:rPr lang="en-US" altLang="es-CR" sz="1900" dirty="0"/>
              <a:t> </a:t>
            </a:r>
            <a:r>
              <a:rPr lang="en-US" altLang="es-CR" sz="1900" dirty="0" err="1"/>
              <a:t>Orgánico</a:t>
            </a:r>
            <a:endParaRPr lang="en-US" altLang="es-CR" sz="1900" dirty="0"/>
          </a:p>
          <a:p>
            <a:pPr marL="742950">
              <a:defRPr/>
            </a:pPr>
            <a:r>
              <a:rPr lang="en-US" sz="1900" dirty="0" err="1"/>
              <a:t>Reglamento</a:t>
            </a:r>
            <a:r>
              <a:rPr lang="en-US" sz="1900" dirty="0"/>
              <a:t> para la </a:t>
            </a:r>
            <a:r>
              <a:rPr lang="en-US" sz="1900" dirty="0" err="1"/>
              <a:t>Rendición</a:t>
            </a:r>
            <a:r>
              <a:rPr lang="en-US" sz="1900" dirty="0"/>
              <a:t> de </a:t>
            </a:r>
            <a:r>
              <a:rPr lang="en-US" sz="1900" dirty="0" err="1"/>
              <a:t>Cuentas</a:t>
            </a:r>
            <a:r>
              <a:rPr lang="en-US" sz="1900" dirty="0"/>
              <a:t> y los </a:t>
            </a:r>
            <a:r>
              <a:rPr lang="en-US" sz="1900" dirty="0" err="1"/>
              <a:t>Informes</a:t>
            </a:r>
            <a:r>
              <a:rPr lang="en-US" sz="1900" dirty="0"/>
              <a:t> de Fin de </a:t>
            </a:r>
            <a:r>
              <a:rPr lang="en-US" sz="1900" dirty="0" err="1"/>
              <a:t>Gestión</a:t>
            </a:r>
            <a:r>
              <a:rPr lang="en-US" sz="1900" dirty="0"/>
              <a:t>.</a:t>
            </a:r>
          </a:p>
          <a:p>
            <a:pPr marL="742950">
              <a:defRPr/>
            </a:pPr>
            <a:r>
              <a:rPr lang="es-ES_tradnl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Procedimiento para presentar los informes de rendición de cuentas y fin de gestión</a:t>
            </a:r>
            <a:r>
              <a:rPr lang="es-ES_trad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C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0">
              <a:buNone/>
              <a:defRPr/>
            </a:pPr>
            <a:endParaRPr lang="en-US" sz="1900" dirty="0"/>
          </a:p>
          <a:p>
            <a:pPr marL="457200">
              <a:spcBef>
                <a:spcPts val="0"/>
              </a:spcBef>
              <a:buSzPts val="2400"/>
            </a:pPr>
            <a:endParaRPr lang="en-US" sz="1900" dirty="0"/>
          </a:p>
          <a:p>
            <a:pPr marL="457200">
              <a:spcBef>
                <a:spcPts val="0"/>
              </a:spcBef>
              <a:buSzPts val="2400"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415179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FE4862-BC14-DA4F-8903-0523284C4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136525"/>
            <a:ext cx="10515600" cy="688975"/>
          </a:xfrm>
        </p:spPr>
        <p:txBody>
          <a:bodyPr>
            <a:normAutofit/>
          </a:bodyPr>
          <a:lstStyle/>
          <a:p>
            <a:r>
              <a:rPr lang="es-CR" sz="2000" i="1" dirty="0">
                <a:solidFill>
                  <a:srgbClr val="FF0000"/>
                </a:solidFill>
              </a:rPr>
              <a:t>COMPETENCIAS Y RESPONSABILIDADES DE LAS DIRECCIONES DE UNIDAD ACADÉMICA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54150B-7A22-EC42-890D-67FE505F1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253330"/>
            <a:ext cx="10515600" cy="49696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CR" dirty="0"/>
              <a:t>Las competencias y responsabilidades de las direcciones de unidades académicas se pueden sistematizar en CINCO ámbitos:</a:t>
            </a:r>
          </a:p>
          <a:p>
            <a:pPr marL="0" indent="0">
              <a:buNone/>
            </a:pPr>
            <a:endParaRPr lang="es-CR" dirty="0"/>
          </a:p>
          <a:p>
            <a:pPr marL="571500" lvl="0" indent="-571500">
              <a:buFont typeface="+mj-lt"/>
              <a:buAutoNum type="romanUcPeriod"/>
            </a:pPr>
            <a:r>
              <a:rPr lang="es-CR" dirty="0"/>
              <a:t>GESTIÓN DE LA </a:t>
            </a:r>
            <a:r>
              <a:rPr lang="es-CR" b="1" u="sng" dirty="0"/>
              <a:t>ACCIÓN SUSTANTIVA</a:t>
            </a:r>
            <a:r>
              <a:rPr lang="es-CR" dirty="0"/>
              <a:t>:</a:t>
            </a:r>
            <a:endParaRPr lang="en-US" dirty="0"/>
          </a:p>
          <a:p>
            <a:pPr marL="571500" indent="-571500">
              <a:buFont typeface="+mj-lt"/>
              <a:buAutoNum type="romanUcPeriod"/>
            </a:pPr>
            <a:r>
              <a:rPr lang="es-CR" dirty="0"/>
              <a:t>GESTIÓN </a:t>
            </a:r>
            <a:r>
              <a:rPr lang="es-CR" b="1" u="sng" dirty="0"/>
              <a:t>PRESUPUESTARIA</a:t>
            </a:r>
            <a:r>
              <a:rPr lang="es-CR" dirty="0"/>
              <a:t>:</a:t>
            </a:r>
            <a:endParaRPr lang="en-US" dirty="0"/>
          </a:p>
          <a:p>
            <a:pPr marL="571500" indent="-571500">
              <a:buFont typeface="+mj-lt"/>
              <a:buAutoNum type="romanUcPeriod"/>
            </a:pPr>
            <a:r>
              <a:rPr lang="es-CR" dirty="0"/>
              <a:t>GESTIÓN DE LOS </a:t>
            </a:r>
            <a:r>
              <a:rPr lang="es-CR" b="1" u="sng" dirty="0"/>
              <a:t>ÓRGANOS COLEGIADOS</a:t>
            </a:r>
            <a:r>
              <a:rPr lang="es-CR" dirty="0"/>
              <a:t>:</a:t>
            </a:r>
            <a:endParaRPr lang="en-US" dirty="0"/>
          </a:p>
          <a:p>
            <a:pPr marL="571500" indent="-571500">
              <a:buFont typeface="+mj-lt"/>
              <a:buAutoNum type="romanUcPeriod"/>
            </a:pPr>
            <a:r>
              <a:rPr lang="es-CR" dirty="0"/>
              <a:t>RESPONSABILIDADES COMO </a:t>
            </a:r>
            <a:r>
              <a:rPr lang="es-CR" b="1" u="sng" dirty="0"/>
              <a:t>SUPERIOR JERÁRQUICO</a:t>
            </a:r>
            <a:r>
              <a:rPr lang="es-CR" dirty="0"/>
              <a:t>:</a:t>
            </a:r>
            <a:endParaRPr lang="en-US" dirty="0"/>
          </a:p>
          <a:p>
            <a:pPr marL="571500" indent="-571500">
              <a:buFont typeface="+mj-lt"/>
              <a:buAutoNum type="romanUcPeriod"/>
            </a:pPr>
            <a:r>
              <a:rPr lang="es-CR" dirty="0"/>
              <a:t>ASPECTOS </a:t>
            </a:r>
            <a:r>
              <a:rPr lang="es-CR" b="1" u="sng" dirty="0"/>
              <a:t>ESTRATÉGICOS Y RENDICIÓN DE CUENTAS</a:t>
            </a:r>
            <a:r>
              <a:rPr lang="es-CR" dirty="0"/>
              <a:t>:</a:t>
            </a:r>
          </a:p>
          <a:p>
            <a:pPr marL="571500" indent="-571500">
              <a:buFont typeface="+mj-lt"/>
              <a:buAutoNum type="romanUcPeriod"/>
            </a:pPr>
            <a:endParaRPr lang="es-CR" dirty="0"/>
          </a:p>
          <a:p>
            <a:pPr marL="0" indent="0" algn="ctr">
              <a:buNone/>
            </a:pPr>
            <a:r>
              <a:rPr lang="es-CR" b="1" i="1" dirty="0"/>
              <a:t>A partir de ahora veremos, conceptos generales, de cada uno de ellos y referenciaremos los reglamentos que se deben consultar.</a:t>
            </a:r>
          </a:p>
          <a:p>
            <a:pPr marL="0" indent="0" algn="ctr">
              <a:buNone/>
            </a:pPr>
            <a:endParaRPr lang="en-US" b="1" i="1" dirty="0"/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23176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18F537-E528-464F-ABBE-F9345154E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19" y="102658"/>
            <a:ext cx="10515600" cy="323244"/>
          </a:xfrm>
        </p:spPr>
        <p:txBody>
          <a:bodyPr>
            <a:noAutofit/>
          </a:bodyPr>
          <a:lstStyle/>
          <a:p>
            <a:pPr algn="ctr"/>
            <a:r>
              <a:rPr lang="es-CR" sz="1400" i="1" dirty="0">
                <a:solidFill>
                  <a:srgbClr val="FF0000"/>
                </a:solidFill>
              </a:rPr>
              <a:t>COMPETENCIAS Y RESPONSABILIDADES DE LAS DIRECCIONES DE UNIDAD ACADÉMICA:</a:t>
            </a:r>
            <a:br>
              <a:rPr lang="es-CR" sz="1400" i="1" dirty="0">
                <a:solidFill>
                  <a:srgbClr val="FF0000"/>
                </a:solidFill>
              </a:rPr>
            </a:br>
            <a:r>
              <a:rPr lang="es-CR" sz="1600" i="1" dirty="0">
                <a:solidFill>
                  <a:srgbClr val="FF0000"/>
                </a:solidFill>
              </a:rPr>
              <a:t>Algunas precisiones sobre informes de rendición de cuentas- </a:t>
            </a:r>
            <a:r>
              <a:rPr lang="es-CR" sz="1600" dirty="0"/>
              <a:t>Organización de la información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D721011F-403E-437F-AB10-0D05C37ABC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84119" y="769112"/>
          <a:ext cx="11448801" cy="565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3577">
                  <a:extLst>
                    <a:ext uri="{9D8B030D-6E8A-4147-A177-3AD203B41FA5}">
                      <a16:colId xmlns:a16="http://schemas.microsoft.com/office/drawing/2014/main" val="2779769034"/>
                    </a:ext>
                  </a:extLst>
                </a:gridCol>
                <a:gridCol w="4605224">
                  <a:extLst>
                    <a:ext uri="{9D8B030D-6E8A-4147-A177-3AD203B41FA5}">
                      <a16:colId xmlns:a16="http://schemas.microsoft.com/office/drawing/2014/main" val="2497744299"/>
                    </a:ext>
                  </a:extLst>
                </a:gridCol>
              </a:tblGrid>
              <a:tr h="393069">
                <a:tc>
                  <a:txBody>
                    <a:bodyPr/>
                    <a:lstStyle/>
                    <a:p>
                      <a:pPr algn="ctr"/>
                      <a:r>
                        <a:rPr lang="es-CR" sz="1800" dirty="0">
                          <a:solidFill>
                            <a:schemeClr val="tx1"/>
                          </a:solidFill>
                        </a:rPr>
                        <a:t>TEMA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1800" dirty="0">
                          <a:solidFill>
                            <a:schemeClr val="tx1"/>
                          </a:solidFill>
                        </a:rPr>
                        <a:t>RESPONSABLE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61382"/>
                  </a:ext>
                </a:extLst>
              </a:tr>
              <a:tr h="1453818">
                <a:tc>
                  <a:txBody>
                    <a:bodyPr/>
                    <a:lstStyle/>
                    <a:p>
                      <a:r>
                        <a:rPr lang="es-CR" sz="1200" dirty="0">
                          <a:solidFill>
                            <a:schemeClr val="tx1"/>
                          </a:solidFill>
                        </a:rPr>
                        <a:t>1. REVISIÓN  LA PLANIFICACIÓN ESTRATÉGICA: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R" sz="1200" dirty="0">
                          <a:solidFill>
                            <a:schemeClr val="tx1"/>
                          </a:solidFill>
                        </a:rPr>
                        <a:t>Plan mediano plazo institucional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R" sz="1200" dirty="0">
                          <a:solidFill>
                            <a:schemeClr val="tx1"/>
                          </a:solidFill>
                        </a:rPr>
                        <a:t>Las Acciones Estratégicas del ámbito de su  facultad o centro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R" sz="1200" dirty="0">
                          <a:solidFill>
                            <a:schemeClr val="tx1"/>
                          </a:solidFill>
                        </a:rPr>
                        <a:t>Los Aportes Estratégicos de Mediano plazo de su unidad.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R" sz="1200" dirty="0">
                          <a:solidFill>
                            <a:schemeClr val="tx1"/>
                          </a:solidFill>
                        </a:rPr>
                        <a:t>Plan que se ofreció durante proceso de elección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R" sz="1200" dirty="0">
                          <a:solidFill>
                            <a:schemeClr val="tx1"/>
                          </a:solidFill>
                        </a:rPr>
                        <a:t>POA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CR" sz="1200" dirty="0">
                          <a:solidFill>
                            <a:schemeClr val="tx1"/>
                          </a:solidFill>
                        </a:rPr>
                        <a:t>Decanos de sede, CEG o director de sección ellos tienen acción estratégica y aportes estratégicos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Dirección/subdirección.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Personal de apoyo académico y administrativo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Obligatoriamente consultar a </a:t>
                      </a:r>
                      <a:r>
                        <a:rPr lang="es-CR" sz="1200" dirty="0" err="1"/>
                        <a:t>Apeuna</a:t>
                      </a:r>
                      <a:endParaRPr lang="es-CR" sz="120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s-CR" sz="1200" dirty="0"/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s-CR" sz="1200" b="1" dirty="0"/>
                        <a:t>Ojo cambios en normativa pendientes por planificación prospectiva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932180"/>
                  </a:ext>
                </a:extLst>
              </a:tr>
              <a:tr h="484606">
                <a:tc>
                  <a:txBody>
                    <a:bodyPr/>
                    <a:lstStyle/>
                    <a:p>
                      <a:r>
                        <a:rPr lang="es-CR" sz="1200" dirty="0"/>
                        <a:t>2. UBICAR Y DAR SEGUIMIENTO A LAS CUENTAS EN FUNDAUNA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Subdirección o vicedecanato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Asistente administrativa o dirección ejecutiva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99578"/>
                  </a:ext>
                </a:extLst>
              </a:tr>
              <a:tr h="484606">
                <a:tc>
                  <a:txBody>
                    <a:bodyPr/>
                    <a:lstStyle/>
                    <a:p>
                      <a:r>
                        <a:rPr lang="es-CR" sz="1200" dirty="0"/>
                        <a:t>3. CONOCER SI ESTÁN DENTRO DE SEVRI Y AUTOEVALUACIÓN. SEGUIMIENTO A LAS MATRICES.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Dirección y asistente administrativa. </a:t>
                      </a:r>
                      <a:r>
                        <a:rPr lang="es-CR" sz="1200" dirty="0" err="1"/>
                        <a:t>Apeuna</a:t>
                      </a:r>
                      <a:endParaRPr lang="es-C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058037"/>
                  </a:ext>
                </a:extLst>
              </a:tr>
              <a:tr h="393069">
                <a:tc>
                  <a:txBody>
                    <a:bodyPr/>
                    <a:lstStyle/>
                    <a:p>
                      <a:r>
                        <a:rPr lang="es-CR" sz="1200" dirty="0"/>
                        <a:t>4. CONOCER SI HAN RECIBIDO INFORMES DE CGR O CONTRALORÍA UNIVERSITARIA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CR" sz="1200" dirty="0"/>
                        <a:t>Dirección y asistente administrativa.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12710"/>
                  </a:ext>
                </a:extLst>
              </a:tr>
              <a:tr h="484606">
                <a:tc>
                  <a:txBody>
                    <a:bodyPr/>
                    <a:lstStyle/>
                    <a:p>
                      <a:r>
                        <a:rPr lang="es-CR" sz="1200" dirty="0"/>
                        <a:t>5. CONTROL DE DENUNCIAS, INVESTIGACIONES PRELIMINARES Y PROCEDIMIENTOS DISCIPLINARIOS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Secretaria de Dirección o Decanato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598018"/>
                  </a:ext>
                </a:extLst>
              </a:tr>
              <a:tr h="393069">
                <a:tc>
                  <a:txBody>
                    <a:bodyPr/>
                    <a:lstStyle/>
                    <a:p>
                      <a:r>
                        <a:rPr lang="es-CR" sz="1200" dirty="0"/>
                        <a:t>6. CONTROL DE PETICIONES DE INFORMACIÓN Y SU RESPUESTA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Secretaria de dirección o decanato u otro personal de apoyo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953055"/>
                  </a:ext>
                </a:extLst>
              </a:tr>
              <a:tr h="393069">
                <a:tc>
                  <a:txBody>
                    <a:bodyPr/>
                    <a:lstStyle/>
                    <a:p>
                      <a:r>
                        <a:rPr lang="es-CR" sz="1200" dirty="0"/>
                        <a:t>7. CONTROL DE OBSERVACIONES U OTROS ASUNTOS DE INTERÉS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Dirección y subdirección o Decano y vicedecano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618367"/>
                  </a:ext>
                </a:extLst>
              </a:tr>
              <a:tr h="393069">
                <a:tc>
                  <a:txBody>
                    <a:bodyPr/>
                    <a:lstStyle/>
                    <a:p>
                      <a:r>
                        <a:rPr lang="es-CR" sz="1200" dirty="0"/>
                        <a:t>8. TENER MUCHO CUIDADO CON LA ACEPTACIÓN DE ACTIVOS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Dirección, Decano y personal </a:t>
                      </a:r>
                      <a:r>
                        <a:rPr lang="es-CR" sz="1200" dirty="0" err="1"/>
                        <a:t>apoyp</a:t>
                      </a:r>
                      <a:endParaRPr lang="es-C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4626"/>
                  </a:ext>
                </a:extLst>
              </a:tr>
              <a:tr h="393069">
                <a:tc gridSpan="2">
                  <a:txBody>
                    <a:bodyPr/>
                    <a:lstStyle/>
                    <a:p>
                      <a:pPr algn="ctr"/>
                      <a:r>
                        <a:rPr lang="es-CR" sz="1200" b="1" dirty="0"/>
                        <a:t>EN EL ULTIMO AÑO DE GESTIÓN</a:t>
                      </a:r>
                      <a:r>
                        <a:rPr lang="es-CR" sz="1200" dirty="0"/>
                        <a:t>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706416"/>
                  </a:ext>
                </a:extLst>
              </a:tr>
              <a:tr h="393069">
                <a:tc>
                  <a:txBody>
                    <a:bodyPr/>
                    <a:lstStyle/>
                    <a:p>
                      <a:r>
                        <a:rPr lang="es-CR" sz="1200" dirty="0"/>
                        <a:t>9 .CONTROL DE ASUNTOS FORMALIZADOS Y PENDIENTES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CR" sz="1200" dirty="0"/>
                        <a:t>Dirección/subdirección o Decano/vicedecano y secretaria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355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43297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 planificación estratégica y rendición de cuentas</a:t>
            </a:r>
            <a:endParaRPr lang="en-US" sz="1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53020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SUGERENCIAS: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err="1"/>
              <a:t>Planificación</a:t>
            </a:r>
            <a:r>
              <a:rPr lang="en-US" dirty="0"/>
              <a:t> </a:t>
            </a:r>
            <a:r>
              <a:rPr lang="en-US" dirty="0" err="1"/>
              <a:t>estratégica</a:t>
            </a:r>
            <a:r>
              <a:rPr lang="en-US" dirty="0"/>
              <a:t>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realista</a:t>
            </a:r>
            <a:r>
              <a:rPr lang="en-US" dirty="0"/>
              <a:t> y </a:t>
            </a:r>
            <a:r>
              <a:rPr lang="en-US" dirty="0" err="1"/>
              <a:t>cauta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Tener </a:t>
            </a:r>
            <a:r>
              <a:rPr lang="en-US" dirty="0" err="1"/>
              <a:t>archivos</a:t>
            </a:r>
            <a:r>
              <a:rPr lang="en-US" dirty="0"/>
              <a:t> o bases de </a:t>
            </a:r>
            <a:r>
              <a:rPr lang="en-US" dirty="0" err="1"/>
              <a:t>datos</a:t>
            </a:r>
            <a:r>
              <a:rPr lang="en-US" dirty="0"/>
              <a:t> para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documentando</a:t>
            </a:r>
            <a:r>
              <a:rPr lang="en-US" dirty="0"/>
              <a:t> la </a:t>
            </a:r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hoy. No </a:t>
            </a:r>
            <a:r>
              <a:rPr lang="en-US" dirty="0" err="1"/>
              <a:t>esperar</a:t>
            </a:r>
            <a:r>
              <a:rPr lang="en-US" dirty="0"/>
              <a:t> a </a:t>
            </a:r>
            <a:r>
              <a:rPr lang="en-US" dirty="0" err="1"/>
              <a:t>estar</a:t>
            </a:r>
            <a:r>
              <a:rPr lang="en-US" dirty="0"/>
              <a:t> </a:t>
            </a:r>
            <a:r>
              <a:rPr lang="en-US" dirty="0" err="1"/>
              <a:t>cerca</a:t>
            </a:r>
            <a:r>
              <a:rPr lang="en-US" dirty="0"/>
              <a:t> de la </a:t>
            </a:r>
            <a:r>
              <a:rPr lang="en-US" dirty="0" err="1"/>
              <a:t>rendición</a:t>
            </a:r>
            <a:r>
              <a:rPr lang="en-US" dirty="0"/>
              <a:t> de </a:t>
            </a:r>
            <a:r>
              <a:rPr lang="en-US" dirty="0" err="1"/>
              <a:t>cuentas</a:t>
            </a:r>
            <a:endParaRPr lang="en-US" dirty="0"/>
          </a:p>
        </p:txBody>
      </p:sp>
      <p:sp>
        <p:nvSpPr>
          <p:cNvPr id="4" name="Flecha: a la derecha 3">
            <a:hlinkClick r:id="rId2" action="ppaction://hlinksldjump"/>
            <a:extLst>
              <a:ext uri="{FF2B5EF4-FFF2-40B4-BE49-F238E27FC236}">
                <a16:creationId xmlns:a16="http://schemas.microsoft.com/office/drawing/2014/main" id="{E4A8D8A6-8031-4E28-9E6F-63D515501F17}"/>
              </a:ext>
            </a:extLst>
          </p:cNvPr>
          <p:cNvSpPr/>
          <p:nvPr/>
        </p:nvSpPr>
        <p:spPr>
          <a:xfrm>
            <a:off x="9411286" y="4825218"/>
            <a:ext cx="787791" cy="731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50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C6E457-00F0-46BA-BCF2-3165A56F7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754131-F933-423A-837D-D0786A8EC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/>
              <a:t>1.       Los aspectos mencionados son los aspectos generales más relevantes. No pretende abarcar la totalidad de la gestión.</a:t>
            </a:r>
            <a:endParaRPr lang="en-US" dirty="0"/>
          </a:p>
          <a:p>
            <a:r>
              <a:rPr lang="es-CR" dirty="0"/>
              <a:t>2.       Es importante ubicar y revisar la normativa señalada en el Repositorio de Normativa institucional cuya dirección electrónica es:</a:t>
            </a:r>
            <a:endParaRPr lang="en-US" dirty="0"/>
          </a:p>
          <a:p>
            <a:r>
              <a:rPr lang="es-CR" dirty="0"/>
              <a:t> </a:t>
            </a:r>
            <a:endParaRPr lang="en-US" dirty="0"/>
          </a:p>
          <a:p>
            <a:r>
              <a:rPr lang="es-CR" u="sng" dirty="0">
                <a:hlinkClick r:id="rId2"/>
              </a:rPr>
              <a:t>http://www.documentos.</a:t>
            </a:r>
            <a:r>
              <a:rPr lang="es-CR" dirty="0">
                <a:hlinkClick r:id="rId2"/>
              </a:rPr>
              <a:t>una</a:t>
            </a:r>
            <a:r>
              <a:rPr lang="es-CR" u="sng" dirty="0">
                <a:hlinkClick r:id="rId2"/>
              </a:rPr>
              <a:t>.ac.cr/handle/unadocs/412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5868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D9D125-CE6B-4C79-8440-A76F9D654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 numCol="2">
            <a:normAutofit fontScale="90000"/>
          </a:bodyPr>
          <a:lstStyle/>
          <a:p>
            <a:r>
              <a:rPr lang="en-US" sz="2800" dirty="0"/>
              <a:t>NORMATIVA MÍNIMA: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1EE766-E6F2-47D9-9AF1-102A3414E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0570"/>
            <a:ext cx="10515600" cy="5263887"/>
          </a:xfrm>
        </p:spPr>
        <p:txBody>
          <a:bodyPr numCol="2">
            <a:normAutofit fontScale="47500" lnSpcReduction="20000"/>
          </a:bodyPr>
          <a:lstStyle/>
          <a:p>
            <a:pPr lvl="0"/>
            <a:r>
              <a:rPr lang="en-US" dirty="0"/>
              <a:t>ESTATUTO ORGÁNICO</a:t>
            </a:r>
          </a:p>
          <a:p>
            <a:r>
              <a:rPr lang="es-CR" sz="18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REGLAMENTO GENERAL DE ADMISIÓN PARA EL INGRESO A LAS CARRERAS DE GRADO DE LA UNIVERSIDAD NACIONAL</a:t>
            </a:r>
            <a:endParaRPr lang="es-C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r>
              <a:rPr lang="en-US" dirty="0" err="1"/>
              <a:t>Procedimiento</a:t>
            </a:r>
            <a:r>
              <a:rPr lang="en-US" dirty="0"/>
              <a:t> para </a:t>
            </a:r>
            <a:r>
              <a:rPr lang="en-US" dirty="0" err="1"/>
              <a:t>admisión</a:t>
            </a:r>
            <a:r>
              <a:rPr lang="en-US" dirty="0"/>
              <a:t> </a:t>
            </a:r>
            <a:r>
              <a:rPr lang="en-US" dirty="0" err="1"/>
              <a:t>carreras</a:t>
            </a:r>
            <a:r>
              <a:rPr lang="en-US" dirty="0"/>
              <a:t> de </a:t>
            </a:r>
            <a:r>
              <a:rPr lang="en-US" dirty="0" err="1"/>
              <a:t>grado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UNA.</a:t>
            </a:r>
          </a:p>
          <a:p>
            <a:pPr lvl="0"/>
            <a:r>
              <a:rPr lang="en-US" dirty="0" err="1"/>
              <a:t>Políticas</a:t>
            </a:r>
            <a:r>
              <a:rPr lang="en-US" dirty="0"/>
              <a:t> de </a:t>
            </a:r>
            <a:r>
              <a:rPr lang="en-US" dirty="0" err="1"/>
              <a:t>Práctica</a:t>
            </a:r>
            <a:r>
              <a:rPr lang="en-US" dirty="0"/>
              <a:t> </a:t>
            </a:r>
            <a:r>
              <a:rPr lang="en-US" dirty="0" err="1"/>
              <a:t>Profesional</a:t>
            </a:r>
            <a:r>
              <a:rPr lang="en-US" dirty="0"/>
              <a:t> </a:t>
            </a:r>
            <a:r>
              <a:rPr lang="en-US" dirty="0" err="1"/>
              <a:t>Supervisada</a:t>
            </a:r>
            <a:r>
              <a:rPr lang="en-US" dirty="0"/>
              <a:t>.</a:t>
            </a:r>
          </a:p>
          <a:p>
            <a:pPr lvl="0"/>
            <a:r>
              <a:rPr lang="es-CR" dirty="0"/>
              <a:t>Reglamento General del Proceso de Enseñanza y Aprendizaje:</a:t>
            </a:r>
            <a:endParaRPr lang="en-US" dirty="0"/>
          </a:p>
          <a:p>
            <a:pPr lvl="0"/>
            <a:r>
              <a:rPr lang="es-CR" dirty="0"/>
              <a:t>Reglamento del Sistema de Estudios de Posgrado:</a:t>
            </a:r>
            <a:endParaRPr lang="en-US" dirty="0"/>
          </a:p>
          <a:p>
            <a:pPr lvl="0"/>
            <a:r>
              <a:rPr lang="es-CR" dirty="0"/>
              <a:t>Reglamento de Gestión de PPAA. Manual Procedimientos5</a:t>
            </a:r>
          </a:p>
          <a:p>
            <a:pPr lvl="0"/>
            <a:r>
              <a:rPr lang="es-CR" dirty="0"/>
              <a:t>Reglamentos de todos los fondos concursales</a:t>
            </a:r>
            <a:endParaRPr lang="en-US" dirty="0"/>
          </a:p>
          <a:p>
            <a:pPr lvl="0"/>
            <a:r>
              <a:rPr lang="es-CR" dirty="0"/>
              <a:t>Reglamento de reconocimiento y equiparación de estudios, grados, títulos, idiomas y acreditación por experiencia</a:t>
            </a:r>
            <a:endParaRPr lang="en-US" dirty="0"/>
          </a:p>
          <a:p>
            <a:pPr lvl="0"/>
            <a:r>
              <a:rPr lang="es-CR" dirty="0"/>
              <a:t>Reglamento de Vinculación Externa Remunerada, Cooperación externa y relación con la </a:t>
            </a:r>
            <a:r>
              <a:rPr lang="es-CR" dirty="0" err="1"/>
              <a:t>Fundauna</a:t>
            </a:r>
            <a:r>
              <a:rPr lang="es-CR" dirty="0"/>
              <a:t>.</a:t>
            </a:r>
            <a:endParaRPr lang="en-US" dirty="0"/>
          </a:p>
          <a:p>
            <a:pPr lvl="0"/>
            <a:r>
              <a:rPr lang="es-CR" dirty="0"/>
              <a:t>Directrices de Formulación, Aprobación, Ejecución y Evaluación del POAI y sus procedimientos.</a:t>
            </a:r>
            <a:endParaRPr lang="en-US" dirty="0"/>
          </a:p>
          <a:p>
            <a:pPr lvl="0"/>
            <a:r>
              <a:rPr lang="en-US" dirty="0" err="1"/>
              <a:t>Reglamento</a:t>
            </a:r>
            <a:r>
              <a:rPr lang="en-US" dirty="0"/>
              <a:t> del </a:t>
            </a:r>
            <a:r>
              <a:rPr lang="en-US" dirty="0" err="1"/>
              <a:t>Régimen</a:t>
            </a:r>
            <a:r>
              <a:rPr lang="en-US" dirty="0"/>
              <a:t> General de </a:t>
            </a:r>
            <a:r>
              <a:rPr lang="en-US" dirty="0" err="1"/>
              <a:t>Impugnaciones</a:t>
            </a:r>
            <a:r>
              <a:rPr lang="en-US" dirty="0"/>
              <a:t>.</a:t>
            </a:r>
          </a:p>
          <a:p>
            <a:pPr lvl="0"/>
            <a:r>
              <a:rPr lang="es-CR" dirty="0"/>
              <a:t>Régimen de Impedimentos Excusas y Recusaciones</a:t>
            </a:r>
            <a:endParaRPr lang="en-US" dirty="0"/>
          </a:p>
          <a:p>
            <a:pPr lvl="0"/>
            <a:r>
              <a:rPr lang="en-US" dirty="0" err="1"/>
              <a:t>Reglamento</a:t>
            </a:r>
            <a:r>
              <a:rPr lang="en-US" dirty="0"/>
              <a:t> de </a:t>
            </a:r>
            <a:r>
              <a:rPr lang="en-US" dirty="0" err="1"/>
              <a:t>Permisos</a:t>
            </a:r>
            <a:endParaRPr lang="en-US" dirty="0"/>
          </a:p>
          <a:p>
            <a:pPr lvl="0"/>
            <a:r>
              <a:rPr lang="en-US" dirty="0" err="1"/>
              <a:t>Reglamento</a:t>
            </a:r>
            <a:r>
              <a:rPr lang="en-US" dirty="0"/>
              <a:t> de </a:t>
            </a:r>
            <a:r>
              <a:rPr lang="en-US" dirty="0" err="1"/>
              <a:t>Vacaciones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Reglamento</a:t>
            </a:r>
            <a:r>
              <a:rPr lang="en-US" dirty="0"/>
              <a:t> para </a:t>
            </a:r>
            <a:r>
              <a:rPr lang="en-US" dirty="0" err="1"/>
              <a:t>prevenir</a:t>
            </a:r>
            <a:r>
              <a:rPr lang="en-US" dirty="0"/>
              <a:t>, </a:t>
            </a:r>
            <a:r>
              <a:rPr lang="en-US" dirty="0" err="1"/>
              <a:t>investigar</a:t>
            </a:r>
            <a:r>
              <a:rPr lang="en-US" dirty="0"/>
              <a:t> y </a:t>
            </a:r>
            <a:r>
              <a:rPr lang="en-US" dirty="0" err="1"/>
              <a:t>sancionar</a:t>
            </a:r>
            <a:r>
              <a:rPr lang="en-US" dirty="0"/>
              <a:t> las </a:t>
            </a:r>
            <a:r>
              <a:rPr lang="en-US" dirty="0" err="1"/>
              <a:t>faltas</a:t>
            </a:r>
            <a:r>
              <a:rPr lang="en-US" dirty="0"/>
              <a:t> communes y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acoso</a:t>
            </a:r>
            <a:r>
              <a:rPr lang="en-US" dirty="0"/>
              <a:t> </a:t>
            </a:r>
            <a:r>
              <a:rPr lang="en-US" dirty="0" err="1"/>
              <a:t>laboral</a:t>
            </a:r>
            <a:endParaRPr lang="en-US" dirty="0"/>
          </a:p>
          <a:p>
            <a:pPr lvl="0"/>
            <a:r>
              <a:rPr lang="es-CR" dirty="0"/>
              <a:t>Reglamento del Régimen de Beneficios académico para personal académico y administrativo que regula los requisitos.</a:t>
            </a:r>
            <a:endParaRPr lang="en-US" dirty="0"/>
          </a:p>
          <a:p>
            <a:pPr lvl="0"/>
            <a:r>
              <a:rPr lang="es-CR" dirty="0"/>
              <a:t>Reglamento de Contratación Laboral de Personal Académico,</a:t>
            </a:r>
          </a:p>
          <a:p>
            <a:pPr lvl="0"/>
            <a:r>
              <a:rPr lang="es-CR" dirty="0"/>
              <a:t>Manual de Procedimientos de contratación laboral de personal académico.</a:t>
            </a:r>
            <a:endParaRPr lang="en-US" dirty="0"/>
          </a:p>
          <a:p>
            <a:pPr lvl="0"/>
            <a:r>
              <a:rPr lang="es-CR" dirty="0"/>
              <a:t>Reglamento de Asignación y control de la Carga Académica</a:t>
            </a:r>
            <a:endParaRPr lang="en-US" dirty="0"/>
          </a:p>
          <a:p>
            <a:pPr lvl="0"/>
            <a:r>
              <a:rPr lang="en-US" dirty="0" err="1"/>
              <a:t>Reglamento</a:t>
            </a:r>
            <a:r>
              <a:rPr lang="en-US" dirty="0"/>
              <a:t> del </a:t>
            </a:r>
            <a:r>
              <a:rPr lang="en-US" dirty="0" err="1"/>
              <a:t>Régimen</a:t>
            </a:r>
            <a:r>
              <a:rPr lang="en-US" dirty="0"/>
              <a:t> </a:t>
            </a:r>
            <a:r>
              <a:rPr lang="en-US" dirty="0" err="1"/>
              <a:t>laboral</a:t>
            </a:r>
            <a:r>
              <a:rPr lang="en-US" dirty="0"/>
              <a:t>.</a:t>
            </a:r>
          </a:p>
          <a:p>
            <a:r>
              <a:rPr lang="es-CR" dirty="0"/>
              <a:t>Reglamento de Rendición de Cuentas e Informes de Fin de Gestión y sobre todo crear un plan realista y fácil de dar seguimiento</a:t>
            </a:r>
          </a:p>
          <a:p>
            <a:r>
              <a:rPr lang="en-US" dirty="0" err="1"/>
              <a:t>Reglamento</a:t>
            </a:r>
            <a:r>
              <a:rPr lang="en-US" dirty="0"/>
              <a:t> de </a:t>
            </a:r>
            <a:r>
              <a:rPr lang="en-US" dirty="0" err="1"/>
              <a:t>Instrumentos</a:t>
            </a:r>
            <a:r>
              <a:rPr lang="en-US" dirty="0"/>
              <a:t> de </a:t>
            </a:r>
            <a:r>
              <a:rPr lang="en-US" dirty="0" err="1"/>
              <a:t>Cooperación</a:t>
            </a:r>
            <a:r>
              <a:rPr lang="en-US" dirty="0"/>
              <a:t>, </a:t>
            </a:r>
            <a:r>
              <a:rPr lang="en-US" dirty="0" err="1"/>
              <a:t>Donaciones</a:t>
            </a:r>
            <a:r>
              <a:rPr lang="en-US" dirty="0"/>
              <a:t> y </a:t>
            </a:r>
            <a:r>
              <a:rPr lang="en-US" dirty="0" err="1"/>
              <a:t>Préstamos</a:t>
            </a:r>
            <a:endParaRPr lang="en-US" dirty="0"/>
          </a:p>
          <a:p>
            <a:r>
              <a:rPr lang="en-US" dirty="0" err="1"/>
              <a:t>Reglamento</a:t>
            </a:r>
            <a:r>
              <a:rPr lang="en-US" dirty="0"/>
              <a:t> para el </a:t>
            </a:r>
            <a:r>
              <a:rPr lang="en-US" dirty="0" err="1"/>
              <a:t>trámites</a:t>
            </a:r>
            <a:r>
              <a:rPr lang="en-US" dirty="0"/>
              <a:t> de </a:t>
            </a:r>
            <a:r>
              <a:rPr lang="en-US" dirty="0" err="1"/>
              <a:t>infomes</a:t>
            </a:r>
            <a:r>
              <a:rPr lang="en-US" dirty="0"/>
              <a:t> de </a:t>
            </a:r>
            <a:r>
              <a:rPr lang="en-US" dirty="0" err="1"/>
              <a:t>Auditorias</a:t>
            </a:r>
            <a:r>
              <a:rPr lang="en-US" dirty="0"/>
              <a:t> y </a:t>
            </a:r>
            <a:r>
              <a:rPr lang="en-US" dirty="0" err="1"/>
              <a:t>seguimiento</a:t>
            </a:r>
            <a:r>
              <a:rPr lang="en-US" dirty="0"/>
              <a:t> de </a:t>
            </a:r>
            <a:r>
              <a:rPr lang="en-US" dirty="0" err="1"/>
              <a:t>disposiciones</a:t>
            </a:r>
            <a:r>
              <a:rPr lang="en-US" dirty="0"/>
              <a:t> </a:t>
            </a:r>
            <a:r>
              <a:rPr lang="en-US" dirty="0" err="1"/>
              <a:t>administrativas</a:t>
            </a:r>
            <a:endParaRPr lang="en-US" dirty="0"/>
          </a:p>
          <a:p>
            <a:r>
              <a:rPr lang="en-US" dirty="0" err="1"/>
              <a:t>Reglamento</a:t>
            </a:r>
            <a:r>
              <a:rPr lang="en-US" dirty="0"/>
              <a:t> del Sistema de </a:t>
            </a:r>
            <a:r>
              <a:rPr lang="en-US" dirty="0" err="1"/>
              <a:t>Mejoramiento</a:t>
            </a:r>
            <a:r>
              <a:rPr lang="en-US" dirty="0"/>
              <a:t> Continuo de la </a:t>
            </a:r>
            <a:r>
              <a:rPr lang="en-US" dirty="0" err="1"/>
              <a:t>Gestión</a:t>
            </a:r>
            <a:r>
              <a:rPr lang="en-US" dirty="0"/>
              <a:t> </a:t>
            </a:r>
            <a:r>
              <a:rPr lang="en-US" dirty="0" err="1"/>
              <a:t>Universitaria</a:t>
            </a:r>
            <a:endParaRPr lang="en-US" dirty="0"/>
          </a:p>
          <a:p>
            <a:r>
              <a:rPr lang="en-US" dirty="0" err="1"/>
              <a:t>Reglamento</a:t>
            </a:r>
            <a:r>
              <a:rPr lang="en-US" dirty="0"/>
              <a:t> de </a:t>
            </a:r>
            <a:r>
              <a:rPr lang="en-US" dirty="0" err="1"/>
              <a:t>Sobresueldos</a:t>
            </a:r>
            <a:endParaRPr lang="en-US" dirty="0"/>
          </a:p>
          <a:p>
            <a:r>
              <a:rPr lang="en-US" dirty="0" err="1"/>
              <a:t>Reglamento</a:t>
            </a:r>
            <a:r>
              <a:rPr lang="en-US" dirty="0"/>
              <a:t> del </a:t>
            </a:r>
            <a:r>
              <a:rPr lang="en-US" dirty="0" err="1"/>
              <a:t>Programa</a:t>
            </a:r>
            <a:r>
              <a:rPr lang="en-US" dirty="0"/>
              <a:t> Desarrollo </a:t>
            </a:r>
            <a:r>
              <a:rPr lang="en-US" dirty="0" err="1"/>
              <a:t>Recursos</a:t>
            </a:r>
            <a:r>
              <a:rPr lang="en-US" dirty="0"/>
              <a:t> Humanos (</a:t>
            </a:r>
            <a:r>
              <a:rPr lang="en-US" dirty="0" err="1"/>
              <a:t>asignaciones</a:t>
            </a:r>
            <a:r>
              <a:rPr lang="en-US" dirty="0"/>
              <a:t> de </a:t>
            </a:r>
            <a:r>
              <a:rPr lang="en-US" dirty="0" err="1"/>
              <a:t>puestos</a:t>
            </a:r>
            <a:endParaRPr lang="en-US" dirty="0"/>
          </a:p>
          <a:p>
            <a:r>
              <a:rPr lang="en-US" dirty="0" err="1"/>
              <a:t>Reglamento</a:t>
            </a:r>
            <a:r>
              <a:rPr lang="en-US" dirty="0"/>
              <a:t> para </a:t>
            </a:r>
            <a:r>
              <a:rPr lang="en-US" dirty="0" err="1"/>
              <a:t>prevenir</a:t>
            </a:r>
            <a:r>
              <a:rPr lang="en-US" dirty="0"/>
              <a:t>, </a:t>
            </a:r>
            <a:r>
              <a:rPr lang="en-US" dirty="0" err="1"/>
              <a:t>investigar</a:t>
            </a:r>
            <a:r>
              <a:rPr lang="en-US" dirty="0"/>
              <a:t> y </a:t>
            </a:r>
            <a:r>
              <a:rPr lang="en-US" dirty="0" err="1"/>
              <a:t>sancionar</a:t>
            </a:r>
            <a:r>
              <a:rPr lang="en-US" dirty="0"/>
              <a:t> el </a:t>
            </a:r>
            <a:r>
              <a:rPr lang="en-US" dirty="0" err="1"/>
              <a:t>Hostigamiento</a:t>
            </a:r>
            <a:r>
              <a:rPr lang="en-US" dirty="0"/>
              <a:t> Sexual</a:t>
            </a:r>
          </a:p>
          <a:p>
            <a:r>
              <a:rPr lang="en-US" dirty="0" err="1"/>
              <a:t>Reglamento</a:t>
            </a:r>
            <a:r>
              <a:rPr lang="en-US" dirty="0"/>
              <a:t> del Sistema de </a:t>
            </a:r>
            <a:r>
              <a:rPr lang="en-US" dirty="0" err="1"/>
              <a:t>Gestión</a:t>
            </a:r>
            <a:r>
              <a:rPr lang="en-US" dirty="0"/>
              <a:t> de </a:t>
            </a:r>
            <a:r>
              <a:rPr lang="en-US" dirty="0" err="1"/>
              <a:t>Activos</a:t>
            </a:r>
            <a:r>
              <a:rPr lang="en-US" dirty="0"/>
              <a:t> </a:t>
            </a:r>
            <a:r>
              <a:rPr lang="en-US" dirty="0" err="1"/>
              <a:t>Fijos</a:t>
            </a:r>
            <a:endParaRPr lang="en-US" dirty="0"/>
          </a:p>
          <a:p>
            <a:r>
              <a:rPr lang="en-US" dirty="0" err="1"/>
              <a:t>Reglamento</a:t>
            </a:r>
            <a:r>
              <a:rPr lang="en-US" dirty="0"/>
              <a:t> de </a:t>
            </a:r>
            <a:r>
              <a:rPr lang="en-US" dirty="0" err="1"/>
              <a:t>Transportes</a:t>
            </a:r>
            <a:endParaRPr lang="en-US" dirty="0"/>
          </a:p>
          <a:p>
            <a:r>
              <a:rPr lang="en-US" dirty="0" err="1"/>
              <a:t>Reglamento</a:t>
            </a:r>
            <a:r>
              <a:rPr lang="en-US" dirty="0"/>
              <a:t> para </a:t>
            </a:r>
            <a:r>
              <a:rPr lang="en-US" dirty="0" err="1"/>
              <a:t>Emisión</a:t>
            </a:r>
            <a:r>
              <a:rPr lang="en-US" dirty="0"/>
              <a:t> de </a:t>
            </a:r>
            <a:r>
              <a:rPr lang="en-US" dirty="0" err="1"/>
              <a:t>Normativa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75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ACEEEF-217D-4876-B648-545E09855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La </a:t>
            </a:r>
            <a:r>
              <a:rPr lang="en-US" dirty="0" err="1"/>
              <a:t>Asesoría</a:t>
            </a:r>
            <a:r>
              <a:rPr lang="en-US" dirty="0"/>
              <a:t> </a:t>
            </a:r>
            <a:r>
              <a:rPr lang="en-US" dirty="0" err="1"/>
              <a:t>Jurídica</a:t>
            </a:r>
            <a:r>
              <a:rPr lang="en-US" dirty="0"/>
              <a:t> </a:t>
            </a:r>
            <a:r>
              <a:rPr lang="en-US" dirty="0" err="1"/>
              <a:t>está</a:t>
            </a:r>
            <a:r>
              <a:rPr lang="en-US" dirty="0"/>
              <a:t> disponible para </a:t>
            </a:r>
            <a:r>
              <a:rPr lang="en-US" dirty="0" err="1"/>
              <a:t>atender</a:t>
            </a:r>
            <a:r>
              <a:rPr lang="en-US" dirty="0"/>
              <a:t> </a:t>
            </a:r>
            <a:r>
              <a:rPr lang="en-US" dirty="0" err="1"/>
              <a:t>consultas</a:t>
            </a:r>
            <a:r>
              <a:rPr lang="en-US" dirty="0"/>
              <a:t> </a:t>
            </a:r>
            <a:r>
              <a:rPr lang="en-US" dirty="0" err="1"/>
              <a:t>puntuales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sz="6000" i="1" dirty="0"/>
          </a:p>
          <a:p>
            <a:pPr marL="0" indent="0" algn="ctr">
              <a:buNone/>
            </a:pPr>
            <a:r>
              <a:rPr lang="en-US" sz="6000" i="1" dirty="0">
                <a:solidFill>
                  <a:srgbClr val="FF0000"/>
                </a:solidFill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438555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</a:t>
            </a:r>
            <a:r>
              <a:rPr lang="es-CR" sz="1600" i="1" dirty="0">
                <a:solidFill>
                  <a:srgbClr val="FF0000"/>
                </a:solidFill>
              </a:rPr>
              <a:t>NCIAS Y RESPONSABILIDADES DE LAS DIRECCIONES DE UNIDAD ACADÉMICA:</a:t>
            </a:r>
            <a:r>
              <a:rPr lang="es-CR" sz="1600" i="1" dirty="0"/>
              <a:t> GESTIÓN DE LA </a:t>
            </a:r>
            <a:r>
              <a:rPr lang="es-CR" sz="1600" b="1" i="1" u="sng" dirty="0"/>
              <a:t>ACCIÓN SUSTANTIVA</a:t>
            </a:r>
            <a:endParaRPr lang="en-US" sz="1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253331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/>
              <a:t>DOCENCIA: NORMATIVA BÁSICA: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ESTATUTO ORGÁNICO</a:t>
            </a:r>
          </a:p>
          <a:p>
            <a:r>
              <a:rPr lang="es-CR" sz="18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REGLAMENTO GENERAL DE ADMISIÓN PARA EL INGRESO A LAS CARRERAS DE GRADO DE LA UNIVERSIDAD NACIONAL</a:t>
            </a:r>
            <a:endParaRPr lang="es-C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r>
              <a:rPr lang="en-US" dirty="0" err="1"/>
              <a:t>Procedimiento</a:t>
            </a:r>
            <a:r>
              <a:rPr lang="en-US" dirty="0"/>
              <a:t> para </a:t>
            </a:r>
            <a:r>
              <a:rPr lang="en-US" dirty="0" err="1"/>
              <a:t>admisión</a:t>
            </a:r>
            <a:r>
              <a:rPr lang="en-US" dirty="0"/>
              <a:t> </a:t>
            </a:r>
            <a:r>
              <a:rPr lang="en-US" dirty="0" err="1"/>
              <a:t>carreras</a:t>
            </a:r>
            <a:r>
              <a:rPr lang="en-US" dirty="0"/>
              <a:t> de </a:t>
            </a:r>
            <a:r>
              <a:rPr lang="en-US" dirty="0" err="1"/>
              <a:t>grado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/>
              <a:t> la UNA</a:t>
            </a:r>
            <a:endParaRPr lang="en-US" dirty="0"/>
          </a:p>
          <a:p>
            <a:pPr lvl="0"/>
            <a:r>
              <a:rPr lang="en-US" dirty="0" err="1"/>
              <a:t>Políticas</a:t>
            </a:r>
            <a:r>
              <a:rPr lang="en-US" dirty="0"/>
              <a:t> de </a:t>
            </a:r>
            <a:r>
              <a:rPr lang="en-US" dirty="0" err="1"/>
              <a:t>Práctica</a:t>
            </a:r>
            <a:r>
              <a:rPr lang="en-US" dirty="0"/>
              <a:t> </a:t>
            </a:r>
            <a:r>
              <a:rPr lang="en-US" dirty="0" err="1"/>
              <a:t>Profesional</a:t>
            </a:r>
            <a:r>
              <a:rPr lang="en-US" dirty="0"/>
              <a:t> </a:t>
            </a:r>
            <a:r>
              <a:rPr lang="en-US" dirty="0" err="1"/>
              <a:t>Supervisada</a:t>
            </a:r>
            <a:endParaRPr lang="en-US" dirty="0"/>
          </a:p>
          <a:p>
            <a:pPr lvl="0"/>
            <a:r>
              <a:rPr lang="es-CR" dirty="0"/>
              <a:t>Reglamento general del Proceso de Enseñanza y Aprendizaje. Modificación integral normativa de Trabajos Finales de Graduación</a:t>
            </a:r>
          </a:p>
          <a:p>
            <a:pPr lvl="0"/>
            <a:r>
              <a:rPr lang="es-CR" dirty="0"/>
              <a:t>Acuerdo general sobre MODALIDADES DE TRABAJOS FINALES DE GRADUACIÓN</a:t>
            </a:r>
            <a:endParaRPr lang="en-US" dirty="0"/>
          </a:p>
          <a:p>
            <a:pPr lvl="0"/>
            <a:r>
              <a:rPr lang="es-CR" dirty="0"/>
              <a:t>Reglamento del Sistema de Estudios de Posgrado:</a:t>
            </a:r>
            <a:endParaRPr lang="en-US" dirty="0"/>
          </a:p>
          <a:p>
            <a:pPr lvl="0"/>
            <a:r>
              <a:rPr lang="es-CR" dirty="0"/>
              <a:t>Reglamento de reconocimiento y equiparación de estudios, grados, títulos, idiomas y acreditación por experiencia</a:t>
            </a:r>
            <a:endParaRPr lang="en-US" dirty="0"/>
          </a:p>
        </p:txBody>
      </p:sp>
      <p:sp>
        <p:nvSpPr>
          <p:cNvPr id="4" name="Flecha: a la derecha 3">
            <a:hlinkClick r:id="rId2" action="ppaction://hlinksldjump"/>
            <a:extLst>
              <a:ext uri="{FF2B5EF4-FFF2-40B4-BE49-F238E27FC236}">
                <a16:creationId xmlns:a16="http://schemas.microsoft.com/office/drawing/2014/main" id="{E10021DC-9E9D-48DC-8109-0755948A82D7}"/>
              </a:ext>
            </a:extLst>
          </p:cNvPr>
          <p:cNvSpPr/>
          <p:nvPr/>
        </p:nvSpPr>
        <p:spPr>
          <a:xfrm>
            <a:off x="10338331" y="5726797"/>
            <a:ext cx="478302" cy="450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682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600" i="1" dirty="0">
                <a:solidFill>
                  <a:srgbClr val="FF0000"/>
                </a:solidFill>
              </a:rPr>
              <a:t>COMPETENCIAS Y RESPONSABILIDADES DE LAS DIRECCIONES DE UNIDAD ACADÉMICA:</a:t>
            </a:r>
            <a:r>
              <a:rPr lang="es-CR" sz="1600" i="1" dirty="0"/>
              <a:t> GESTIÓN DE LA </a:t>
            </a:r>
            <a:r>
              <a:rPr lang="es-CR" sz="1600" b="1" i="1" u="sng" dirty="0"/>
              <a:t>ACCIÓN SUSTANTIVA</a:t>
            </a:r>
            <a:endParaRPr lang="en-US" sz="1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792" y="125333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/>
              <a:t>GESTIÓN DE PPAA: NORMATIVA BÁSICA: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ESTATUTO ORGÁNICO</a:t>
            </a:r>
          </a:p>
          <a:p>
            <a:pPr lvl="0"/>
            <a:r>
              <a:rPr lang="en-US" dirty="0" err="1"/>
              <a:t>Reglamento</a:t>
            </a:r>
            <a:r>
              <a:rPr lang="en-US" dirty="0"/>
              <a:t> de </a:t>
            </a:r>
            <a:r>
              <a:rPr lang="en-US" dirty="0" err="1"/>
              <a:t>Gestión</a:t>
            </a:r>
            <a:r>
              <a:rPr lang="en-US" dirty="0"/>
              <a:t> de </a:t>
            </a:r>
            <a:r>
              <a:rPr lang="en-US" dirty="0" err="1"/>
              <a:t>Programas</a:t>
            </a:r>
            <a:r>
              <a:rPr lang="en-US" dirty="0"/>
              <a:t>, </a:t>
            </a:r>
            <a:r>
              <a:rPr lang="en-US" dirty="0" err="1"/>
              <a:t>Proyectos</a:t>
            </a:r>
            <a:r>
              <a:rPr lang="en-US" dirty="0"/>
              <a:t> y </a:t>
            </a:r>
            <a:r>
              <a:rPr lang="en-US" dirty="0" err="1"/>
              <a:t>Actividades</a:t>
            </a:r>
            <a:r>
              <a:rPr lang="en-US" dirty="0"/>
              <a:t>. NUEVO REGLAMENTO A PARTIR DE DICIEMBRE 2022 PARA EL 2023</a:t>
            </a:r>
          </a:p>
          <a:p>
            <a:pPr lvl="0"/>
            <a:r>
              <a:rPr lang="en-US" dirty="0" err="1"/>
              <a:t>Criterio</a:t>
            </a:r>
            <a:r>
              <a:rPr lang="en-US" dirty="0"/>
              <a:t> </a:t>
            </a:r>
            <a:r>
              <a:rPr lang="en-US" dirty="0" err="1"/>
              <a:t>Académicos</a:t>
            </a:r>
            <a:r>
              <a:rPr lang="en-US" dirty="0"/>
              <a:t> y </a:t>
            </a:r>
            <a:r>
              <a:rPr lang="en-US" dirty="0" err="1"/>
              <a:t>Presupuestarios</a:t>
            </a:r>
            <a:r>
              <a:rPr lang="en-US" dirty="0"/>
              <a:t> para la gestion de PPAA</a:t>
            </a:r>
          </a:p>
          <a:p>
            <a:pPr lvl="0"/>
            <a:r>
              <a:rPr lang="en-US" dirty="0"/>
              <a:t>Manual de </a:t>
            </a:r>
            <a:r>
              <a:rPr lang="en-US" dirty="0" err="1"/>
              <a:t>Procedimientos</a:t>
            </a:r>
            <a:r>
              <a:rPr lang="en-US" dirty="0"/>
              <a:t> para la gestion de PPAA</a:t>
            </a:r>
          </a:p>
          <a:p>
            <a:pPr lvl="0"/>
            <a:r>
              <a:rPr lang="en-US" dirty="0" err="1"/>
              <a:t>Formularios</a:t>
            </a:r>
            <a:r>
              <a:rPr lang="en-US" dirty="0"/>
              <a:t> para la </a:t>
            </a:r>
            <a:r>
              <a:rPr lang="en-US" dirty="0" err="1"/>
              <a:t>propuesta</a:t>
            </a:r>
            <a:r>
              <a:rPr lang="en-US" dirty="0"/>
              <a:t>, </a:t>
            </a:r>
            <a:r>
              <a:rPr lang="en-US" dirty="0" err="1"/>
              <a:t>informes</a:t>
            </a:r>
            <a:r>
              <a:rPr lang="en-US" dirty="0"/>
              <a:t> de </a:t>
            </a:r>
            <a:r>
              <a:rPr lang="en-US" dirty="0" err="1"/>
              <a:t>avance</a:t>
            </a:r>
            <a:r>
              <a:rPr lang="en-US" dirty="0"/>
              <a:t>, </a:t>
            </a:r>
            <a:r>
              <a:rPr lang="en-US" dirty="0" err="1"/>
              <a:t>informes</a:t>
            </a:r>
            <a:r>
              <a:rPr lang="en-US" dirty="0"/>
              <a:t> finales y matrices de </a:t>
            </a:r>
            <a:r>
              <a:rPr lang="en-US" dirty="0" err="1"/>
              <a:t>evaluación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Reglamento</a:t>
            </a:r>
            <a:r>
              <a:rPr lang="en-US" dirty="0"/>
              <a:t> de los </a:t>
            </a:r>
            <a:r>
              <a:rPr lang="en-US" dirty="0" err="1"/>
              <a:t>fondos</a:t>
            </a:r>
            <a:r>
              <a:rPr lang="en-US" dirty="0"/>
              <a:t> </a:t>
            </a:r>
            <a:r>
              <a:rPr lang="en-US" dirty="0" err="1"/>
              <a:t>concursales</a:t>
            </a:r>
            <a:r>
              <a:rPr lang="en-US" dirty="0"/>
              <a:t>: FIDA, FUNDER, FECTE y </a:t>
            </a:r>
            <a:r>
              <a:rPr lang="en-US" dirty="0" err="1"/>
              <a:t>otros</a:t>
            </a:r>
            <a:endParaRPr lang="en-US" dirty="0"/>
          </a:p>
        </p:txBody>
      </p:sp>
      <p:sp>
        <p:nvSpPr>
          <p:cNvPr id="4" name="Flecha: a la derecha 3">
            <a:hlinkClick r:id="rId2" action="ppaction://hlinksldjump"/>
            <a:extLst>
              <a:ext uri="{FF2B5EF4-FFF2-40B4-BE49-F238E27FC236}">
                <a16:creationId xmlns:a16="http://schemas.microsoft.com/office/drawing/2014/main" id="{7757053B-4700-4174-AB84-ED7704021594}"/>
              </a:ext>
            </a:extLst>
          </p:cNvPr>
          <p:cNvSpPr/>
          <p:nvPr/>
        </p:nvSpPr>
        <p:spPr>
          <a:xfrm>
            <a:off x="10350773" y="5521409"/>
            <a:ext cx="1167619" cy="11676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8545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600" i="1" dirty="0">
                <a:solidFill>
                  <a:srgbClr val="FF0000"/>
                </a:solidFill>
              </a:rPr>
              <a:t>COMPETENCIAS Y RESPONSABILIDADES DE LAS DIRECCIONES DE UNIDAD ACADÉMICA:</a:t>
            </a:r>
            <a:r>
              <a:rPr lang="es-CR" sz="1600" i="1" dirty="0"/>
              <a:t> GESTIÓN DE LA </a:t>
            </a:r>
            <a:r>
              <a:rPr lang="es-CR" sz="1600" b="1" i="1" u="sng" dirty="0"/>
              <a:t>ACCIÓN SUSTANTIVA</a:t>
            </a:r>
            <a:endParaRPr lang="en-US" sz="1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/>
              <a:t>Vinculación</a:t>
            </a:r>
            <a:r>
              <a:rPr lang="en-US" dirty="0"/>
              <a:t> Externa </a:t>
            </a:r>
            <a:r>
              <a:rPr lang="en-US" dirty="0" err="1"/>
              <a:t>Remunerada</a:t>
            </a:r>
            <a:r>
              <a:rPr lang="en-US" dirty="0"/>
              <a:t>: NORMATIVA BÁSICA: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 err="1"/>
              <a:t>Políticas</a:t>
            </a:r>
            <a:r>
              <a:rPr lang="en-US" dirty="0"/>
              <a:t> de </a:t>
            </a:r>
            <a:r>
              <a:rPr lang="en-US" dirty="0" err="1"/>
              <a:t>Vinculación</a:t>
            </a:r>
            <a:r>
              <a:rPr lang="en-US" dirty="0"/>
              <a:t> Externa </a:t>
            </a:r>
            <a:r>
              <a:rPr lang="en-US" dirty="0" err="1"/>
              <a:t>Remunerada</a:t>
            </a:r>
            <a:endParaRPr lang="en-US" dirty="0"/>
          </a:p>
          <a:p>
            <a:r>
              <a:rPr lang="es-CR" dirty="0"/>
              <a:t>Reglamento de Vinculación Externa Remunerada, Cooperación externa y relación con la </a:t>
            </a:r>
            <a:r>
              <a:rPr lang="es-CR" dirty="0" err="1"/>
              <a:t>Fundauna</a:t>
            </a:r>
            <a:r>
              <a:rPr lang="es-CR" dirty="0"/>
              <a:t>.</a:t>
            </a:r>
          </a:p>
          <a:p>
            <a:r>
              <a:rPr lang="es-CR" dirty="0"/>
              <a:t>Reglamento de Instrumento de Cooperación, Donaciones y Préstamos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Flecha: a la derecha 3">
            <a:hlinkClick r:id="rId2" action="ppaction://hlinksldjump"/>
            <a:extLst>
              <a:ext uri="{FF2B5EF4-FFF2-40B4-BE49-F238E27FC236}">
                <a16:creationId xmlns:a16="http://schemas.microsoft.com/office/drawing/2014/main" id="{F4BAC281-6F91-4684-B2DD-61E57BFD87F3}"/>
              </a:ext>
            </a:extLst>
          </p:cNvPr>
          <p:cNvSpPr/>
          <p:nvPr/>
        </p:nvSpPr>
        <p:spPr>
          <a:xfrm>
            <a:off x="9678572" y="5383658"/>
            <a:ext cx="928467" cy="6611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507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</a:t>
            </a:r>
            <a:r>
              <a:rPr lang="es-CR" sz="1800" dirty="0"/>
              <a:t> GESTIÓN PRESUPUESTARIA</a:t>
            </a:r>
            <a:endParaRPr lang="en-US" sz="1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GESTIÓN PRESUPUESTARIA: NORMATIVA BÁSICA:</a:t>
            </a:r>
          </a:p>
          <a:p>
            <a:pPr marL="0" indent="0" algn="ctr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Directrices para la </a:t>
            </a:r>
            <a:r>
              <a:rPr lang="en-US" dirty="0" err="1"/>
              <a:t>Formulación</a:t>
            </a:r>
            <a:r>
              <a:rPr lang="en-US" dirty="0"/>
              <a:t>, </a:t>
            </a:r>
            <a:r>
              <a:rPr lang="en-US" dirty="0" err="1"/>
              <a:t>Aprobación</a:t>
            </a:r>
            <a:r>
              <a:rPr lang="en-US" dirty="0"/>
              <a:t>, </a:t>
            </a:r>
            <a:r>
              <a:rPr lang="en-US" dirty="0" err="1"/>
              <a:t>Ejecución</a:t>
            </a:r>
            <a:r>
              <a:rPr lang="en-US" dirty="0"/>
              <a:t> y </a:t>
            </a:r>
            <a:r>
              <a:rPr lang="en-US" dirty="0" err="1"/>
              <a:t>Evaluación</a:t>
            </a:r>
            <a:r>
              <a:rPr lang="en-US" dirty="0"/>
              <a:t> POAI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Procedimientos</a:t>
            </a:r>
            <a:r>
              <a:rPr lang="en-US" dirty="0"/>
              <a:t> a las directrices. </a:t>
            </a:r>
            <a:r>
              <a:rPr lang="en-US" dirty="0" err="1"/>
              <a:t>Aprobado</a:t>
            </a:r>
            <a:r>
              <a:rPr lang="en-US" dirty="0"/>
              <a:t> por </a:t>
            </a:r>
            <a:r>
              <a:rPr lang="en-US" dirty="0" err="1"/>
              <a:t>Rectoría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Niveles</a:t>
            </a:r>
            <a:r>
              <a:rPr lang="en-US" dirty="0"/>
              <a:t> de </a:t>
            </a:r>
            <a:r>
              <a:rPr lang="en-US" dirty="0" err="1"/>
              <a:t>aprobación</a:t>
            </a:r>
            <a:r>
              <a:rPr lang="en-US" dirty="0"/>
              <a:t> del </a:t>
            </a:r>
            <a:r>
              <a:rPr lang="en-US" dirty="0" err="1"/>
              <a:t>presupuesto</a:t>
            </a:r>
            <a:r>
              <a:rPr lang="en-US" dirty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INSTRUCCIONES DE RECTORIA SOBRE PRESUPUESTO Y PLAZAS</a:t>
            </a:r>
          </a:p>
        </p:txBody>
      </p:sp>
      <p:sp>
        <p:nvSpPr>
          <p:cNvPr id="4" name="Flecha: a la derecha 3">
            <a:hlinkClick r:id="rId2" action="ppaction://hlinksldjump"/>
            <a:extLst>
              <a:ext uri="{FF2B5EF4-FFF2-40B4-BE49-F238E27FC236}">
                <a16:creationId xmlns:a16="http://schemas.microsoft.com/office/drawing/2014/main" id="{5E35A4AC-22CE-4F71-8638-E393B9C22A9C}"/>
              </a:ext>
            </a:extLst>
          </p:cNvPr>
          <p:cNvSpPr/>
          <p:nvPr/>
        </p:nvSpPr>
        <p:spPr>
          <a:xfrm>
            <a:off x="9481625" y="4867422"/>
            <a:ext cx="1167618" cy="7372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45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 </a:t>
            </a:r>
            <a:r>
              <a:rPr lang="es-CR" sz="2000" b="1" i="1" u="sng" dirty="0">
                <a:solidFill>
                  <a:srgbClr val="FF0000"/>
                </a:solidFill>
              </a:rPr>
              <a:t>SUPERIOR JERÁRQUICO</a:t>
            </a:r>
            <a:endParaRPr lang="en-US" sz="2000" b="1" u="sng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294"/>
            <a:ext cx="10515600" cy="510277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NORMATIVA PARA ACTUAR COMO SUPERIOR JERARQUICO:</a:t>
            </a:r>
          </a:p>
          <a:p>
            <a:pPr lvl="0"/>
            <a:r>
              <a:rPr lang="en-US" dirty="0" err="1"/>
              <a:t>Estatuto</a:t>
            </a:r>
            <a:r>
              <a:rPr lang="en-US" dirty="0"/>
              <a:t> </a:t>
            </a:r>
            <a:r>
              <a:rPr lang="en-US" dirty="0" err="1"/>
              <a:t>Orgánico</a:t>
            </a:r>
            <a:endParaRPr lang="en-US" dirty="0"/>
          </a:p>
          <a:p>
            <a:pPr lvl="0"/>
            <a:r>
              <a:rPr lang="en-US" dirty="0" err="1"/>
              <a:t>Convención</a:t>
            </a:r>
            <a:r>
              <a:rPr lang="en-US" dirty="0"/>
              <a:t> </a:t>
            </a:r>
            <a:r>
              <a:rPr lang="en-US" dirty="0" err="1"/>
              <a:t>Colectiva</a:t>
            </a:r>
            <a:endParaRPr lang="en-US" dirty="0"/>
          </a:p>
          <a:p>
            <a:pPr lvl="0"/>
            <a:r>
              <a:rPr lang="en-US" dirty="0" err="1"/>
              <a:t>Reglamento</a:t>
            </a:r>
            <a:r>
              <a:rPr lang="en-US" dirty="0"/>
              <a:t> de </a:t>
            </a:r>
            <a:r>
              <a:rPr lang="en-US" dirty="0" err="1"/>
              <a:t>Permisos</a:t>
            </a:r>
            <a:endParaRPr lang="en-US" dirty="0"/>
          </a:p>
          <a:p>
            <a:pPr lvl="0"/>
            <a:r>
              <a:rPr lang="en-US" dirty="0" err="1"/>
              <a:t>Reglamento</a:t>
            </a:r>
            <a:r>
              <a:rPr lang="en-US" dirty="0"/>
              <a:t> de </a:t>
            </a:r>
            <a:r>
              <a:rPr lang="en-US" dirty="0" err="1"/>
              <a:t>Vacaciones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Reglamento</a:t>
            </a:r>
            <a:r>
              <a:rPr lang="en-US" dirty="0"/>
              <a:t>  para </a:t>
            </a:r>
            <a:r>
              <a:rPr lang="en-US" dirty="0" err="1"/>
              <a:t>prevenir</a:t>
            </a:r>
            <a:r>
              <a:rPr lang="en-US" dirty="0"/>
              <a:t>, </a:t>
            </a:r>
            <a:r>
              <a:rPr lang="en-US" dirty="0" err="1"/>
              <a:t>investigar</a:t>
            </a:r>
            <a:r>
              <a:rPr lang="en-US" dirty="0"/>
              <a:t> y </a:t>
            </a:r>
            <a:r>
              <a:rPr lang="en-US" dirty="0" err="1"/>
              <a:t>sancional</a:t>
            </a:r>
            <a:r>
              <a:rPr lang="en-US" dirty="0"/>
              <a:t> las </a:t>
            </a:r>
            <a:r>
              <a:rPr lang="en-US" dirty="0" err="1"/>
              <a:t>faltas</a:t>
            </a:r>
            <a:r>
              <a:rPr lang="en-US" dirty="0"/>
              <a:t> communes y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acoso</a:t>
            </a:r>
            <a:r>
              <a:rPr lang="en-US" dirty="0"/>
              <a:t> </a:t>
            </a:r>
            <a:r>
              <a:rPr lang="en-US" dirty="0" err="1"/>
              <a:t>laboral</a:t>
            </a:r>
            <a:r>
              <a:rPr lang="en-US" dirty="0"/>
              <a:t>.</a:t>
            </a:r>
          </a:p>
          <a:p>
            <a:pPr lvl="0"/>
            <a:r>
              <a:rPr lang="es-CR" dirty="0"/>
              <a:t>Reglamento del Régimen de Beneficios académico para personal académico y administrativo que regula los requisitos.</a:t>
            </a:r>
            <a:endParaRPr lang="en-US" dirty="0"/>
          </a:p>
          <a:p>
            <a:pPr lvl="0"/>
            <a:r>
              <a:rPr lang="es-CR" dirty="0"/>
              <a:t>Reglamento de Contratación Laboral de Personal Académico,</a:t>
            </a:r>
          </a:p>
          <a:p>
            <a:pPr lvl="0"/>
            <a:r>
              <a:rPr lang="en-US" dirty="0"/>
              <a:t>Manual de </a:t>
            </a:r>
            <a:r>
              <a:rPr lang="en-US" dirty="0" err="1"/>
              <a:t>Procedimientos</a:t>
            </a:r>
            <a:r>
              <a:rPr lang="en-US" dirty="0"/>
              <a:t> de </a:t>
            </a:r>
            <a:r>
              <a:rPr lang="en-US" dirty="0" err="1"/>
              <a:t>contratación</a:t>
            </a:r>
            <a:r>
              <a:rPr lang="en-US" dirty="0"/>
              <a:t> </a:t>
            </a:r>
            <a:r>
              <a:rPr lang="en-US" dirty="0" err="1"/>
              <a:t>laboral</a:t>
            </a:r>
            <a:r>
              <a:rPr lang="en-US" dirty="0"/>
              <a:t> de personal </a:t>
            </a:r>
            <a:r>
              <a:rPr lang="en-US" dirty="0" err="1"/>
              <a:t>académico</a:t>
            </a:r>
            <a:endParaRPr lang="en-US" dirty="0"/>
          </a:p>
          <a:p>
            <a:pPr lvl="0"/>
            <a:r>
              <a:rPr lang="es-CR" dirty="0"/>
              <a:t>Reglamento de Asignación y control de la Carga Académica</a:t>
            </a:r>
            <a:endParaRPr lang="en-US" dirty="0"/>
          </a:p>
          <a:p>
            <a:pPr lvl="0"/>
            <a:r>
              <a:rPr lang="en-US" dirty="0" err="1"/>
              <a:t>Reglamento</a:t>
            </a:r>
            <a:r>
              <a:rPr lang="en-US" dirty="0"/>
              <a:t> del </a:t>
            </a:r>
            <a:r>
              <a:rPr lang="en-US" dirty="0" err="1"/>
              <a:t>Régimen</a:t>
            </a:r>
            <a:r>
              <a:rPr lang="en-US" dirty="0"/>
              <a:t> </a:t>
            </a:r>
            <a:r>
              <a:rPr lang="en-US" dirty="0" err="1"/>
              <a:t>laboral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Reglamento</a:t>
            </a:r>
            <a:r>
              <a:rPr lang="en-US" dirty="0"/>
              <a:t> del </a:t>
            </a:r>
            <a:r>
              <a:rPr lang="en-US" dirty="0" err="1"/>
              <a:t>Régimen</a:t>
            </a:r>
            <a:r>
              <a:rPr lang="en-US" dirty="0"/>
              <a:t> General de </a:t>
            </a:r>
            <a:r>
              <a:rPr lang="en-US" dirty="0" err="1"/>
              <a:t>Impugnaciones</a:t>
            </a:r>
            <a:r>
              <a:rPr lang="en-US" dirty="0"/>
              <a:t>.</a:t>
            </a:r>
          </a:p>
          <a:p>
            <a:pPr lvl="0"/>
            <a:r>
              <a:rPr lang="es-CR" dirty="0"/>
              <a:t>Régimen de Impedimentos Excusas y Recusaciones</a:t>
            </a:r>
          </a:p>
          <a:p>
            <a:pPr lvl="0"/>
            <a:r>
              <a:rPr lang="es-CR" dirty="0"/>
              <a:t>Reglamento de Representación y Misión Oficial.</a:t>
            </a:r>
          </a:p>
          <a:p>
            <a:pPr lvl="0"/>
            <a:r>
              <a:rPr lang="es-CR" dirty="0"/>
              <a:t>Reglamento del Sistema de Gestión de Activos Fijos</a:t>
            </a:r>
          </a:p>
          <a:p>
            <a:pPr lvl="0"/>
            <a:r>
              <a:rPr lang="es-CR" dirty="0"/>
              <a:t>Reglamento para Prevenir, Investigar y Sancionar el Hostigamiento Sexual </a:t>
            </a:r>
          </a:p>
          <a:p>
            <a:pPr lvl="0"/>
            <a:r>
              <a:rPr lang="es-CR" dirty="0"/>
              <a:t>Reglamento de Sobresueldos </a:t>
            </a:r>
          </a:p>
          <a:p>
            <a:pPr lvl="0"/>
            <a:r>
              <a:rPr lang="es-CR" dirty="0"/>
              <a:t>Reglamento del Programa Desarrollo Recursos Humanos (asignaciones de puestos)</a:t>
            </a:r>
          </a:p>
          <a:p>
            <a:pPr lvl="0"/>
            <a:r>
              <a:rPr lang="es-CR" dirty="0"/>
              <a:t>Reglamento Transportes</a:t>
            </a: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lecha: a la derecha 3">
            <a:hlinkClick r:id="rId2" action="ppaction://hlinksldjump"/>
            <a:extLst>
              <a:ext uri="{FF2B5EF4-FFF2-40B4-BE49-F238E27FC236}">
                <a16:creationId xmlns:a16="http://schemas.microsoft.com/office/drawing/2014/main" id="{F602EA8A-D175-4000-9F89-BE65D62277B1}"/>
              </a:ext>
            </a:extLst>
          </p:cNvPr>
          <p:cNvSpPr/>
          <p:nvPr/>
        </p:nvSpPr>
        <p:spPr>
          <a:xfrm>
            <a:off x="10016197" y="4979963"/>
            <a:ext cx="576775" cy="5697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25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3080" y="2121782"/>
            <a:ext cx="6254044" cy="2450218"/>
          </a:xfrm>
        </p:spPr>
        <p:txBody>
          <a:bodyPr>
            <a:norm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US" sz="4000" dirty="0">
                <a:solidFill>
                  <a:srgbClr val="FF0000"/>
                </a:solidFill>
              </a:rPr>
              <a:t>I. GESTIÓN DE LA ACCIÓN SUSTANTIVA</a:t>
            </a:r>
            <a:br>
              <a:rPr lang="en-US" sz="4000" dirty="0">
                <a:solidFill>
                  <a:srgbClr val="FF0000"/>
                </a:solidFill>
              </a:rPr>
            </a:br>
            <a:endParaRPr lang="es-CR" sz="4000" kern="15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7BAA87AD-E2D4-3F9A-2978-A95A7CFB0C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5045" r="5045"/>
          <a:stretch>
            <a:fillRect/>
          </a:stretch>
        </p:blipFill>
        <p:spPr>
          <a:xfrm>
            <a:off x="5530159" y="235706"/>
            <a:ext cx="1876534" cy="998806"/>
          </a:xfr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id="{EC293092-6F60-48BE-77FB-008202C74FC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332374" y="4866360"/>
            <a:ext cx="625475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14921" indent="-414050" algn="ctr">
              <a:spcBef>
                <a:spcPts val="484"/>
              </a:spcBef>
              <a:tabLst>
                <a:tab pos="0" algn="l"/>
              </a:tabLst>
              <a:defRPr/>
            </a:pPr>
            <a:r>
              <a:rPr lang="es-ES" sz="1800" b="1" spc="-1" dirty="0">
                <a:solidFill>
                  <a:srgbClr val="000000"/>
                </a:solidFill>
              </a:rPr>
              <a:t>ASESORÍA JURÍDICA</a:t>
            </a:r>
            <a:endParaRPr lang="es-CR" sz="1800" spc="-1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8BCCF606-0B7A-A6C8-CDC8-ED16EC2588A0}"/>
              </a:ext>
            </a:extLst>
          </p:cNvPr>
          <p:cNvSpPr/>
          <p:nvPr/>
        </p:nvSpPr>
        <p:spPr>
          <a:xfrm>
            <a:off x="6889244" y="5638659"/>
            <a:ext cx="3141010" cy="556634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Ctr="1">
            <a:spAutoFit/>
          </a:bodyPr>
          <a:lstStyle/>
          <a:p>
            <a:pPr algn="ctr">
              <a:defRPr/>
            </a:pPr>
            <a:r>
              <a:rPr lang="es-CR" sz="2903" b="1" spc="-1" dirty="0">
                <a:latin typeface="Arial Narrow"/>
              </a:rPr>
              <a:t>2025</a:t>
            </a:r>
            <a:endParaRPr lang="es-CR" sz="2903" b="1" spc="-1" dirty="0"/>
          </a:p>
        </p:txBody>
      </p:sp>
    </p:spTree>
    <p:extLst>
      <p:ext uri="{BB962C8B-B14F-4D97-AF65-F5344CB8AC3E}">
        <p14:creationId xmlns:p14="http://schemas.microsoft.com/office/powerpoint/2010/main" val="16071898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 planificación estratégica y rendición de cuentas</a:t>
            </a:r>
            <a:endParaRPr lang="en-US" sz="1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53020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NORMATIVA APLICABLE: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err="1"/>
              <a:t>Reglamento</a:t>
            </a:r>
            <a:r>
              <a:rPr lang="en-US" dirty="0"/>
              <a:t> de </a:t>
            </a:r>
            <a:r>
              <a:rPr lang="en-US" dirty="0" err="1"/>
              <a:t>rendición</a:t>
            </a:r>
            <a:r>
              <a:rPr lang="en-US" dirty="0"/>
              <a:t> y </a:t>
            </a:r>
            <a:r>
              <a:rPr lang="en-US" dirty="0" err="1"/>
              <a:t>cuentas</a:t>
            </a:r>
            <a:r>
              <a:rPr lang="en-US" dirty="0"/>
              <a:t> e </a:t>
            </a:r>
            <a:r>
              <a:rPr lang="en-US" dirty="0" err="1"/>
              <a:t>informes</a:t>
            </a:r>
            <a:r>
              <a:rPr lang="en-US" dirty="0"/>
              <a:t> de fin de </a:t>
            </a:r>
            <a:r>
              <a:rPr lang="en-US" dirty="0" err="1"/>
              <a:t>gestión</a:t>
            </a:r>
            <a:endParaRPr lang="en-US" dirty="0"/>
          </a:p>
          <a:p>
            <a:pPr algn="ctr">
              <a:lnSpc>
                <a:spcPct val="115000"/>
              </a:lnSpc>
            </a:pPr>
            <a:r>
              <a:rPr lang="es-CR" sz="1800" b="1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s-CR" sz="18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ES_tradnl" dirty="0"/>
              <a:t>Procedimiento para presentar los informes de rendición de cuentas y fin de gestión..</a:t>
            </a:r>
            <a:endParaRPr lang="es-CR" dirty="0"/>
          </a:p>
        </p:txBody>
      </p:sp>
      <p:sp>
        <p:nvSpPr>
          <p:cNvPr id="4" name="Flecha: a la derecha 3">
            <a:hlinkClick r:id="rId2" action="ppaction://hlinksldjump"/>
            <a:extLst>
              <a:ext uri="{FF2B5EF4-FFF2-40B4-BE49-F238E27FC236}">
                <a16:creationId xmlns:a16="http://schemas.microsoft.com/office/drawing/2014/main" id="{827208E2-3376-43C5-A9D5-4CFD1EAE135A}"/>
              </a:ext>
            </a:extLst>
          </p:cNvPr>
          <p:cNvSpPr/>
          <p:nvPr/>
        </p:nvSpPr>
        <p:spPr>
          <a:xfrm>
            <a:off x="9383151" y="4290646"/>
            <a:ext cx="1083212" cy="759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29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" y="0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</a:t>
            </a:r>
            <a:r>
              <a:rPr lang="es-CR" sz="1800" dirty="0"/>
              <a:t> </a:t>
            </a:r>
            <a:r>
              <a:rPr lang="es-CR" sz="1400" i="1" dirty="0"/>
              <a:t>GESTIÓN DE LA </a:t>
            </a:r>
            <a:r>
              <a:rPr lang="es-CR" sz="1400" b="1" i="1" u="sng" dirty="0"/>
              <a:t>ACCIÓN SUSTANTIVA</a:t>
            </a:r>
            <a:endParaRPr lang="en-US" sz="1400" i="1" dirty="0"/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9B4187E8-1CB2-4008-B534-921374CB7F9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1500" y="753403"/>
          <a:ext cx="10515600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7250">
                  <a:extLst>
                    <a:ext uri="{9D8B030D-6E8A-4147-A177-3AD203B41FA5}">
                      <a16:colId xmlns:a16="http://schemas.microsoft.com/office/drawing/2014/main" val="2157787078"/>
                    </a:ext>
                  </a:extLst>
                </a:gridCol>
                <a:gridCol w="4578350">
                  <a:extLst>
                    <a:ext uri="{9D8B030D-6E8A-4147-A177-3AD203B41FA5}">
                      <a16:colId xmlns:a16="http://schemas.microsoft.com/office/drawing/2014/main" val="4004459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DOCENCIA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dirty="0" err="1"/>
                        <a:t>Proceso</a:t>
                      </a:r>
                      <a:r>
                        <a:rPr lang="en-US" dirty="0"/>
                        <a:t> de </a:t>
                      </a:r>
                      <a:r>
                        <a:rPr lang="en-US" dirty="0" err="1"/>
                        <a:t>formación</a:t>
                      </a:r>
                      <a:r>
                        <a:rPr lang="en-US" dirty="0"/>
                        <a:t> de </a:t>
                      </a:r>
                      <a:r>
                        <a:rPr lang="en-US" dirty="0" err="1"/>
                        <a:t>profesionales</a:t>
                      </a:r>
                      <a:r>
                        <a:rPr lang="en-US" dirty="0"/>
                        <a:t>)</a:t>
                      </a:r>
                    </a:p>
                    <a:p>
                      <a:pPr algn="ctr"/>
                      <a:r>
                        <a:rPr lang="en-US" dirty="0"/>
                        <a:t>GRADO Y POSGRADO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GESTIÓN DE PPAA</a:t>
                      </a:r>
                    </a:p>
                    <a:p>
                      <a:pPr algn="ctr"/>
                      <a:r>
                        <a:rPr lang="en-US" dirty="0"/>
                        <a:t>REGLAMENTO NUEVO A PARTIR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826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dirty="0" err="1"/>
                        <a:t>Admisión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matrícula</a:t>
                      </a:r>
                      <a:r>
                        <a:rPr lang="en-US" dirty="0"/>
                        <a:t> e </a:t>
                      </a:r>
                      <a:r>
                        <a:rPr lang="en-US" dirty="0" err="1"/>
                        <a:t>inducción</a:t>
                      </a:r>
                      <a:r>
                        <a:rPr lang="en-US" dirty="0"/>
                        <a:t>. </a:t>
                      </a:r>
                      <a:r>
                        <a:rPr lang="en-US" dirty="0" err="1"/>
                        <a:t>Guía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Académico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err="1"/>
                        <a:t>Formulación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962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dirty="0" err="1"/>
                        <a:t>Programa</a:t>
                      </a:r>
                      <a:r>
                        <a:rPr lang="en-US" dirty="0"/>
                        <a:t> de </a:t>
                      </a:r>
                      <a:r>
                        <a:rPr lang="en-US" dirty="0" err="1"/>
                        <a:t>cursos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err="1"/>
                        <a:t>Aprobación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15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dirty="0" err="1"/>
                        <a:t>Relación</a:t>
                      </a:r>
                      <a:r>
                        <a:rPr lang="en-US" dirty="0"/>
                        <a:t> de </a:t>
                      </a:r>
                      <a:r>
                        <a:rPr lang="en-US" dirty="0" err="1"/>
                        <a:t>enseñanza-aprendizaje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profesor</a:t>
                      </a:r>
                      <a:r>
                        <a:rPr lang="en-US" dirty="0"/>
                        <a:t> (a)-</a:t>
                      </a:r>
                      <a:r>
                        <a:rPr lang="en-US" dirty="0" err="1"/>
                        <a:t>Estudiantado</a:t>
                      </a:r>
                      <a:r>
                        <a:rPr lang="en-US" dirty="0"/>
                        <a:t>): </a:t>
                      </a:r>
                      <a:r>
                        <a:rPr lang="en-US" dirty="0" err="1"/>
                        <a:t>Evaluaciones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apelaciones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plagio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exámen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extraordinario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err="1"/>
                        <a:t>Ejecución</a:t>
                      </a:r>
                      <a:r>
                        <a:rPr lang="en-US" dirty="0"/>
                        <a:t>: </a:t>
                      </a:r>
                      <a:r>
                        <a:rPr lang="en-US" dirty="0" err="1"/>
                        <a:t>seguimiento</a:t>
                      </a:r>
                      <a:r>
                        <a:rPr lang="en-US" dirty="0"/>
                        <a:t> y </a:t>
                      </a:r>
                      <a:r>
                        <a:rPr lang="en-US" dirty="0" err="1"/>
                        <a:t>modificaciones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2824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dirty="0"/>
                        <a:t>TFG (NORMATIVA NUEVA) y </a:t>
                      </a:r>
                      <a:r>
                        <a:rPr lang="en-US" dirty="0" err="1"/>
                        <a:t>Práctica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Profesional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Supervisada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err="1"/>
                        <a:t>Informes</a:t>
                      </a:r>
                      <a:r>
                        <a:rPr lang="en-US" dirty="0"/>
                        <a:t> de </a:t>
                      </a:r>
                      <a:r>
                        <a:rPr lang="en-US" dirty="0" err="1"/>
                        <a:t>Avance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763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dirty="0" err="1"/>
                        <a:t>Graduación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/>
                        <a:t>Informe Final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6946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dirty="0" err="1"/>
                        <a:t>Evaluación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permanente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modificación</a:t>
                      </a:r>
                      <a:r>
                        <a:rPr lang="en-US" dirty="0"/>
                        <a:t> y </a:t>
                      </a:r>
                      <a:r>
                        <a:rPr lang="en-US" dirty="0" err="1"/>
                        <a:t>terminación</a:t>
                      </a:r>
                      <a:r>
                        <a:rPr lang="en-US" dirty="0"/>
                        <a:t> del Plan de </a:t>
                      </a:r>
                      <a:r>
                        <a:rPr lang="en-US" dirty="0" err="1"/>
                        <a:t>Estudio</a:t>
                      </a:r>
                      <a:r>
                        <a:rPr lang="en-US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err="1"/>
                        <a:t>Cierre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385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dirty="0" err="1"/>
                        <a:t>Reconocimiento</a:t>
                      </a:r>
                      <a:r>
                        <a:rPr lang="en-US" dirty="0"/>
                        <a:t> y </a:t>
                      </a:r>
                      <a:r>
                        <a:rPr lang="en-US" dirty="0" err="1"/>
                        <a:t>equiparación</a:t>
                      </a:r>
                      <a:r>
                        <a:rPr lang="en-US" dirty="0"/>
                        <a:t> de </a:t>
                      </a:r>
                      <a:r>
                        <a:rPr lang="en-US" dirty="0" err="1"/>
                        <a:t>cursos</a:t>
                      </a:r>
                      <a:r>
                        <a:rPr lang="en-US" dirty="0"/>
                        <a:t> y </a:t>
                      </a:r>
                      <a:r>
                        <a:rPr lang="en-US" dirty="0" err="1"/>
                        <a:t>grados</a:t>
                      </a:r>
                      <a:r>
                        <a:rPr lang="en-US" dirty="0"/>
                        <a:t> y </a:t>
                      </a:r>
                      <a:r>
                        <a:rPr lang="en-US" dirty="0" err="1"/>
                        <a:t>títulos</a:t>
                      </a:r>
                      <a:r>
                        <a:rPr lang="en-US" dirty="0"/>
                        <a:t>. NORMATIVA NUEVA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err="1"/>
                        <a:t>Fondos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concursales</a:t>
                      </a:r>
                      <a:r>
                        <a:rPr lang="en-US" dirty="0"/>
                        <a:t> y </a:t>
                      </a:r>
                      <a:r>
                        <a:rPr lang="en-US" dirty="0" err="1"/>
                        <a:t>Fondos</a:t>
                      </a:r>
                      <a:r>
                        <a:rPr lang="en-US" dirty="0"/>
                        <a:t> del Sistema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err="1"/>
                        <a:t>Revistas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estaciones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laboratorios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museos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348434"/>
                  </a:ext>
                </a:extLst>
              </a:tr>
            </a:tbl>
          </a:graphicData>
        </a:graphic>
      </p:graphicFrame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17DA97D2-6148-4C9D-B323-810DBB9B3A31}"/>
              </a:ext>
            </a:extLst>
          </p:cNvPr>
          <p:cNvSpPr/>
          <p:nvPr/>
        </p:nvSpPr>
        <p:spPr>
          <a:xfrm>
            <a:off x="1959716" y="5631975"/>
            <a:ext cx="8610600" cy="1300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VINCULACIÓN EXTERNA REMUNERADA: ARES:</a:t>
            </a:r>
          </a:p>
          <a:p>
            <a:pPr algn="ctr"/>
            <a:r>
              <a:rPr lang="en-US" dirty="0"/>
              <a:t>VER o CE</a:t>
            </a:r>
          </a:p>
          <a:p>
            <a:pPr algn="ctr"/>
            <a:r>
              <a:rPr lang="en-US" dirty="0"/>
              <a:t>Fundamental control </a:t>
            </a:r>
            <a:r>
              <a:rPr lang="en-US" dirty="0" err="1"/>
              <a:t>sustantivo</a:t>
            </a:r>
            <a:r>
              <a:rPr lang="en-US" dirty="0"/>
              <a:t> y </a:t>
            </a:r>
            <a:r>
              <a:rPr lang="en-US" dirty="0" err="1"/>
              <a:t>presupuestario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El o la </a:t>
            </a:r>
            <a:r>
              <a:rPr lang="en-US" dirty="0" err="1"/>
              <a:t>directora</a:t>
            </a:r>
            <a:r>
              <a:rPr lang="en-US" dirty="0"/>
              <a:t> es la </a:t>
            </a:r>
            <a:r>
              <a:rPr lang="en-US" dirty="0" err="1"/>
              <a:t>Funcionario</a:t>
            </a:r>
            <a:r>
              <a:rPr lang="en-US" dirty="0"/>
              <a:t> Control</a:t>
            </a:r>
          </a:p>
          <a:p>
            <a:pPr algn="ctr"/>
            <a:endParaRPr lang="en-US" dirty="0"/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DFEFC7D1-EABD-4D0B-A106-42A6B4600E48}"/>
              </a:ext>
            </a:extLst>
          </p:cNvPr>
          <p:cNvSpPr/>
          <p:nvPr/>
        </p:nvSpPr>
        <p:spPr>
          <a:xfrm>
            <a:off x="5862712" y="1280160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echa: a la derecha 7">
            <a:hlinkClick r:id="rId2" action="ppaction://hlinksldjump"/>
            <a:extLst>
              <a:ext uri="{FF2B5EF4-FFF2-40B4-BE49-F238E27FC236}">
                <a16:creationId xmlns:a16="http://schemas.microsoft.com/office/drawing/2014/main" id="{842ED038-3E14-4707-A489-E0A4CDD8100A}"/>
              </a:ext>
            </a:extLst>
          </p:cNvPr>
          <p:cNvSpPr/>
          <p:nvPr/>
        </p:nvSpPr>
        <p:spPr>
          <a:xfrm>
            <a:off x="5753686" y="1153551"/>
            <a:ext cx="342314" cy="172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echa: a la derecha 9">
            <a:hlinkClick r:id="rId3" action="ppaction://hlinksldjump"/>
            <a:extLst>
              <a:ext uri="{FF2B5EF4-FFF2-40B4-BE49-F238E27FC236}">
                <a16:creationId xmlns:a16="http://schemas.microsoft.com/office/drawing/2014/main" id="{7D33B3B9-434E-4F54-ABB4-FD43CD2D74A4}"/>
              </a:ext>
            </a:extLst>
          </p:cNvPr>
          <p:cNvSpPr/>
          <p:nvPr/>
        </p:nvSpPr>
        <p:spPr>
          <a:xfrm>
            <a:off x="10673862" y="1125415"/>
            <a:ext cx="196947" cy="3094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echa: a la derecha 10">
            <a:hlinkClick r:id="rId4" action="ppaction://hlinksldjump"/>
            <a:extLst>
              <a:ext uri="{FF2B5EF4-FFF2-40B4-BE49-F238E27FC236}">
                <a16:creationId xmlns:a16="http://schemas.microsoft.com/office/drawing/2014/main" id="{D469B355-91D2-4B1B-8087-EB4CFB0EC9D0}"/>
              </a:ext>
            </a:extLst>
          </p:cNvPr>
          <p:cNvSpPr/>
          <p:nvPr/>
        </p:nvSpPr>
        <p:spPr>
          <a:xfrm>
            <a:off x="9158068" y="5704449"/>
            <a:ext cx="450166" cy="3534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385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1F02BC-2C84-4520-A925-910356817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900"/>
            <a:ext cx="10515600" cy="806129"/>
          </a:xfrm>
        </p:spPr>
        <p:txBody>
          <a:bodyPr>
            <a:normAutofit/>
          </a:bodyPr>
          <a:lstStyle/>
          <a:p>
            <a:r>
              <a:rPr lang="es-CR" sz="2000" dirty="0">
                <a:solidFill>
                  <a:srgbClr val="FF0000"/>
                </a:solidFill>
              </a:rPr>
              <a:t>Gestión de la Acción Sustantiva: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48433A-D90E-4F56-BD96-0B3AF9C16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99465"/>
            <a:ext cx="10515600" cy="5219272"/>
          </a:xfrm>
        </p:spPr>
        <p:txBody>
          <a:bodyPr>
            <a:normAutofit fontScale="55000" lnSpcReduction="2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s-CR" dirty="0"/>
              <a:t>Comisiones para ejecución y apoyo:</a:t>
            </a:r>
          </a:p>
          <a:p>
            <a:pPr marL="0" indent="0">
              <a:buNone/>
            </a:pPr>
            <a:endParaRPr lang="es-C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Comisión de Trabajos Finales de Graduación. Tuvo cambios recientes, la nombra el consejo, por 3 años, proceso de nombramiento, asignación apoyo administrativo y dentro de la carga.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Comisión de Reconocimiento y Equiparación de Grados y Títulos. Art. 18  conformación y UNA-DR-DISC-006-2022. Ver la instrucción establece plazos y formularios.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Comisión de evaluación de atestados tanto para concursos por oposición como para Registro de Elegibles.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Comisión de rediseño de planes de estudio de la enseñanza en …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Comisiones de planes de estudio de planes de estudio de una unidad con una sede o sección regional.</a:t>
            </a:r>
          </a:p>
          <a:p>
            <a:pPr marL="0" indent="0">
              <a:buNone/>
            </a:pPr>
            <a:r>
              <a:rPr lang="es-CR" dirty="0"/>
              <a:t>Las primeras tres son órganos colegiados que deben cumplir con grabaciones, actas, archivo, consecutivo y otros.</a:t>
            </a:r>
          </a:p>
          <a:p>
            <a:pPr marL="0" indent="0">
              <a:buNone/>
            </a:pPr>
            <a:endParaRPr lang="es-CR" dirty="0"/>
          </a:p>
          <a:p>
            <a:pPr marL="571500" indent="-571500">
              <a:buFont typeface="+mj-lt"/>
              <a:buAutoNum type="romanUcPeriod" startAt="2"/>
            </a:pPr>
            <a:r>
              <a:rPr lang="es-CR" dirty="0"/>
              <a:t>A diferencia de las anteriores la comisión curricular no tiene integración, ni competencias definidas.</a:t>
            </a:r>
          </a:p>
          <a:p>
            <a:pPr marL="571500" indent="-571500">
              <a:buFont typeface="+mj-lt"/>
              <a:buAutoNum type="romanUcPeriod" startAt="2"/>
            </a:pPr>
            <a:r>
              <a:rPr lang="es-CR" dirty="0"/>
              <a:t>Existen otras responsabilidades de la dirección que debe valorar si las pueden </a:t>
            </a:r>
            <a:r>
              <a:rPr lang="es-CR"/>
              <a:t>asumir  </a:t>
            </a:r>
            <a:r>
              <a:rPr lang="es-CR" dirty="0"/>
              <a:t>equipos de apoyo:</a:t>
            </a:r>
          </a:p>
          <a:p>
            <a:pPr marL="0" indent="0">
              <a:buNone/>
            </a:pPr>
            <a:endParaRPr lang="es-C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Revisión programas de curso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Evaluación de los planes de estudio. (Reglamento General del Proceso enseñanza y aprendizaje)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Seguimiento a PPAA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Seguimiento a Ares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Planificación estratégica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Actualización planes de estudio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Seguimiento posgrados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R" dirty="0"/>
              <a:t>Practica profesional supervisada</a:t>
            </a:r>
          </a:p>
        </p:txBody>
      </p:sp>
    </p:spTree>
    <p:extLst>
      <p:ext uri="{BB962C8B-B14F-4D97-AF65-F5344CB8AC3E}">
        <p14:creationId xmlns:p14="http://schemas.microsoft.com/office/powerpoint/2010/main" val="13860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3080" y="2121782"/>
            <a:ext cx="6254044" cy="2450218"/>
          </a:xfrm>
        </p:spPr>
        <p:txBody>
          <a:bodyPr>
            <a:norm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US" sz="4000" dirty="0">
                <a:solidFill>
                  <a:srgbClr val="FF0000"/>
                </a:solidFill>
              </a:rPr>
              <a:t>II. GESTIÓN PRESUPUESTARIA</a:t>
            </a:r>
            <a:br>
              <a:rPr lang="en-US" sz="4000" dirty="0">
                <a:solidFill>
                  <a:srgbClr val="FF0000"/>
                </a:solidFill>
              </a:rPr>
            </a:br>
            <a:endParaRPr lang="es-CR" sz="4000" kern="15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7BAA87AD-E2D4-3F9A-2978-A95A7CFB0C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5045" r="5045"/>
          <a:stretch>
            <a:fillRect/>
          </a:stretch>
        </p:blipFill>
        <p:spPr>
          <a:xfrm>
            <a:off x="5530159" y="235706"/>
            <a:ext cx="1876534" cy="998806"/>
          </a:xfr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id="{EC293092-6F60-48BE-77FB-008202C74FC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332374" y="4866360"/>
            <a:ext cx="625475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14921" indent="-414050" algn="ctr">
              <a:spcBef>
                <a:spcPts val="484"/>
              </a:spcBef>
              <a:tabLst>
                <a:tab pos="0" algn="l"/>
              </a:tabLst>
              <a:defRPr/>
            </a:pPr>
            <a:r>
              <a:rPr lang="es-ES" sz="1800" b="1" spc="-1" dirty="0">
                <a:solidFill>
                  <a:srgbClr val="000000"/>
                </a:solidFill>
              </a:rPr>
              <a:t>ASESORÍA JURÍDICA</a:t>
            </a:r>
            <a:endParaRPr lang="es-CR" sz="1800" spc="-1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8BCCF606-0B7A-A6C8-CDC8-ED16EC2588A0}"/>
              </a:ext>
            </a:extLst>
          </p:cNvPr>
          <p:cNvSpPr/>
          <p:nvPr/>
        </p:nvSpPr>
        <p:spPr>
          <a:xfrm>
            <a:off x="6889244" y="5638659"/>
            <a:ext cx="3141010" cy="556634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Ctr="1">
            <a:spAutoFit/>
          </a:bodyPr>
          <a:lstStyle/>
          <a:p>
            <a:pPr algn="ctr">
              <a:defRPr/>
            </a:pPr>
            <a:r>
              <a:rPr lang="es-CR" sz="2903" b="1" spc="-1" dirty="0">
                <a:latin typeface="Arial Narrow"/>
              </a:rPr>
              <a:t>2025</a:t>
            </a:r>
            <a:endParaRPr lang="es-CR" sz="2903" b="1" spc="-1" dirty="0"/>
          </a:p>
        </p:txBody>
      </p:sp>
    </p:spTree>
    <p:extLst>
      <p:ext uri="{BB962C8B-B14F-4D97-AF65-F5344CB8AC3E}">
        <p14:creationId xmlns:p14="http://schemas.microsoft.com/office/powerpoint/2010/main" val="3277588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</a:t>
            </a:r>
            <a:r>
              <a:rPr lang="es-CR" sz="1800" dirty="0"/>
              <a:t> GESTIÓN PRESUPUESTARIA</a:t>
            </a:r>
            <a:endParaRPr lang="en-US" sz="1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100" y="1253330"/>
            <a:ext cx="10515600" cy="49188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La </a:t>
            </a:r>
            <a:r>
              <a:rPr lang="en-US" dirty="0" err="1"/>
              <a:t>Acción</a:t>
            </a:r>
            <a:r>
              <a:rPr lang="en-US" dirty="0"/>
              <a:t> </a:t>
            </a:r>
            <a:r>
              <a:rPr lang="en-US" dirty="0" err="1"/>
              <a:t>Sustantiva</a:t>
            </a:r>
            <a:r>
              <a:rPr lang="en-US" dirty="0"/>
              <a:t> </a:t>
            </a:r>
            <a:r>
              <a:rPr lang="en-US" dirty="0" err="1"/>
              <a:t>indicada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punto anterior, SOLAMENTE se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ejecutar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la Unidad </a:t>
            </a:r>
            <a:r>
              <a:rPr lang="en-US" dirty="0" err="1"/>
              <a:t>Académica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PRESUPUESTO.</a:t>
            </a:r>
          </a:p>
          <a:p>
            <a:pPr marL="0" indent="0" algn="ctr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La </a:t>
            </a:r>
            <a:r>
              <a:rPr lang="en-US" dirty="0" err="1"/>
              <a:t>dirección</a:t>
            </a:r>
            <a:r>
              <a:rPr lang="en-US" dirty="0"/>
              <a:t> es </a:t>
            </a:r>
            <a:r>
              <a:rPr lang="en-US" dirty="0" err="1"/>
              <a:t>responsable</a:t>
            </a:r>
            <a:r>
              <a:rPr lang="en-US" dirty="0"/>
              <a:t> de </a:t>
            </a:r>
            <a:r>
              <a:rPr lang="en-US" dirty="0" err="1"/>
              <a:t>gerenciar</a:t>
            </a:r>
            <a:r>
              <a:rPr lang="en-US" dirty="0"/>
              <a:t>, </a:t>
            </a:r>
            <a:r>
              <a:rPr lang="en-US" dirty="0" err="1"/>
              <a:t>gestionar</a:t>
            </a:r>
            <a:r>
              <a:rPr lang="en-US" dirty="0"/>
              <a:t> y </a:t>
            </a:r>
            <a:r>
              <a:rPr lang="en-US" dirty="0" err="1"/>
              <a:t>ejecutar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presupuesto</a:t>
            </a:r>
            <a:r>
              <a:rPr lang="en-US" dirty="0"/>
              <a:t>. POA.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Es fundamental que </a:t>
            </a:r>
            <a:r>
              <a:rPr lang="en-US" dirty="0" err="1"/>
              <a:t>ustedes</a:t>
            </a:r>
            <a:r>
              <a:rPr lang="en-US" dirty="0"/>
              <a:t> </a:t>
            </a:r>
            <a:r>
              <a:rPr lang="en-US" dirty="0" err="1"/>
              <a:t>tengan</a:t>
            </a:r>
            <a:r>
              <a:rPr lang="en-US" dirty="0"/>
              <a:t> </a:t>
            </a:r>
            <a:r>
              <a:rPr lang="en-US" dirty="0" err="1"/>
              <a:t>pleno</a:t>
            </a:r>
            <a:r>
              <a:rPr lang="en-US" dirty="0"/>
              <a:t> </a:t>
            </a:r>
            <a:r>
              <a:rPr lang="en-US" dirty="0" err="1"/>
              <a:t>conocimiento</a:t>
            </a:r>
            <a:r>
              <a:rPr lang="en-US" dirty="0"/>
              <a:t> del </a:t>
            </a:r>
            <a:r>
              <a:rPr lang="en-US" dirty="0" err="1"/>
              <a:t>presupuesto</a:t>
            </a:r>
            <a:r>
              <a:rPr lang="en-US" dirty="0"/>
              <a:t> que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unidad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b="1" u="sng" dirty="0"/>
              <a:t>PRESUPUESTO LABORAL</a:t>
            </a:r>
            <a:r>
              <a:rPr lang="en-US" dirty="0"/>
              <a:t>. Horas y plazas (</a:t>
            </a:r>
            <a:r>
              <a:rPr lang="en-US" dirty="0" err="1"/>
              <a:t>propietarios</a:t>
            </a:r>
            <a:r>
              <a:rPr lang="en-US" dirty="0"/>
              <a:t>, </a:t>
            </a:r>
            <a:r>
              <a:rPr lang="en-US" dirty="0" err="1"/>
              <a:t>plazo</a:t>
            </a:r>
            <a:r>
              <a:rPr lang="en-US" dirty="0"/>
              <a:t> </a:t>
            </a:r>
            <a:r>
              <a:rPr lang="en-US" dirty="0" err="1"/>
              <a:t>fijo</a:t>
            </a:r>
            <a:r>
              <a:rPr lang="en-US" dirty="0"/>
              <a:t>, </a:t>
            </a:r>
            <a:r>
              <a:rPr lang="en-US" dirty="0" err="1"/>
              <a:t>servicios</a:t>
            </a:r>
            <a:r>
              <a:rPr lang="en-US" dirty="0"/>
              <a:t> </a:t>
            </a:r>
            <a:r>
              <a:rPr lang="en-US" dirty="0" err="1"/>
              <a:t>específicos</a:t>
            </a:r>
            <a:r>
              <a:rPr lang="en-US" dirty="0"/>
              <a:t> y </a:t>
            </a:r>
            <a:r>
              <a:rPr lang="en-US" dirty="0" err="1"/>
              <a:t>servicios</a:t>
            </a:r>
            <a:r>
              <a:rPr lang="en-US" dirty="0"/>
              <a:t> </a:t>
            </a:r>
            <a:r>
              <a:rPr lang="en-US" dirty="0" err="1"/>
              <a:t>especiales</a:t>
            </a:r>
            <a:r>
              <a:rPr lang="en-US" dirty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Presupuesto</a:t>
            </a:r>
            <a:r>
              <a:rPr lang="en-US" dirty="0"/>
              <a:t> </a:t>
            </a:r>
            <a:r>
              <a:rPr lang="en-US" dirty="0" err="1"/>
              <a:t>Operación</a:t>
            </a:r>
            <a:r>
              <a:rPr lang="en-US" dirty="0"/>
              <a:t>: </a:t>
            </a:r>
            <a:r>
              <a:rPr lang="en-US" dirty="0" err="1"/>
              <a:t>materiales</a:t>
            </a:r>
            <a:r>
              <a:rPr lang="en-US" dirty="0"/>
              <a:t>, </a:t>
            </a:r>
            <a:r>
              <a:rPr lang="en-US" dirty="0" err="1"/>
              <a:t>reactivos</a:t>
            </a:r>
            <a:r>
              <a:rPr lang="en-US" dirty="0"/>
              <a:t>, </a:t>
            </a:r>
            <a:r>
              <a:rPr lang="en-US" dirty="0" err="1"/>
              <a:t>viáticos</a:t>
            </a:r>
            <a:r>
              <a:rPr lang="en-US" dirty="0"/>
              <a:t> y </a:t>
            </a:r>
            <a:r>
              <a:rPr lang="en-US" dirty="0" err="1"/>
              <a:t>otros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Presupuesto</a:t>
            </a:r>
            <a:r>
              <a:rPr lang="en-US" dirty="0"/>
              <a:t> </a:t>
            </a:r>
            <a:r>
              <a:rPr lang="en-US" dirty="0" err="1"/>
              <a:t>Inversión</a:t>
            </a:r>
            <a:r>
              <a:rPr lang="en-US" dirty="0"/>
              <a:t>: </a:t>
            </a:r>
            <a:r>
              <a:rPr lang="en-US" dirty="0" err="1"/>
              <a:t>equipo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899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8E379-5786-471B-9B87-D962F42E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5125"/>
            <a:ext cx="11061700" cy="625475"/>
          </a:xfrm>
        </p:spPr>
        <p:txBody>
          <a:bodyPr>
            <a:normAutofit/>
          </a:bodyPr>
          <a:lstStyle/>
          <a:p>
            <a:r>
              <a:rPr lang="es-CR" sz="1800" i="1" dirty="0">
                <a:solidFill>
                  <a:srgbClr val="FF0000"/>
                </a:solidFill>
              </a:rPr>
              <a:t>COMPETENCIAS Y RESPONSABILIDADES DE LAS DIRECCIONES DE UNIDAD ACADÉMICA:</a:t>
            </a:r>
            <a:r>
              <a:rPr lang="es-CR" sz="1800" dirty="0"/>
              <a:t> GESTIÓN PRESUPUESTARIA</a:t>
            </a:r>
            <a:endParaRPr lang="en-US" sz="1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9C7841-C9EF-4093-AF81-2A57A39E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195754"/>
            <a:ext cx="10515600" cy="45169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 err="1"/>
              <a:t>En</a:t>
            </a:r>
            <a:r>
              <a:rPr lang="en-US" sz="3200" dirty="0"/>
              <a:t> </a:t>
            </a:r>
            <a:r>
              <a:rPr lang="en-US" sz="3200" dirty="0" err="1"/>
              <a:t>este</a:t>
            </a:r>
            <a:r>
              <a:rPr lang="en-US" sz="3200" dirty="0"/>
              <a:t> </a:t>
            </a:r>
            <a:r>
              <a:rPr lang="en-US" sz="3200" dirty="0" err="1"/>
              <a:t>momento</a:t>
            </a:r>
            <a:r>
              <a:rPr lang="en-US" sz="3200" dirty="0"/>
              <a:t>:</a:t>
            </a:r>
          </a:p>
          <a:p>
            <a:pPr marL="514350" indent="-514350">
              <a:buAutoNum type="arabicPeriod"/>
            </a:pPr>
            <a:r>
              <a:rPr lang="en-US" sz="3200" dirty="0"/>
              <a:t>Deben </a:t>
            </a:r>
            <a:r>
              <a:rPr lang="en-US" sz="3200" dirty="0" err="1"/>
              <a:t>ejecutar</a:t>
            </a:r>
            <a:r>
              <a:rPr lang="en-US" sz="3200" dirty="0"/>
              <a:t> POA 2025: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200" dirty="0"/>
              <a:t> Lo </a:t>
            </a:r>
            <a:r>
              <a:rPr lang="en-US" sz="3200" dirty="0" err="1"/>
              <a:t>deben</a:t>
            </a:r>
            <a:r>
              <a:rPr lang="en-US" sz="3200" dirty="0"/>
              <a:t> </a:t>
            </a:r>
            <a:r>
              <a:rPr lang="en-US" sz="3200" dirty="0" err="1"/>
              <a:t>conocer</a:t>
            </a:r>
            <a:r>
              <a:rPr lang="en-US" sz="3200" dirty="0"/>
              <a:t> (</a:t>
            </a:r>
            <a:r>
              <a:rPr lang="en-US" sz="3200" dirty="0" err="1"/>
              <a:t>si</a:t>
            </a:r>
            <a:r>
              <a:rPr lang="en-US" sz="3200" dirty="0"/>
              <a:t> son </a:t>
            </a:r>
            <a:r>
              <a:rPr lang="en-US" sz="3200" dirty="0" err="1"/>
              <a:t>nuevos</a:t>
            </a:r>
            <a:r>
              <a:rPr lang="en-US" sz="3200" dirty="0"/>
              <a:t> y no </a:t>
            </a:r>
            <a:r>
              <a:rPr lang="en-US" sz="3200" dirty="0" err="1"/>
              <a:t>formularon</a:t>
            </a:r>
            <a:r>
              <a:rPr lang="en-US" sz="3200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200" dirty="0" err="1"/>
              <a:t>Pueden</a:t>
            </a:r>
            <a:r>
              <a:rPr lang="en-US" sz="3200" dirty="0"/>
              <a:t> </a:t>
            </a:r>
            <a:r>
              <a:rPr lang="en-US" sz="3200" dirty="0" err="1"/>
              <a:t>tramitar</a:t>
            </a:r>
            <a:r>
              <a:rPr lang="en-US" sz="3200" dirty="0"/>
              <a:t> </a:t>
            </a:r>
            <a:r>
              <a:rPr lang="en-US" sz="3200" dirty="0" err="1"/>
              <a:t>modificaciones</a:t>
            </a:r>
            <a:endParaRPr lang="en-US" sz="32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200" dirty="0" err="1"/>
              <a:t>Seguimiento</a:t>
            </a:r>
            <a:r>
              <a:rPr lang="en-US" sz="3200" dirty="0"/>
              <a:t>. </a:t>
            </a:r>
            <a:r>
              <a:rPr lang="en-US" sz="3200" dirty="0" err="1"/>
              <a:t>Evitar</a:t>
            </a:r>
            <a:r>
              <a:rPr lang="en-US" sz="3200" dirty="0"/>
              <a:t> </a:t>
            </a:r>
            <a:r>
              <a:rPr lang="en-US" sz="3200" dirty="0" err="1"/>
              <a:t>subejecución</a:t>
            </a:r>
            <a:endParaRPr lang="en-US" sz="3200" dirty="0"/>
          </a:p>
          <a:p>
            <a:pPr marL="457200" lvl="1" indent="0">
              <a:buNone/>
            </a:pPr>
            <a:endParaRPr lang="en-US" sz="3200" dirty="0"/>
          </a:p>
          <a:p>
            <a:pPr marL="514350" indent="-514350">
              <a:buAutoNum type="arabicPeriod"/>
            </a:pPr>
            <a:r>
              <a:rPr lang="en-US" sz="3200" dirty="0" err="1"/>
              <a:t>Inicia</a:t>
            </a:r>
            <a:r>
              <a:rPr lang="en-US" sz="3200" dirty="0"/>
              <a:t> la </a:t>
            </a:r>
            <a:r>
              <a:rPr lang="en-US" sz="3200" dirty="0" err="1"/>
              <a:t>formulación</a:t>
            </a:r>
            <a:r>
              <a:rPr lang="en-US" sz="3200" dirty="0"/>
              <a:t> POA 2026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Fundamental </a:t>
            </a:r>
            <a:r>
              <a:rPr lang="en-US" dirty="0" err="1"/>
              <a:t>apoyo</a:t>
            </a:r>
            <a:r>
              <a:rPr lang="en-US" dirty="0"/>
              <a:t> de la </a:t>
            </a:r>
            <a:r>
              <a:rPr lang="en-US" dirty="0" err="1"/>
              <a:t>Asistente</a:t>
            </a:r>
            <a:r>
              <a:rPr lang="en-US" dirty="0"/>
              <a:t> </a:t>
            </a:r>
            <a:r>
              <a:rPr lang="en-US" dirty="0" err="1"/>
              <a:t>Administrativa</a:t>
            </a:r>
            <a:r>
              <a:rPr lang="en-US" dirty="0"/>
              <a:t>, </a:t>
            </a:r>
            <a:r>
              <a:rPr lang="en-US" dirty="0" err="1"/>
              <a:t>Dirección</a:t>
            </a:r>
            <a:r>
              <a:rPr lang="en-US" dirty="0"/>
              <a:t> </a:t>
            </a:r>
            <a:r>
              <a:rPr lang="en-US" dirty="0" err="1"/>
              <a:t>Ejecutiva</a:t>
            </a:r>
            <a:r>
              <a:rPr lang="en-US" dirty="0"/>
              <a:t> de Centro o </a:t>
            </a:r>
            <a:r>
              <a:rPr lang="en-US" dirty="0" err="1"/>
              <a:t>Facultad</a:t>
            </a:r>
            <a:r>
              <a:rPr lang="en-US" dirty="0"/>
              <a:t>, </a:t>
            </a:r>
            <a:r>
              <a:rPr lang="en-US" dirty="0" err="1"/>
              <a:t>Apeuna</a:t>
            </a:r>
            <a:r>
              <a:rPr lang="en-US" dirty="0"/>
              <a:t> y PGF (</a:t>
            </a:r>
            <a:r>
              <a:rPr lang="en-US" dirty="0" err="1"/>
              <a:t>Presupuesto</a:t>
            </a:r>
            <a:r>
              <a:rPr lang="en-US" dirty="0"/>
              <a:t>)</a:t>
            </a:r>
          </a:p>
        </p:txBody>
      </p:sp>
      <p:sp>
        <p:nvSpPr>
          <p:cNvPr id="4" name="Flecha: a la derecha 3">
            <a:hlinkClick r:id="rId2" action="ppaction://hlinksldjump"/>
            <a:extLst>
              <a:ext uri="{FF2B5EF4-FFF2-40B4-BE49-F238E27FC236}">
                <a16:creationId xmlns:a16="http://schemas.microsoft.com/office/drawing/2014/main" id="{404E4FF6-EB4D-4901-BD8A-88D46CBEA241}"/>
              </a:ext>
            </a:extLst>
          </p:cNvPr>
          <p:cNvSpPr/>
          <p:nvPr/>
        </p:nvSpPr>
        <p:spPr>
          <a:xfrm>
            <a:off x="9861452" y="5584874"/>
            <a:ext cx="914400" cy="333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62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2F3883-7CE6-4E92-8805-5570BB106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2000" i="1" dirty="0">
                <a:solidFill>
                  <a:srgbClr val="FF0000"/>
                </a:solidFill>
              </a:rPr>
              <a:t>COMPETENCIAS Y RESPONSABILIDADES DE LAS DIRECCIONES DE UNIDAD ACADÉMICA:</a:t>
            </a:r>
            <a:r>
              <a:rPr lang="es-CR" sz="2000" dirty="0"/>
              <a:t> GESTIÓN PRESUPUESTARIA</a:t>
            </a:r>
            <a:endParaRPr lang="en-US" sz="2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62981F-4E81-434D-8941-8F00E542B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ATENDER Y DAR SEGUIMIENTO A LOS SUBPROCESOS DEL SISTEMA DE MEJORAMIENTO CONTINUO:</a:t>
            </a:r>
          </a:p>
          <a:p>
            <a:pPr marL="0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SEVRI (Sistema </a:t>
            </a:r>
            <a:r>
              <a:rPr lang="en-US" dirty="0" err="1"/>
              <a:t>Valoración</a:t>
            </a:r>
            <a:r>
              <a:rPr lang="en-US" dirty="0"/>
              <a:t> del </a:t>
            </a:r>
            <a:r>
              <a:rPr lang="en-US" dirty="0" err="1"/>
              <a:t>Riesgo</a:t>
            </a:r>
            <a:r>
              <a:rPr lang="en-US" dirty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AUTOEVALUACIÓN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Son </a:t>
            </a:r>
            <a:r>
              <a:rPr lang="en-US" dirty="0" err="1"/>
              <a:t>procesos</a:t>
            </a:r>
            <a:r>
              <a:rPr lang="en-US" dirty="0"/>
              <a:t> que </a:t>
            </a:r>
            <a:r>
              <a:rPr lang="en-US" dirty="0" err="1"/>
              <a:t>coordina</a:t>
            </a:r>
            <a:r>
              <a:rPr lang="en-US" dirty="0"/>
              <a:t> APEUNA.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 startAt="2"/>
            </a:pPr>
            <a:r>
              <a:rPr lang="en-US" dirty="0"/>
              <a:t>CONTROL Y SEGUIMIENTOS DE ACTIVOS FIJOS</a:t>
            </a:r>
          </a:p>
        </p:txBody>
      </p:sp>
    </p:spTree>
    <p:extLst>
      <p:ext uri="{BB962C8B-B14F-4D97-AF65-F5344CB8AC3E}">
        <p14:creationId xmlns:p14="http://schemas.microsoft.com/office/powerpoint/2010/main" val="25281553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2302</TotalTime>
  <Words>2586</Words>
  <Application>Microsoft Office PowerPoint</Application>
  <PresentationFormat>Panorámica</PresentationFormat>
  <Paragraphs>327</Paragraphs>
  <Slides>30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Aptos</vt:lpstr>
      <vt:lpstr>Arial</vt:lpstr>
      <vt:lpstr>Arial Narrow</vt:lpstr>
      <vt:lpstr>Calibri</vt:lpstr>
      <vt:lpstr>Calibri Light</vt:lpstr>
      <vt:lpstr>Wingdings</vt:lpstr>
      <vt:lpstr>Tema de Office</vt:lpstr>
      <vt:lpstr>COMPETENCIA Y RESPONSABILIDADES  DE LAS DIRECCIONES Y SUBDIRECCIONES DE UNIDAD ACADÉMICA </vt:lpstr>
      <vt:lpstr>COMPETENCIAS Y RESPONSABILIDADES DE LAS DIRECCIONES DE UNIDAD ACADÉMICA</vt:lpstr>
      <vt:lpstr>I. GESTIÓN DE LA ACCIÓN SUSTANTIVA </vt:lpstr>
      <vt:lpstr>COMPETENCIAS Y RESPONSABILIDADES DE LAS DIRECCIONES DE UNIDAD ACADÉMICA: GESTIÓN DE LA ACCIÓN SUSTANTIVA</vt:lpstr>
      <vt:lpstr>Gestión de la Acción Sustantiva:</vt:lpstr>
      <vt:lpstr>II. GESTIÓN PRESUPUESTARIA </vt:lpstr>
      <vt:lpstr>COMPETENCIAS Y RESPONSABILIDADES DE LAS DIRECCIONES DE UNIDAD ACADÉMICA: GESTIÓN PRESUPUESTARIA</vt:lpstr>
      <vt:lpstr>COMPETENCIAS Y RESPONSABILIDADES DE LAS DIRECCIONES DE UNIDAD ACADÉMICA: GESTIÓN PRESUPUESTARIA</vt:lpstr>
      <vt:lpstr>COMPETENCIAS Y RESPONSABILIDADES DE LAS DIRECCIONES DE UNIDAD ACADÉMICA: GESTIÓN PRESUPUESTARIA</vt:lpstr>
      <vt:lpstr>III. GESTIÓN DE LOS ÓRGANOS COLEGIADOS </vt:lpstr>
      <vt:lpstr>COMPETENCIAS Y RESPONSABILIDADES DE LAS DIRECCIONES DE UNIDAD ACADÉMICA: ÓRGANOS COLEGIADOS</vt:lpstr>
      <vt:lpstr>ÓRGANOS COLEGIADOS: NORMATIVA</vt:lpstr>
      <vt:lpstr>COMPETENCIAS Y RESPONSABILIDADES DE LAS DIRECCIONES DE UNIDAD ACADÉMICA: ÓRGANOS COLEGIADOS</vt:lpstr>
      <vt:lpstr>IV. SUPERIOR JERÁRQUICO. PERSONAL ACADÉMICO Y ADMINISTRATIVO </vt:lpstr>
      <vt:lpstr>COMPETENCIAS Y RESPONSABILIDADES DE LAS DIRECCIONES DE UNIDAD ACADÉMICA: SUPERIOR JERÁRQUICO</vt:lpstr>
      <vt:lpstr>COMPETENCIAS Y RESPONSABILIDADES DE LAS DIRECCIONES DE UNIDAD ACADÉMICA: SUPERIOR JERÁRQUICO OTRAS COMPETENCIAS BÁSICAS</vt:lpstr>
      <vt:lpstr>V. PLANIFICACIÓN ESTRATÉGICA Y RENDICIÓN DE CUENTAS </vt:lpstr>
      <vt:lpstr>COMPETENCIAS Y RESPONSABILIDADES DE LAS DIRECCIONES DE UNIDAD ACADÉMICA: PLANIFICACIÓN ESTRATÉGICA Y RENDICIÓN DE CUENTAS</vt:lpstr>
      <vt:lpstr>Normativa vigente sobre rendición de cuentas e informes de fin de gestión:</vt:lpstr>
      <vt:lpstr>COMPETENCIAS Y RESPONSABILIDADES DE LAS DIRECCIONES DE UNIDAD ACADÉMICA: Algunas precisiones sobre informes de rendición de cuentas- Organización de la información</vt:lpstr>
      <vt:lpstr>COMPETENCIAS Y RESPONSABILIDADES DE LAS DIRECCIONES DE UNIDAD ACADÉMICA: planificación estratégica y rendición de cuentas</vt:lpstr>
      <vt:lpstr>CONCLUSIÓN:</vt:lpstr>
      <vt:lpstr>NORMATIVA MÍNIMA:</vt:lpstr>
      <vt:lpstr>Presentación de PowerPoint</vt:lpstr>
      <vt:lpstr>COMPETENCIAS Y RESPONSABILIDADES DE LAS DIRECCIONES DE UNIDAD ACADÉMICA: GESTIÓN DE LA ACCIÓN SUSTANTIVA</vt:lpstr>
      <vt:lpstr>COMPETENCIAS Y RESPONSABILIDADES DE LAS DIRECCIONES DE UNIDAD ACADÉMICA: GESTIÓN DE LA ACCIÓN SUSTANTIVA</vt:lpstr>
      <vt:lpstr>COMPETENCIAS Y RESPONSABILIDADES DE LAS DIRECCIONES DE UNIDAD ACADÉMICA: GESTIÓN DE LA ACCIÓN SUSTANTIVA</vt:lpstr>
      <vt:lpstr>COMPETENCIAS Y RESPONSABILIDADES DE LAS DIRECCIONES DE UNIDAD ACADÉMICA: GESTIÓN PRESUPUESTARIA</vt:lpstr>
      <vt:lpstr>COMPETENCIAS Y RESPONSABILIDADES DE LAS DIRECCIONES DE UNIDAD ACADÉMICA: SUPERIOR JERÁRQUICO</vt:lpstr>
      <vt:lpstr>COMPETENCIAS Y RESPONSABILIDADES DE LAS DIRECCIONES DE UNIDAD ACADÉMICA: planificación estratégica y rendición de cuentas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ADA CARTIN  BRENES</cp:lastModifiedBy>
  <cp:revision>40</cp:revision>
  <dcterms:created xsi:type="dcterms:W3CDTF">2022-01-11T16:41:00Z</dcterms:created>
  <dcterms:modified xsi:type="dcterms:W3CDTF">2026-02-12T17:38:41Z</dcterms:modified>
</cp:coreProperties>
</file>