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sldIdLst>
    <p:sldId id="289" r:id="rId2"/>
    <p:sldId id="288" r:id="rId3"/>
    <p:sldId id="287" r:id="rId4"/>
    <p:sldId id="257" r:id="rId5"/>
    <p:sldId id="298" r:id="rId6"/>
    <p:sldId id="300" r:id="rId7"/>
    <p:sldId id="302" r:id="rId8"/>
    <p:sldId id="303" r:id="rId9"/>
    <p:sldId id="292" r:id="rId10"/>
    <p:sldId id="294" r:id="rId11"/>
    <p:sldId id="290" r:id="rId12"/>
    <p:sldId id="291" r:id="rId13"/>
    <p:sldId id="265" r:id="rId14"/>
    <p:sldId id="266" r:id="rId15"/>
    <p:sldId id="267" r:id="rId16"/>
    <p:sldId id="268" r:id="rId17"/>
    <p:sldId id="269" r:id="rId18"/>
    <p:sldId id="270" r:id="rId19"/>
    <p:sldId id="271" r:id="rId20"/>
    <p:sldId id="305" r:id="rId21"/>
    <p:sldId id="272" r:id="rId22"/>
    <p:sldId id="276" r:id="rId23"/>
    <p:sldId id="273" r:id="rId24"/>
    <p:sldId id="280" r:id="rId25"/>
    <p:sldId id="274" r:id="rId26"/>
    <p:sldId id="286" r:id="rId27"/>
    <p:sldId id="293" r:id="rId28"/>
    <p:sldId id="295" r:id="rId29"/>
    <p:sldId id="296" r:id="rId30"/>
    <p:sldId id="304" r:id="rId31"/>
    <p:sldId id="258" r:id="rId32"/>
    <p:sldId id="259" r:id="rId33"/>
    <p:sldId id="260" r:id="rId34"/>
    <p:sldId id="261" r:id="rId35"/>
    <p:sldId id="262" r:id="rId36"/>
    <p:sldId id="263" r:id="rId37"/>
    <p:sldId id="264" r:id="rId38"/>
    <p:sldId id="297" r:id="rId39"/>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149" autoAdjust="0"/>
  </p:normalViewPr>
  <p:slideViewPr>
    <p:cSldViewPr snapToGrid="0">
      <p:cViewPr varScale="1">
        <p:scale>
          <a:sx n="108" d="100"/>
          <a:sy n="108" d="100"/>
        </p:scale>
        <p:origin x="7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4D108C-3111-48D3-8207-A8556CFB07A8}" type="datetimeFigureOut">
              <a:rPr lang="es-CR" smtClean="0"/>
              <a:t>28/4/2026</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67A5CF-0C9F-47EB-85FA-3FADCFBAE76D}" type="slidenum">
              <a:rPr lang="es-CR" smtClean="0"/>
              <a:t>‹Nº›</a:t>
            </a:fld>
            <a:endParaRPr lang="es-CR"/>
          </a:p>
        </p:txBody>
      </p:sp>
    </p:spTree>
    <p:extLst>
      <p:ext uri="{BB962C8B-B14F-4D97-AF65-F5344CB8AC3E}">
        <p14:creationId xmlns:p14="http://schemas.microsoft.com/office/powerpoint/2010/main" val="285703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1</a:t>
            </a:fld>
            <a:endParaRPr lang="es-CR"/>
          </a:p>
        </p:txBody>
      </p:sp>
    </p:spTree>
    <p:extLst>
      <p:ext uri="{BB962C8B-B14F-4D97-AF65-F5344CB8AC3E}">
        <p14:creationId xmlns:p14="http://schemas.microsoft.com/office/powerpoint/2010/main" val="22382253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12</a:t>
            </a:fld>
            <a:endParaRPr lang="es-CR"/>
          </a:p>
        </p:txBody>
      </p:sp>
    </p:spTree>
    <p:extLst>
      <p:ext uri="{BB962C8B-B14F-4D97-AF65-F5344CB8AC3E}">
        <p14:creationId xmlns:p14="http://schemas.microsoft.com/office/powerpoint/2010/main" val="2781957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14</a:t>
            </a:fld>
            <a:endParaRPr lang="es-CR"/>
          </a:p>
        </p:txBody>
      </p:sp>
    </p:spTree>
    <p:extLst>
      <p:ext uri="{BB962C8B-B14F-4D97-AF65-F5344CB8AC3E}">
        <p14:creationId xmlns:p14="http://schemas.microsoft.com/office/powerpoint/2010/main" val="391733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15</a:t>
            </a:fld>
            <a:endParaRPr lang="es-CR"/>
          </a:p>
        </p:txBody>
      </p:sp>
    </p:spTree>
    <p:extLst>
      <p:ext uri="{BB962C8B-B14F-4D97-AF65-F5344CB8AC3E}">
        <p14:creationId xmlns:p14="http://schemas.microsoft.com/office/powerpoint/2010/main" val="2452401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16</a:t>
            </a:fld>
            <a:endParaRPr lang="es-CR"/>
          </a:p>
        </p:txBody>
      </p:sp>
    </p:spTree>
    <p:extLst>
      <p:ext uri="{BB962C8B-B14F-4D97-AF65-F5344CB8AC3E}">
        <p14:creationId xmlns:p14="http://schemas.microsoft.com/office/powerpoint/2010/main" val="1080125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17</a:t>
            </a:fld>
            <a:endParaRPr lang="es-CR"/>
          </a:p>
        </p:txBody>
      </p:sp>
    </p:spTree>
    <p:extLst>
      <p:ext uri="{BB962C8B-B14F-4D97-AF65-F5344CB8AC3E}">
        <p14:creationId xmlns:p14="http://schemas.microsoft.com/office/powerpoint/2010/main" val="26053028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18</a:t>
            </a:fld>
            <a:endParaRPr lang="es-CR"/>
          </a:p>
        </p:txBody>
      </p:sp>
    </p:spTree>
    <p:extLst>
      <p:ext uri="{BB962C8B-B14F-4D97-AF65-F5344CB8AC3E}">
        <p14:creationId xmlns:p14="http://schemas.microsoft.com/office/powerpoint/2010/main" val="897210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19</a:t>
            </a:fld>
            <a:endParaRPr lang="es-CR"/>
          </a:p>
        </p:txBody>
      </p:sp>
    </p:spTree>
    <p:extLst>
      <p:ext uri="{BB962C8B-B14F-4D97-AF65-F5344CB8AC3E}">
        <p14:creationId xmlns:p14="http://schemas.microsoft.com/office/powerpoint/2010/main" val="10255678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baseline="0" dirty="0" smtClean="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20</a:t>
            </a:fld>
            <a:endParaRPr lang="es-CR"/>
          </a:p>
        </p:txBody>
      </p:sp>
    </p:spTree>
    <p:extLst>
      <p:ext uri="{BB962C8B-B14F-4D97-AF65-F5344CB8AC3E}">
        <p14:creationId xmlns:p14="http://schemas.microsoft.com/office/powerpoint/2010/main" val="41610962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21</a:t>
            </a:fld>
            <a:endParaRPr lang="es-CR"/>
          </a:p>
        </p:txBody>
      </p:sp>
    </p:spTree>
    <p:extLst>
      <p:ext uri="{BB962C8B-B14F-4D97-AF65-F5344CB8AC3E}">
        <p14:creationId xmlns:p14="http://schemas.microsoft.com/office/powerpoint/2010/main" val="31535372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22</a:t>
            </a:fld>
            <a:endParaRPr lang="es-CR"/>
          </a:p>
        </p:txBody>
      </p:sp>
    </p:spTree>
    <p:extLst>
      <p:ext uri="{BB962C8B-B14F-4D97-AF65-F5344CB8AC3E}">
        <p14:creationId xmlns:p14="http://schemas.microsoft.com/office/powerpoint/2010/main" val="3919084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3</a:t>
            </a:fld>
            <a:endParaRPr lang="es-CR"/>
          </a:p>
        </p:txBody>
      </p:sp>
    </p:spTree>
    <p:extLst>
      <p:ext uri="{BB962C8B-B14F-4D97-AF65-F5344CB8AC3E}">
        <p14:creationId xmlns:p14="http://schemas.microsoft.com/office/powerpoint/2010/main" val="1873726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23</a:t>
            </a:fld>
            <a:endParaRPr lang="es-CR"/>
          </a:p>
        </p:txBody>
      </p:sp>
    </p:spTree>
    <p:extLst>
      <p:ext uri="{BB962C8B-B14F-4D97-AF65-F5344CB8AC3E}">
        <p14:creationId xmlns:p14="http://schemas.microsoft.com/office/powerpoint/2010/main" val="32008004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smtClean="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24</a:t>
            </a:fld>
            <a:endParaRPr lang="es-CR"/>
          </a:p>
        </p:txBody>
      </p:sp>
    </p:spTree>
    <p:extLst>
      <p:ext uri="{BB962C8B-B14F-4D97-AF65-F5344CB8AC3E}">
        <p14:creationId xmlns:p14="http://schemas.microsoft.com/office/powerpoint/2010/main" val="20158477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25</a:t>
            </a:fld>
            <a:endParaRPr lang="es-CR"/>
          </a:p>
        </p:txBody>
      </p:sp>
    </p:spTree>
    <p:extLst>
      <p:ext uri="{BB962C8B-B14F-4D97-AF65-F5344CB8AC3E}">
        <p14:creationId xmlns:p14="http://schemas.microsoft.com/office/powerpoint/2010/main" val="23482970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26</a:t>
            </a:fld>
            <a:endParaRPr lang="es-CR"/>
          </a:p>
        </p:txBody>
      </p:sp>
    </p:spTree>
    <p:extLst>
      <p:ext uri="{BB962C8B-B14F-4D97-AF65-F5344CB8AC3E}">
        <p14:creationId xmlns:p14="http://schemas.microsoft.com/office/powerpoint/2010/main" val="22821108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28</a:t>
            </a:fld>
            <a:endParaRPr lang="es-CR"/>
          </a:p>
        </p:txBody>
      </p:sp>
    </p:spTree>
    <p:extLst>
      <p:ext uri="{BB962C8B-B14F-4D97-AF65-F5344CB8AC3E}">
        <p14:creationId xmlns:p14="http://schemas.microsoft.com/office/powerpoint/2010/main" val="5423237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30</a:t>
            </a:fld>
            <a:endParaRPr lang="es-CR"/>
          </a:p>
        </p:txBody>
      </p:sp>
    </p:spTree>
    <p:extLst>
      <p:ext uri="{BB962C8B-B14F-4D97-AF65-F5344CB8AC3E}">
        <p14:creationId xmlns:p14="http://schemas.microsoft.com/office/powerpoint/2010/main" val="39398256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32</a:t>
            </a:fld>
            <a:endParaRPr lang="es-CR"/>
          </a:p>
        </p:txBody>
      </p:sp>
    </p:spTree>
    <p:extLst>
      <p:ext uri="{BB962C8B-B14F-4D97-AF65-F5344CB8AC3E}">
        <p14:creationId xmlns:p14="http://schemas.microsoft.com/office/powerpoint/2010/main" val="12874025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34</a:t>
            </a:fld>
            <a:endParaRPr lang="es-CR"/>
          </a:p>
        </p:txBody>
      </p:sp>
    </p:spTree>
    <p:extLst>
      <p:ext uri="{BB962C8B-B14F-4D97-AF65-F5344CB8AC3E}">
        <p14:creationId xmlns:p14="http://schemas.microsoft.com/office/powerpoint/2010/main" val="7560046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37</a:t>
            </a:fld>
            <a:endParaRPr lang="es-CR"/>
          </a:p>
        </p:txBody>
      </p:sp>
    </p:spTree>
    <p:extLst>
      <p:ext uri="{BB962C8B-B14F-4D97-AF65-F5344CB8AC3E}">
        <p14:creationId xmlns:p14="http://schemas.microsoft.com/office/powerpoint/2010/main" val="3065934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4</a:t>
            </a:fld>
            <a:endParaRPr lang="es-CR"/>
          </a:p>
        </p:txBody>
      </p:sp>
    </p:spTree>
    <p:extLst>
      <p:ext uri="{BB962C8B-B14F-4D97-AF65-F5344CB8AC3E}">
        <p14:creationId xmlns:p14="http://schemas.microsoft.com/office/powerpoint/2010/main" val="689438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5</a:t>
            </a:fld>
            <a:endParaRPr lang="es-CR"/>
          </a:p>
        </p:txBody>
      </p:sp>
    </p:spTree>
    <p:extLst>
      <p:ext uri="{BB962C8B-B14F-4D97-AF65-F5344CB8AC3E}">
        <p14:creationId xmlns:p14="http://schemas.microsoft.com/office/powerpoint/2010/main" val="3708366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6</a:t>
            </a:fld>
            <a:endParaRPr lang="es-CR"/>
          </a:p>
        </p:txBody>
      </p:sp>
    </p:spTree>
    <p:extLst>
      <p:ext uri="{BB962C8B-B14F-4D97-AF65-F5344CB8AC3E}">
        <p14:creationId xmlns:p14="http://schemas.microsoft.com/office/powerpoint/2010/main" val="3105234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7</a:t>
            </a:fld>
            <a:endParaRPr lang="es-CR"/>
          </a:p>
        </p:txBody>
      </p:sp>
    </p:spTree>
    <p:extLst>
      <p:ext uri="{BB962C8B-B14F-4D97-AF65-F5344CB8AC3E}">
        <p14:creationId xmlns:p14="http://schemas.microsoft.com/office/powerpoint/2010/main" val="2177927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8</a:t>
            </a:fld>
            <a:endParaRPr lang="es-CR"/>
          </a:p>
        </p:txBody>
      </p:sp>
    </p:spTree>
    <p:extLst>
      <p:ext uri="{BB962C8B-B14F-4D97-AF65-F5344CB8AC3E}">
        <p14:creationId xmlns:p14="http://schemas.microsoft.com/office/powerpoint/2010/main" val="269120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10</a:t>
            </a:fld>
            <a:endParaRPr lang="es-CR"/>
          </a:p>
        </p:txBody>
      </p:sp>
    </p:spTree>
    <p:extLst>
      <p:ext uri="{BB962C8B-B14F-4D97-AF65-F5344CB8AC3E}">
        <p14:creationId xmlns:p14="http://schemas.microsoft.com/office/powerpoint/2010/main" val="1555776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baseline="0" dirty="0" smtClean="0"/>
          </a:p>
        </p:txBody>
      </p:sp>
      <p:sp>
        <p:nvSpPr>
          <p:cNvPr id="4" name="Marcador de número de diapositiva 3"/>
          <p:cNvSpPr>
            <a:spLocks noGrp="1"/>
          </p:cNvSpPr>
          <p:nvPr>
            <p:ph type="sldNum" sz="quarter" idx="10"/>
          </p:nvPr>
        </p:nvSpPr>
        <p:spPr/>
        <p:txBody>
          <a:bodyPr/>
          <a:lstStyle/>
          <a:p>
            <a:fld id="{C467A5CF-0C9F-47EB-85FA-3FADCFBAE76D}" type="slidenum">
              <a:rPr lang="es-CR" smtClean="0"/>
              <a:t>11</a:t>
            </a:fld>
            <a:endParaRPr lang="es-CR"/>
          </a:p>
        </p:txBody>
      </p:sp>
    </p:spTree>
    <p:extLst>
      <p:ext uri="{BB962C8B-B14F-4D97-AF65-F5344CB8AC3E}">
        <p14:creationId xmlns:p14="http://schemas.microsoft.com/office/powerpoint/2010/main" val="2369806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CR"/>
          </a:p>
        </p:txBody>
      </p:sp>
      <p:sp>
        <p:nvSpPr>
          <p:cNvPr id="4" name="Marcador de fecha 3"/>
          <p:cNvSpPr>
            <a:spLocks noGrp="1"/>
          </p:cNvSpPr>
          <p:nvPr>
            <p:ph type="dt" sz="half" idx="10"/>
          </p:nvPr>
        </p:nvSpPr>
        <p:spPr/>
        <p:txBody>
          <a:bodyPr/>
          <a:lstStyle/>
          <a:p>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D119DFF4-8F9D-4473-9CBC-BB482CDDAE7E}" type="slidenum">
              <a:rPr lang="es-CR" smtClean="0"/>
              <a:t>‹Nº›</a:t>
            </a:fld>
            <a:endParaRPr lang="es-CR"/>
          </a:p>
        </p:txBody>
      </p:sp>
    </p:spTree>
    <p:extLst>
      <p:ext uri="{BB962C8B-B14F-4D97-AF65-F5344CB8AC3E}">
        <p14:creationId xmlns:p14="http://schemas.microsoft.com/office/powerpoint/2010/main" val="472709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R"/>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Marcador de fecha 3"/>
          <p:cNvSpPr>
            <a:spLocks noGrp="1"/>
          </p:cNvSpPr>
          <p:nvPr>
            <p:ph type="dt" sz="half" idx="10"/>
          </p:nvPr>
        </p:nvSpPr>
        <p:spPr/>
        <p:txBody>
          <a:bodyPr/>
          <a:lstStyle/>
          <a:p>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D119DFF4-8F9D-4473-9CBC-BB482CDDAE7E}" type="slidenum">
              <a:rPr lang="es-CR" smtClean="0"/>
              <a:t>‹Nº›</a:t>
            </a:fld>
            <a:endParaRPr lang="es-CR"/>
          </a:p>
        </p:txBody>
      </p:sp>
    </p:spTree>
    <p:extLst>
      <p:ext uri="{BB962C8B-B14F-4D97-AF65-F5344CB8AC3E}">
        <p14:creationId xmlns:p14="http://schemas.microsoft.com/office/powerpoint/2010/main" val="3444800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Marcador de fecha 3"/>
          <p:cNvSpPr>
            <a:spLocks noGrp="1"/>
          </p:cNvSpPr>
          <p:nvPr>
            <p:ph type="dt" sz="half" idx="10"/>
          </p:nvPr>
        </p:nvSpPr>
        <p:spPr/>
        <p:txBody>
          <a:bodyPr/>
          <a:lstStyle/>
          <a:p>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D119DFF4-8F9D-4473-9CBC-BB482CDDAE7E}" type="slidenum">
              <a:rPr lang="es-CR" smtClean="0"/>
              <a:t>‹Nº›</a:t>
            </a:fld>
            <a:endParaRPr lang="es-CR"/>
          </a:p>
        </p:txBody>
      </p:sp>
    </p:spTree>
    <p:extLst>
      <p:ext uri="{BB962C8B-B14F-4D97-AF65-F5344CB8AC3E}">
        <p14:creationId xmlns:p14="http://schemas.microsoft.com/office/powerpoint/2010/main" val="29488677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6B8E467C-AEC0-2A6D-19ED-07C518EB3CFE}"/>
              </a:ext>
            </a:extLst>
          </p:cNvPr>
          <p:cNvPicPr>
            <a:picLocks noChangeAspect="1"/>
          </p:cNvPicPr>
          <p:nvPr userDrawn="1"/>
        </p:nvPicPr>
        <p:blipFill>
          <a:blip r:embed="rId2"/>
          <a:srcRect/>
          <a:stretch/>
        </p:blipFill>
        <p:spPr>
          <a:xfrm>
            <a:off x="1" y="7904"/>
            <a:ext cx="12191998" cy="6842189"/>
          </a:xfrm>
          <a:prstGeom prst="rect">
            <a:avLst/>
          </a:prstGeom>
        </p:spPr>
      </p:pic>
      <p:sp>
        <p:nvSpPr>
          <p:cNvPr id="2" name="Título 1">
            <a:extLst>
              <a:ext uri="{FF2B5EF4-FFF2-40B4-BE49-F238E27FC236}">
                <a16:creationId xmlns:a16="http://schemas.microsoft.com/office/drawing/2014/main" id="{A16A8466-2EC8-F248-A273-C47DCF6FF07F}"/>
              </a:ext>
            </a:extLst>
          </p:cNvPr>
          <p:cNvSpPr>
            <a:spLocks noGrp="1"/>
          </p:cNvSpPr>
          <p:nvPr>
            <p:ph type="ctrTitle"/>
          </p:nvPr>
        </p:nvSpPr>
        <p:spPr>
          <a:xfrm>
            <a:off x="5486400" y="1964267"/>
            <a:ext cx="6254044" cy="1929518"/>
          </a:xfrm>
        </p:spPr>
        <p:txBody>
          <a:bodyPr anchor="t">
            <a:normAutofit/>
          </a:bodyPr>
          <a:lstStyle>
            <a:lvl1pPr algn="l">
              <a:defRPr sz="2800" b="1">
                <a:latin typeface="Arial" panose="020B0604020202020204" pitchFamily="34" charset="0"/>
                <a:cs typeface="Arial" panose="020B0604020202020204" pitchFamily="34" charset="0"/>
              </a:defRPr>
            </a:lvl1pPr>
          </a:lstStyle>
          <a:p>
            <a:r>
              <a:rPr lang="es-MX" dirty="0"/>
              <a:t>Haz clic para modificar el estilo de título del patrón</a:t>
            </a:r>
            <a:endParaRPr lang="es-CR" dirty="0"/>
          </a:p>
        </p:txBody>
      </p:sp>
      <p:sp>
        <p:nvSpPr>
          <p:cNvPr id="3" name="Subtítulo 2">
            <a:extLst>
              <a:ext uri="{FF2B5EF4-FFF2-40B4-BE49-F238E27FC236}">
                <a16:creationId xmlns:a16="http://schemas.microsoft.com/office/drawing/2014/main" id="{DA0F25BE-7F18-A349-ADBA-012D20499A85}"/>
              </a:ext>
            </a:extLst>
          </p:cNvPr>
          <p:cNvSpPr>
            <a:spLocks noGrp="1"/>
          </p:cNvSpPr>
          <p:nvPr>
            <p:ph type="subTitle" idx="1" hasCustomPrompt="1"/>
          </p:nvPr>
        </p:nvSpPr>
        <p:spPr>
          <a:xfrm>
            <a:off x="5486400" y="4051138"/>
            <a:ext cx="6254044" cy="880534"/>
          </a:xfrm>
        </p:spPr>
        <p:txBody>
          <a:bodyPr>
            <a:normAutofit/>
          </a:bodyPr>
          <a:lstStyle>
            <a:lvl1pPr marL="0" indent="0" algn="l">
              <a:buNone/>
              <a:defRPr sz="20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dirty="0"/>
              <a:t>Nombre de la(s) autora(s) o autor(es) de la presentación</a:t>
            </a:r>
            <a:endParaRPr lang="es-CR" dirty="0"/>
          </a:p>
        </p:txBody>
      </p:sp>
      <p:sp>
        <p:nvSpPr>
          <p:cNvPr id="11" name="Marcador de posición de imagen 10">
            <a:extLst>
              <a:ext uri="{FF2B5EF4-FFF2-40B4-BE49-F238E27FC236}">
                <a16:creationId xmlns:a16="http://schemas.microsoft.com/office/drawing/2014/main" id="{8E3085FA-5C5F-0D81-1330-02F3BC7D77A8}"/>
              </a:ext>
            </a:extLst>
          </p:cNvPr>
          <p:cNvSpPr>
            <a:spLocks noGrp="1"/>
          </p:cNvSpPr>
          <p:nvPr>
            <p:ph type="pic" sz="quarter" idx="10" hasCustomPrompt="1"/>
          </p:nvPr>
        </p:nvSpPr>
        <p:spPr>
          <a:xfrm>
            <a:off x="7788167" y="239151"/>
            <a:ext cx="1876534" cy="998806"/>
          </a:xfrm>
        </p:spPr>
        <p:txBody>
          <a:bodyPr anchor="ctr">
            <a:normAutofit/>
          </a:bodyPr>
          <a:lstStyle>
            <a:lvl1pPr marL="0" indent="0" algn="ctr">
              <a:buNone/>
              <a:defRPr sz="1000"/>
            </a:lvl1pPr>
          </a:lstStyle>
          <a:p>
            <a:r>
              <a:rPr lang="es-CR" dirty="0"/>
              <a:t>Espacio para colocar el logotipo de la declaratoria del año acordada por CONARE</a:t>
            </a:r>
          </a:p>
        </p:txBody>
      </p:sp>
      <p:sp>
        <p:nvSpPr>
          <p:cNvPr id="12" name="Marcador de posición de imagen 10">
            <a:extLst>
              <a:ext uri="{FF2B5EF4-FFF2-40B4-BE49-F238E27FC236}">
                <a16:creationId xmlns:a16="http://schemas.microsoft.com/office/drawing/2014/main" id="{987D283B-8A6C-D354-7D64-E654CEF9958B}"/>
              </a:ext>
            </a:extLst>
          </p:cNvPr>
          <p:cNvSpPr>
            <a:spLocks noGrp="1"/>
          </p:cNvSpPr>
          <p:nvPr>
            <p:ph type="pic" sz="quarter" idx="11" hasCustomPrompt="1"/>
          </p:nvPr>
        </p:nvSpPr>
        <p:spPr>
          <a:xfrm>
            <a:off x="5622926" y="239151"/>
            <a:ext cx="1876534" cy="1034569"/>
          </a:xfrm>
        </p:spPr>
        <p:txBody>
          <a:bodyPr anchor="ctr">
            <a:normAutofit/>
          </a:bodyPr>
          <a:lstStyle>
            <a:lvl1pPr marL="0" indent="0" algn="ctr">
              <a:buNone/>
              <a:defRPr sz="1000"/>
            </a:lvl1pPr>
          </a:lstStyle>
          <a:p>
            <a:r>
              <a:rPr lang="es-CR" dirty="0"/>
              <a:t>Espacio para colocar el logotipo de la instancia universitaria</a:t>
            </a:r>
          </a:p>
        </p:txBody>
      </p:sp>
    </p:spTree>
    <p:extLst>
      <p:ext uri="{BB962C8B-B14F-4D97-AF65-F5344CB8AC3E}">
        <p14:creationId xmlns:p14="http://schemas.microsoft.com/office/powerpoint/2010/main" val="3549903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R"/>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Marcador de fecha 3"/>
          <p:cNvSpPr>
            <a:spLocks noGrp="1"/>
          </p:cNvSpPr>
          <p:nvPr>
            <p:ph type="dt" sz="half" idx="10"/>
          </p:nvPr>
        </p:nvSpPr>
        <p:spPr/>
        <p:txBody>
          <a:bodyPr/>
          <a:lstStyle/>
          <a:p>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D119DFF4-8F9D-4473-9CBC-BB482CDDAE7E}" type="slidenum">
              <a:rPr lang="es-CR" smtClean="0"/>
              <a:t>‹Nº›</a:t>
            </a:fld>
            <a:endParaRPr lang="es-CR"/>
          </a:p>
        </p:txBody>
      </p:sp>
    </p:spTree>
    <p:extLst>
      <p:ext uri="{BB962C8B-B14F-4D97-AF65-F5344CB8AC3E}">
        <p14:creationId xmlns:p14="http://schemas.microsoft.com/office/powerpoint/2010/main" val="3465873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endParaRPr lang="es-CR"/>
          </a:p>
        </p:txBody>
      </p:sp>
      <p:sp>
        <p:nvSpPr>
          <p:cNvPr id="5" name="Marcador de pie de página 4"/>
          <p:cNvSpPr>
            <a:spLocks noGrp="1"/>
          </p:cNvSpPr>
          <p:nvPr>
            <p:ph type="ftr" sz="quarter" idx="11"/>
          </p:nvPr>
        </p:nvSpPr>
        <p:spPr/>
        <p:txBody>
          <a:bodyPr/>
          <a:lstStyle/>
          <a:p>
            <a:endParaRPr lang="es-CR"/>
          </a:p>
        </p:txBody>
      </p:sp>
      <p:sp>
        <p:nvSpPr>
          <p:cNvPr id="6" name="Marcador de número de diapositiva 5"/>
          <p:cNvSpPr>
            <a:spLocks noGrp="1"/>
          </p:cNvSpPr>
          <p:nvPr>
            <p:ph type="sldNum" sz="quarter" idx="12"/>
          </p:nvPr>
        </p:nvSpPr>
        <p:spPr/>
        <p:txBody>
          <a:bodyPr/>
          <a:lstStyle/>
          <a:p>
            <a:fld id="{D119DFF4-8F9D-4473-9CBC-BB482CDDAE7E}" type="slidenum">
              <a:rPr lang="es-CR" smtClean="0"/>
              <a:t>‹Nº›</a:t>
            </a:fld>
            <a:endParaRPr lang="es-CR"/>
          </a:p>
        </p:txBody>
      </p:sp>
    </p:spTree>
    <p:extLst>
      <p:ext uri="{BB962C8B-B14F-4D97-AF65-F5344CB8AC3E}">
        <p14:creationId xmlns:p14="http://schemas.microsoft.com/office/powerpoint/2010/main" val="4208833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R"/>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Marcador de fecha 4"/>
          <p:cNvSpPr>
            <a:spLocks noGrp="1"/>
          </p:cNvSpPr>
          <p:nvPr>
            <p:ph type="dt" sz="half" idx="10"/>
          </p:nvPr>
        </p:nvSpPr>
        <p:spPr/>
        <p:txBody>
          <a:bodyPr/>
          <a:lstStyle/>
          <a:p>
            <a:endParaRPr lang="es-CR"/>
          </a:p>
        </p:txBody>
      </p:sp>
      <p:sp>
        <p:nvSpPr>
          <p:cNvPr id="6" name="Marcador de pie de página 5"/>
          <p:cNvSpPr>
            <a:spLocks noGrp="1"/>
          </p:cNvSpPr>
          <p:nvPr>
            <p:ph type="ftr" sz="quarter" idx="11"/>
          </p:nvPr>
        </p:nvSpPr>
        <p:spPr/>
        <p:txBody>
          <a:bodyPr/>
          <a:lstStyle/>
          <a:p>
            <a:endParaRPr lang="es-CR"/>
          </a:p>
        </p:txBody>
      </p:sp>
      <p:sp>
        <p:nvSpPr>
          <p:cNvPr id="7" name="Marcador de número de diapositiva 6"/>
          <p:cNvSpPr>
            <a:spLocks noGrp="1"/>
          </p:cNvSpPr>
          <p:nvPr>
            <p:ph type="sldNum" sz="quarter" idx="12"/>
          </p:nvPr>
        </p:nvSpPr>
        <p:spPr/>
        <p:txBody>
          <a:bodyPr/>
          <a:lstStyle/>
          <a:p>
            <a:fld id="{D119DFF4-8F9D-4473-9CBC-BB482CDDAE7E}" type="slidenum">
              <a:rPr lang="es-CR" smtClean="0"/>
              <a:t>‹Nº›</a:t>
            </a:fld>
            <a:endParaRPr lang="es-CR"/>
          </a:p>
        </p:txBody>
      </p:sp>
    </p:spTree>
    <p:extLst>
      <p:ext uri="{BB962C8B-B14F-4D97-AF65-F5344CB8AC3E}">
        <p14:creationId xmlns:p14="http://schemas.microsoft.com/office/powerpoint/2010/main" val="1045750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7" name="Marcador de fecha 6"/>
          <p:cNvSpPr>
            <a:spLocks noGrp="1"/>
          </p:cNvSpPr>
          <p:nvPr>
            <p:ph type="dt" sz="half" idx="10"/>
          </p:nvPr>
        </p:nvSpPr>
        <p:spPr/>
        <p:txBody>
          <a:bodyPr/>
          <a:lstStyle/>
          <a:p>
            <a:endParaRPr lang="es-CR"/>
          </a:p>
        </p:txBody>
      </p:sp>
      <p:sp>
        <p:nvSpPr>
          <p:cNvPr id="8" name="Marcador de pie de página 7"/>
          <p:cNvSpPr>
            <a:spLocks noGrp="1"/>
          </p:cNvSpPr>
          <p:nvPr>
            <p:ph type="ftr" sz="quarter" idx="11"/>
          </p:nvPr>
        </p:nvSpPr>
        <p:spPr/>
        <p:txBody>
          <a:bodyPr/>
          <a:lstStyle/>
          <a:p>
            <a:endParaRPr lang="es-CR"/>
          </a:p>
        </p:txBody>
      </p:sp>
      <p:sp>
        <p:nvSpPr>
          <p:cNvPr id="9" name="Marcador de número de diapositiva 8"/>
          <p:cNvSpPr>
            <a:spLocks noGrp="1"/>
          </p:cNvSpPr>
          <p:nvPr>
            <p:ph type="sldNum" sz="quarter" idx="12"/>
          </p:nvPr>
        </p:nvSpPr>
        <p:spPr/>
        <p:txBody>
          <a:bodyPr/>
          <a:lstStyle/>
          <a:p>
            <a:fld id="{D119DFF4-8F9D-4473-9CBC-BB482CDDAE7E}" type="slidenum">
              <a:rPr lang="es-CR" smtClean="0"/>
              <a:t>‹Nº›</a:t>
            </a:fld>
            <a:endParaRPr lang="es-CR"/>
          </a:p>
        </p:txBody>
      </p:sp>
    </p:spTree>
    <p:extLst>
      <p:ext uri="{BB962C8B-B14F-4D97-AF65-F5344CB8AC3E}">
        <p14:creationId xmlns:p14="http://schemas.microsoft.com/office/powerpoint/2010/main" val="2052458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R"/>
          </a:p>
        </p:txBody>
      </p:sp>
      <p:sp>
        <p:nvSpPr>
          <p:cNvPr id="3" name="Marcador de fecha 2"/>
          <p:cNvSpPr>
            <a:spLocks noGrp="1"/>
          </p:cNvSpPr>
          <p:nvPr>
            <p:ph type="dt" sz="half" idx="10"/>
          </p:nvPr>
        </p:nvSpPr>
        <p:spPr/>
        <p:txBody>
          <a:bodyPr/>
          <a:lstStyle/>
          <a:p>
            <a:endParaRPr lang="es-CR"/>
          </a:p>
        </p:txBody>
      </p:sp>
      <p:sp>
        <p:nvSpPr>
          <p:cNvPr id="4" name="Marcador de pie de página 3"/>
          <p:cNvSpPr>
            <a:spLocks noGrp="1"/>
          </p:cNvSpPr>
          <p:nvPr>
            <p:ph type="ftr" sz="quarter" idx="11"/>
          </p:nvPr>
        </p:nvSpPr>
        <p:spPr/>
        <p:txBody>
          <a:bodyPr/>
          <a:lstStyle/>
          <a:p>
            <a:endParaRPr lang="es-CR"/>
          </a:p>
        </p:txBody>
      </p:sp>
      <p:sp>
        <p:nvSpPr>
          <p:cNvPr id="5" name="Marcador de número de diapositiva 4"/>
          <p:cNvSpPr>
            <a:spLocks noGrp="1"/>
          </p:cNvSpPr>
          <p:nvPr>
            <p:ph type="sldNum" sz="quarter" idx="12"/>
          </p:nvPr>
        </p:nvSpPr>
        <p:spPr/>
        <p:txBody>
          <a:bodyPr/>
          <a:lstStyle/>
          <a:p>
            <a:fld id="{D119DFF4-8F9D-4473-9CBC-BB482CDDAE7E}" type="slidenum">
              <a:rPr lang="es-CR" smtClean="0"/>
              <a:t>‹Nº›</a:t>
            </a:fld>
            <a:endParaRPr lang="es-CR"/>
          </a:p>
        </p:txBody>
      </p:sp>
    </p:spTree>
    <p:extLst>
      <p:ext uri="{BB962C8B-B14F-4D97-AF65-F5344CB8AC3E}">
        <p14:creationId xmlns:p14="http://schemas.microsoft.com/office/powerpoint/2010/main" val="923952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endParaRPr lang="es-CR"/>
          </a:p>
        </p:txBody>
      </p:sp>
      <p:sp>
        <p:nvSpPr>
          <p:cNvPr id="3" name="Marcador de pie de página 2"/>
          <p:cNvSpPr>
            <a:spLocks noGrp="1"/>
          </p:cNvSpPr>
          <p:nvPr>
            <p:ph type="ftr" sz="quarter" idx="11"/>
          </p:nvPr>
        </p:nvSpPr>
        <p:spPr/>
        <p:txBody>
          <a:bodyPr/>
          <a:lstStyle/>
          <a:p>
            <a:endParaRPr lang="es-CR"/>
          </a:p>
        </p:txBody>
      </p:sp>
      <p:sp>
        <p:nvSpPr>
          <p:cNvPr id="4" name="Marcador de número de diapositiva 3"/>
          <p:cNvSpPr>
            <a:spLocks noGrp="1"/>
          </p:cNvSpPr>
          <p:nvPr>
            <p:ph type="sldNum" sz="quarter" idx="12"/>
          </p:nvPr>
        </p:nvSpPr>
        <p:spPr/>
        <p:txBody>
          <a:bodyPr/>
          <a:lstStyle/>
          <a:p>
            <a:fld id="{D119DFF4-8F9D-4473-9CBC-BB482CDDAE7E}" type="slidenum">
              <a:rPr lang="es-CR" smtClean="0"/>
              <a:t>‹Nº›</a:t>
            </a:fld>
            <a:endParaRPr lang="es-CR"/>
          </a:p>
        </p:txBody>
      </p:sp>
    </p:spTree>
    <p:extLst>
      <p:ext uri="{BB962C8B-B14F-4D97-AF65-F5344CB8AC3E}">
        <p14:creationId xmlns:p14="http://schemas.microsoft.com/office/powerpoint/2010/main" val="1466281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endParaRPr lang="es-CR"/>
          </a:p>
        </p:txBody>
      </p:sp>
      <p:sp>
        <p:nvSpPr>
          <p:cNvPr id="6" name="Marcador de pie de página 5"/>
          <p:cNvSpPr>
            <a:spLocks noGrp="1"/>
          </p:cNvSpPr>
          <p:nvPr>
            <p:ph type="ftr" sz="quarter" idx="11"/>
          </p:nvPr>
        </p:nvSpPr>
        <p:spPr/>
        <p:txBody>
          <a:bodyPr/>
          <a:lstStyle/>
          <a:p>
            <a:endParaRPr lang="es-CR"/>
          </a:p>
        </p:txBody>
      </p:sp>
      <p:sp>
        <p:nvSpPr>
          <p:cNvPr id="7" name="Marcador de número de diapositiva 6"/>
          <p:cNvSpPr>
            <a:spLocks noGrp="1"/>
          </p:cNvSpPr>
          <p:nvPr>
            <p:ph type="sldNum" sz="quarter" idx="12"/>
          </p:nvPr>
        </p:nvSpPr>
        <p:spPr/>
        <p:txBody>
          <a:bodyPr/>
          <a:lstStyle/>
          <a:p>
            <a:fld id="{D119DFF4-8F9D-4473-9CBC-BB482CDDAE7E}" type="slidenum">
              <a:rPr lang="es-CR" smtClean="0"/>
              <a:t>‹Nº›</a:t>
            </a:fld>
            <a:endParaRPr lang="es-CR"/>
          </a:p>
        </p:txBody>
      </p:sp>
    </p:spTree>
    <p:extLst>
      <p:ext uri="{BB962C8B-B14F-4D97-AF65-F5344CB8AC3E}">
        <p14:creationId xmlns:p14="http://schemas.microsoft.com/office/powerpoint/2010/main" val="133208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endParaRPr lang="es-CR"/>
          </a:p>
        </p:txBody>
      </p:sp>
      <p:sp>
        <p:nvSpPr>
          <p:cNvPr id="6" name="Marcador de pie de página 5"/>
          <p:cNvSpPr>
            <a:spLocks noGrp="1"/>
          </p:cNvSpPr>
          <p:nvPr>
            <p:ph type="ftr" sz="quarter" idx="11"/>
          </p:nvPr>
        </p:nvSpPr>
        <p:spPr/>
        <p:txBody>
          <a:bodyPr/>
          <a:lstStyle/>
          <a:p>
            <a:endParaRPr lang="es-CR"/>
          </a:p>
        </p:txBody>
      </p:sp>
      <p:sp>
        <p:nvSpPr>
          <p:cNvPr id="7" name="Marcador de número de diapositiva 6"/>
          <p:cNvSpPr>
            <a:spLocks noGrp="1"/>
          </p:cNvSpPr>
          <p:nvPr>
            <p:ph type="sldNum" sz="quarter" idx="12"/>
          </p:nvPr>
        </p:nvSpPr>
        <p:spPr/>
        <p:txBody>
          <a:bodyPr/>
          <a:lstStyle/>
          <a:p>
            <a:fld id="{D119DFF4-8F9D-4473-9CBC-BB482CDDAE7E}" type="slidenum">
              <a:rPr lang="es-CR" smtClean="0"/>
              <a:t>‹Nº›</a:t>
            </a:fld>
            <a:endParaRPr lang="es-CR"/>
          </a:p>
        </p:txBody>
      </p:sp>
    </p:spTree>
    <p:extLst>
      <p:ext uri="{BB962C8B-B14F-4D97-AF65-F5344CB8AC3E}">
        <p14:creationId xmlns:p14="http://schemas.microsoft.com/office/powerpoint/2010/main" val="2449201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C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19DFF4-8F9D-4473-9CBC-BB482CDDAE7E}" type="slidenum">
              <a:rPr lang="es-CR" smtClean="0"/>
              <a:t>‹Nº›</a:t>
            </a:fld>
            <a:endParaRPr lang="es-CR"/>
          </a:p>
        </p:txBody>
      </p:sp>
    </p:spTree>
    <p:extLst>
      <p:ext uri="{BB962C8B-B14F-4D97-AF65-F5344CB8AC3E}">
        <p14:creationId xmlns:p14="http://schemas.microsoft.com/office/powerpoint/2010/main" val="2344943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file:///C:\Users\UNA\Downloads\SelloAcreditacionHceres.png"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3.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1.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2.png"/><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3.pn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4.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7.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8.png"/><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hyperlink" Target="https://aplicaciones.fodesaf.go.cr/morosos/" TargetMode="External"/><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hyperlink" Target="https://sfa.ccss.sa.cr/moros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1.wdp"/></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microsoft.com/office/2007/relationships/hdphoto" Target="../media/hdphoto1.wdp"/></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mailto:facturaelectronica@una.cr" TargetMode="External"/><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2.png"/><Relationship Id="rId4" Type="http://schemas.microsoft.com/office/2007/relationships/hdphoto" Target="../media/hdphoto1.wdp"/></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file:///C:\Users\UNA\Downloads\SelloAcreditacionHceres.p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mailto:ordendepedido@una.cr" TargetMode="Externa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EED48DAE-70A7-AA43-5CD0-3F882B5180ED}"/>
              </a:ext>
            </a:extLst>
          </p:cNvPr>
          <p:cNvPicPr>
            <a:picLocks noChangeAspect="1" noChangeArrowheads="1"/>
          </p:cNvPicPr>
          <p:nvPr/>
        </p:nvPicPr>
        <p:blipFill>
          <a:blip r:embed="rId3">
            <a:alphaModFix amt="70000"/>
            <a:extLst>
              <a:ext uri="{28A0092B-C50C-407E-A947-70E740481C1C}">
                <a14:useLocalDpi xmlns:a14="http://schemas.microsoft.com/office/drawing/2010/main" val="0"/>
              </a:ext>
            </a:extLst>
          </a:blip>
          <a:srcRect/>
          <a:stretch>
            <a:fillRect/>
          </a:stretch>
        </p:blipFill>
        <p:spPr bwMode="auto">
          <a:xfrm>
            <a:off x="8390226" y="0"/>
            <a:ext cx="1094014" cy="136601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a:extLst>
              <a:ext uri="{FF2B5EF4-FFF2-40B4-BE49-F238E27FC236}">
                <a16:creationId xmlns:a16="http://schemas.microsoft.com/office/drawing/2014/main" id="{D9B4C105-E24E-2A2B-D454-64968BC4FEB7}"/>
              </a:ext>
            </a:extLst>
          </p:cNvPr>
          <p:cNvPicPr>
            <a:picLocks noChangeAspect="1" noChangeArrowheads="1"/>
          </p:cNvPicPr>
          <p:nvPr/>
        </p:nvPicPr>
        <p:blipFill>
          <a:blip r:embed="rId4" r:link="rId5" cstate="print">
            <a:alphaModFix amt="50000"/>
            <a:extLst>
              <a:ext uri="{28A0092B-C50C-407E-A947-70E740481C1C}">
                <a14:useLocalDpi xmlns:a14="http://schemas.microsoft.com/office/drawing/2010/main" val="0"/>
              </a:ext>
            </a:extLst>
          </a:blip>
          <a:srcRect/>
          <a:stretch>
            <a:fillRect/>
          </a:stretch>
        </p:blipFill>
        <p:spPr bwMode="auto">
          <a:xfrm>
            <a:off x="5782063" y="0"/>
            <a:ext cx="1137368" cy="103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8" descr="Logotipo&#10;&#10;El contenido generado por IA puede ser incorrecto.">
            <a:extLst>
              <a:ext uri="{FF2B5EF4-FFF2-40B4-BE49-F238E27FC236}">
                <a16:creationId xmlns:a16="http://schemas.microsoft.com/office/drawing/2014/main" id="{E8C93BA3-85DA-C5A1-D947-6E37DC0B46FE}"/>
              </a:ext>
            </a:extLst>
          </p:cNvPr>
          <p:cNvPicPr>
            <a:picLocks noChangeAspect="1"/>
          </p:cNvPicPr>
          <p:nvPr/>
        </p:nvPicPr>
        <p:blipFill>
          <a:blip r:embed="rId6">
            <a:alphaModFix amt="70000"/>
          </a:blip>
          <a:stretch>
            <a:fillRect/>
          </a:stretch>
        </p:blipFill>
        <p:spPr>
          <a:xfrm>
            <a:off x="6772005" y="0"/>
            <a:ext cx="1545798" cy="1262432"/>
          </a:xfrm>
          <a:prstGeom prst="rect">
            <a:avLst/>
          </a:prstGeom>
        </p:spPr>
      </p:pic>
      <p:sp>
        <p:nvSpPr>
          <p:cNvPr id="11" name="Subtítulo 2"/>
          <p:cNvSpPr>
            <a:spLocks noGrp="1"/>
          </p:cNvSpPr>
          <p:nvPr>
            <p:ph type="subTitle" idx="1"/>
          </p:nvPr>
        </p:nvSpPr>
        <p:spPr>
          <a:xfrm>
            <a:off x="5112344" y="3752312"/>
            <a:ext cx="6971357" cy="1655762"/>
          </a:xfrm>
        </p:spPr>
        <p:txBody>
          <a:bodyPr>
            <a:normAutofit/>
          </a:bodyPr>
          <a:lstStyle/>
          <a:p>
            <a:pPr algn="ctr"/>
            <a:r>
              <a:rPr lang="es-MX" sz="1900" dirty="0" smtClean="0"/>
              <a:t>Sección de Planificación </a:t>
            </a:r>
            <a:r>
              <a:rPr lang="es-MX" sz="1900" dirty="0" smtClean="0"/>
              <a:t>Abastecimiento </a:t>
            </a:r>
            <a:r>
              <a:rPr lang="es-MX" sz="1900" dirty="0" smtClean="0"/>
              <a:t>y Atención al </a:t>
            </a:r>
            <a:r>
              <a:rPr lang="es-MX" sz="1900" dirty="0" smtClean="0"/>
              <a:t>usuario</a:t>
            </a:r>
            <a:endParaRPr lang="es-MX" sz="1900" dirty="0" smtClean="0"/>
          </a:p>
        </p:txBody>
      </p:sp>
      <p:sp>
        <p:nvSpPr>
          <p:cNvPr id="3" name="Rectángulo 2"/>
          <p:cNvSpPr/>
          <p:nvPr/>
        </p:nvSpPr>
        <p:spPr>
          <a:xfrm>
            <a:off x="5367906" y="1584042"/>
            <a:ext cx="6460230" cy="1384995"/>
          </a:xfrm>
          <a:prstGeom prst="rect">
            <a:avLst/>
          </a:prstGeom>
          <a:noFill/>
        </p:spPr>
        <p:txBody>
          <a:bodyPr wrap="none" lIns="91440" tIns="45720" rIns="91440" bIns="45720">
            <a:spAutoFit/>
          </a:bodyPr>
          <a:lstStyle/>
          <a:p>
            <a:pPr algn="ctr"/>
            <a:r>
              <a:rPr lang="es-MX" sz="2800" b="1" dirty="0">
                <a:ln w="9525">
                  <a:solidFill>
                    <a:schemeClr val="bg1"/>
                  </a:solidFill>
                  <a:prstDash val="solid"/>
                </a:ln>
                <a:effectLst>
                  <a:outerShdw blurRad="12700" dist="38100" dir="2700000" algn="tl" rotWithShape="0">
                    <a:schemeClr val="bg1">
                      <a:lumMod val="50000"/>
                    </a:schemeClr>
                  </a:outerShdw>
                </a:effectLst>
              </a:rPr>
              <a:t>Recepción a satisfacción en general </a:t>
            </a:r>
            <a:endParaRPr lang="es-MX" sz="2800" b="1" dirty="0" smtClean="0">
              <a:ln w="9525">
                <a:solidFill>
                  <a:schemeClr val="bg1"/>
                </a:solidFill>
                <a:prstDash val="solid"/>
              </a:ln>
              <a:effectLst>
                <a:outerShdw blurRad="12700" dist="38100" dir="2700000" algn="tl" rotWithShape="0">
                  <a:schemeClr val="bg1">
                    <a:lumMod val="50000"/>
                  </a:schemeClr>
                </a:outerShdw>
              </a:effectLst>
            </a:endParaRPr>
          </a:p>
          <a:p>
            <a:pPr algn="ctr"/>
            <a:r>
              <a:rPr lang="es-MX" sz="2800" b="1" dirty="0" smtClean="0">
                <a:ln w="9525">
                  <a:solidFill>
                    <a:schemeClr val="bg1"/>
                  </a:solidFill>
                  <a:prstDash val="solid"/>
                </a:ln>
                <a:effectLst>
                  <a:outerShdw blurRad="12700" dist="38100" dir="2700000" algn="tl" rotWithShape="0">
                    <a:schemeClr val="bg1">
                      <a:lumMod val="50000"/>
                    </a:schemeClr>
                  </a:outerShdw>
                </a:effectLst>
              </a:rPr>
              <a:t>con </a:t>
            </a:r>
            <a:r>
              <a:rPr lang="es-MX" sz="2800" b="1" dirty="0">
                <a:ln w="9525">
                  <a:solidFill>
                    <a:schemeClr val="bg1"/>
                  </a:solidFill>
                  <a:prstDash val="solid"/>
                </a:ln>
                <a:effectLst>
                  <a:outerShdw blurRad="12700" dist="38100" dir="2700000" algn="tl" rotWithShape="0">
                    <a:schemeClr val="bg1">
                      <a:lumMod val="50000"/>
                    </a:schemeClr>
                  </a:outerShdw>
                </a:effectLst>
              </a:rPr>
              <a:t>énfasis en contratos de </a:t>
            </a:r>
            <a:endParaRPr lang="es-MX" sz="2800" b="1" dirty="0" smtClean="0">
              <a:ln w="9525">
                <a:solidFill>
                  <a:schemeClr val="bg1"/>
                </a:solidFill>
                <a:prstDash val="solid"/>
              </a:ln>
              <a:effectLst>
                <a:outerShdw blurRad="12700" dist="38100" dir="2700000" algn="tl" rotWithShape="0">
                  <a:schemeClr val="bg1">
                    <a:lumMod val="50000"/>
                  </a:schemeClr>
                </a:outerShdw>
              </a:effectLst>
            </a:endParaRPr>
          </a:p>
          <a:p>
            <a:pPr algn="ctr"/>
            <a:r>
              <a:rPr lang="es-MX" sz="2800" b="1" dirty="0" smtClean="0">
                <a:ln w="9525">
                  <a:solidFill>
                    <a:schemeClr val="bg1"/>
                  </a:solidFill>
                  <a:prstDash val="solid"/>
                </a:ln>
                <a:effectLst>
                  <a:outerShdw blurRad="12700" dist="38100" dir="2700000" algn="tl" rotWithShape="0">
                    <a:schemeClr val="bg1">
                      <a:lumMod val="50000"/>
                    </a:schemeClr>
                  </a:outerShdw>
                </a:effectLst>
              </a:rPr>
              <a:t>reabastecimiento de </a:t>
            </a:r>
            <a:r>
              <a:rPr lang="es-MX" sz="2800" b="1" dirty="0">
                <a:ln w="9525">
                  <a:solidFill>
                    <a:schemeClr val="bg1"/>
                  </a:solidFill>
                  <a:prstDash val="solid"/>
                </a:ln>
                <a:effectLst>
                  <a:outerShdw blurRad="12700" dist="38100" dir="2700000" algn="tl" rotWithShape="0">
                    <a:schemeClr val="bg1">
                      <a:lumMod val="50000"/>
                    </a:schemeClr>
                  </a:outerShdw>
                </a:effectLst>
              </a:rPr>
              <a:t>bienes de uso común</a:t>
            </a:r>
            <a:endParaRPr lang="es-ES" sz="7200" b="1" dirty="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5873145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pic>
        <p:nvPicPr>
          <p:cNvPr id="5" name="Imagen 4"/>
          <p:cNvPicPr>
            <a:picLocks noChangeAspect="1"/>
          </p:cNvPicPr>
          <p:nvPr/>
        </p:nvPicPr>
        <p:blipFill>
          <a:blip r:embed="rId5"/>
          <a:stretch>
            <a:fillRect/>
          </a:stretch>
        </p:blipFill>
        <p:spPr>
          <a:xfrm>
            <a:off x="246888" y="456785"/>
            <a:ext cx="11729089" cy="5322578"/>
          </a:xfrm>
          <a:prstGeom prst="rect">
            <a:avLst/>
          </a:prstGeom>
        </p:spPr>
      </p:pic>
      <p:cxnSp>
        <p:nvCxnSpPr>
          <p:cNvPr id="6" name="Conector recto de flecha 5"/>
          <p:cNvCxnSpPr/>
          <p:nvPr/>
        </p:nvCxnSpPr>
        <p:spPr>
          <a:xfrm>
            <a:off x="6560598" y="1306502"/>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 name="Conector recto de flecha 7"/>
          <p:cNvCxnSpPr/>
          <p:nvPr/>
        </p:nvCxnSpPr>
        <p:spPr>
          <a:xfrm>
            <a:off x="4483221" y="1306502"/>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 name="Conector recto de flecha 8"/>
          <p:cNvCxnSpPr/>
          <p:nvPr/>
        </p:nvCxnSpPr>
        <p:spPr>
          <a:xfrm>
            <a:off x="8566212" y="1306502"/>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 name="Marcador de número de diapositiva 2"/>
          <p:cNvSpPr>
            <a:spLocks noGrp="1"/>
          </p:cNvSpPr>
          <p:nvPr>
            <p:ph type="sldNum" sz="quarter" idx="12"/>
          </p:nvPr>
        </p:nvSpPr>
        <p:spPr>
          <a:xfrm>
            <a:off x="8637974" y="6446517"/>
            <a:ext cx="2743200" cy="365125"/>
          </a:xfrm>
        </p:spPr>
        <p:txBody>
          <a:bodyPr/>
          <a:lstStyle/>
          <a:p>
            <a:fld id="{D119DFF4-8F9D-4473-9CBC-BB482CDDAE7E}" type="slidenum">
              <a:rPr lang="es-CR" smtClean="0">
                <a:solidFill>
                  <a:schemeClr val="bg1"/>
                </a:solidFill>
              </a:rPr>
              <a:t>10</a:t>
            </a:fld>
            <a:endParaRPr lang="es-CR" dirty="0">
              <a:solidFill>
                <a:schemeClr val="bg1"/>
              </a:solidFill>
            </a:endParaRPr>
          </a:p>
        </p:txBody>
      </p:sp>
    </p:spTree>
    <p:extLst>
      <p:ext uri="{BB962C8B-B14F-4D97-AF65-F5344CB8AC3E}">
        <p14:creationId xmlns:p14="http://schemas.microsoft.com/office/powerpoint/2010/main" val="3937384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2" name="Título 1"/>
          <p:cNvSpPr>
            <a:spLocks noGrp="1"/>
          </p:cNvSpPr>
          <p:nvPr>
            <p:ph type="title"/>
          </p:nvPr>
        </p:nvSpPr>
        <p:spPr>
          <a:xfrm>
            <a:off x="3798533" y="138757"/>
            <a:ext cx="4594934" cy="779462"/>
          </a:xfrm>
        </p:spPr>
        <p:txBody>
          <a:bodyPr>
            <a:normAutofit/>
          </a:body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Revisión de factura</a:t>
            </a:r>
            <a:endParaRPr lang="es-CR"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pic>
        <p:nvPicPr>
          <p:cNvPr id="4" name="Marcador de contenido 3"/>
          <p:cNvPicPr>
            <a:picLocks noGrp="1" noChangeAspect="1"/>
          </p:cNvPicPr>
          <p:nvPr>
            <p:ph idx="1"/>
          </p:nvPr>
        </p:nvPicPr>
        <p:blipFill>
          <a:blip r:embed="rId5"/>
          <a:stretch>
            <a:fillRect/>
          </a:stretch>
        </p:blipFill>
        <p:spPr>
          <a:xfrm>
            <a:off x="0" y="918219"/>
            <a:ext cx="12192000" cy="4805983"/>
          </a:xfrm>
          <a:prstGeom prst="rect">
            <a:avLst/>
          </a:prstGeom>
        </p:spPr>
      </p:pic>
      <p:cxnSp>
        <p:nvCxnSpPr>
          <p:cNvPr id="11" name="Conector recto de flecha 10"/>
          <p:cNvCxnSpPr/>
          <p:nvPr/>
        </p:nvCxnSpPr>
        <p:spPr>
          <a:xfrm flipH="1" flipV="1">
            <a:off x="3817028" y="3734002"/>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13" name="Conector recto de flecha 12"/>
          <p:cNvCxnSpPr/>
          <p:nvPr/>
        </p:nvCxnSpPr>
        <p:spPr>
          <a:xfrm flipH="1" flipV="1">
            <a:off x="9411809" y="1503823"/>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14" name="Conector recto de flecha 13"/>
          <p:cNvCxnSpPr/>
          <p:nvPr/>
        </p:nvCxnSpPr>
        <p:spPr>
          <a:xfrm flipV="1">
            <a:off x="9984418" y="5275260"/>
            <a:ext cx="929198"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19" name="Conector recto de flecha 18"/>
          <p:cNvCxnSpPr/>
          <p:nvPr/>
        </p:nvCxnSpPr>
        <p:spPr>
          <a:xfrm flipH="1" flipV="1">
            <a:off x="9672589" y="1287585"/>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15" name="Conector recto de flecha 14"/>
          <p:cNvCxnSpPr/>
          <p:nvPr/>
        </p:nvCxnSpPr>
        <p:spPr>
          <a:xfrm flipH="1" flipV="1">
            <a:off x="9672589" y="1145034"/>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16" name="Conector recto de flecha 15"/>
          <p:cNvCxnSpPr/>
          <p:nvPr/>
        </p:nvCxnSpPr>
        <p:spPr>
          <a:xfrm flipH="1" flipV="1">
            <a:off x="2513490" y="1593976"/>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20" name="Conector recto de flecha 19"/>
          <p:cNvCxnSpPr/>
          <p:nvPr/>
        </p:nvCxnSpPr>
        <p:spPr>
          <a:xfrm flipH="1" flipV="1">
            <a:off x="6233234" y="3096739"/>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21" name="Conector recto de flecha 20"/>
          <p:cNvCxnSpPr/>
          <p:nvPr/>
        </p:nvCxnSpPr>
        <p:spPr>
          <a:xfrm flipH="1" flipV="1">
            <a:off x="4033051" y="1015435"/>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sp>
        <p:nvSpPr>
          <p:cNvPr id="6" name="Marcador de número de diapositiva 5"/>
          <p:cNvSpPr>
            <a:spLocks noGrp="1"/>
          </p:cNvSpPr>
          <p:nvPr>
            <p:ph type="sldNum" sz="quarter" idx="12"/>
          </p:nvPr>
        </p:nvSpPr>
        <p:spPr>
          <a:xfrm>
            <a:off x="8612818" y="6449046"/>
            <a:ext cx="2743200" cy="365125"/>
          </a:xfrm>
        </p:spPr>
        <p:txBody>
          <a:bodyPr/>
          <a:lstStyle/>
          <a:p>
            <a:fld id="{D119DFF4-8F9D-4473-9CBC-BB482CDDAE7E}" type="slidenum">
              <a:rPr lang="es-CR" smtClean="0">
                <a:solidFill>
                  <a:schemeClr val="bg1"/>
                </a:solidFill>
              </a:rPr>
              <a:t>11</a:t>
            </a:fld>
            <a:endParaRPr lang="es-CR" dirty="0">
              <a:solidFill>
                <a:schemeClr val="bg1"/>
              </a:solidFill>
            </a:endParaRPr>
          </a:p>
        </p:txBody>
      </p:sp>
    </p:spTree>
    <p:extLst>
      <p:ext uri="{BB962C8B-B14F-4D97-AF65-F5344CB8AC3E}">
        <p14:creationId xmlns:p14="http://schemas.microsoft.com/office/powerpoint/2010/main" val="2287960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circle(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16"/>
                                        </p:tgtEl>
                                      </p:cBhvr>
                                    </p:animEffect>
                                    <p:set>
                                      <p:cBhvr>
                                        <p:cTn id="22" dur="1" fill="hold">
                                          <p:stCondLst>
                                            <p:cond delay="499"/>
                                          </p:stCondLst>
                                        </p:cTn>
                                        <p:tgtEl>
                                          <p:spTgt spid="1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circle(in)">
                                      <p:cBhvr>
                                        <p:cTn id="27" dur="20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21"/>
                                        </p:tgtEl>
                                      </p:cBhvr>
                                    </p:animEffect>
                                    <p:set>
                                      <p:cBhvr>
                                        <p:cTn id="32" dur="1" fill="hold">
                                          <p:stCondLst>
                                            <p:cond delay="499"/>
                                          </p:stCondLst>
                                        </p:cTn>
                                        <p:tgtEl>
                                          <p:spTgt spid="21"/>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circle(in)">
                                      <p:cBhvr>
                                        <p:cTn id="37" dur="20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15"/>
                                        </p:tgtEl>
                                      </p:cBhvr>
                                    </p:animEffect>
                                    <p:set>
                                      <p:cBhvr>
                                        <p:cTn id="42" dur="1" fill="hold">
                                          <p:stCondLst>
                                            <p:cond delay="499"/>
                                          </p:stCondLst>
                                        </p:cTn>
                                        <p:tgtEl>
                                          <p:spTgt spid="1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circle(in)">
                                      <p:cBhvr>
                                        <p:cTn id="47" dur="20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500"/>
                                        <p:tgtEl>
                                          <p:spTgt spid="19"/>
                                        </p:tgtEl>
                                      </p:cBhvr>
                                    </p:animEffect>
                                    <p:set>
                                      <p:cBhvr>
                                        <p:cTn id="52" dur="1" fill="hold">
                                          <p:stCondLst>
                                            <p:cond delay="499"/>
                                          </p:stCondLst>
                                        </p:cTn>
                                        <p:tgtEl>
                                          <p:spTgt spid="19"/>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6" presetClass="entr" presetSubtype="16" fill="hold"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circle(in)">
                                      <p:cBhvr>
                                        <p:cTn id="57" dur="20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11"/>
                                        </p:tgtEl>
                                      </p:cBhvr>
                                    </p:animEffect>
                                    <p:set>
                                      <p:cBhvr>
                                        <p:cTn id="62" dur="1" fill="hold">
                                          <p:stCondLst>
                                            <p:cond delay="499"/>
                                          </p:stCondLst>
                                        </p:cTn>
                                        <p:tgtEl>
                                          <p:spTgt spid="11"/>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6" presetClass="entr" presetSubtype="16" fill="hold"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circle(in)">
                                      <p:cBhvr>
                                        <p:cTn id="67" dur="20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6" presetClass="entr" presetSubtype="16" fill="hold" nodeType="click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circle(in)">
                                      <p:cBhvr>
                                        <p:cTn id="72" dur="2000"/>
                                        <p:tgtEl>
                                          <p:spTgt spid="2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xit" presetSubtype="0" fill="hold" nodeType="clickEffect">
                                  <p:stCondLst>
                                    <p:cond delay="0"/>
                                  </p:stCondLst>
                                  <p:childTnLst>
                                    <p:animEffect transition="out" filter="fade">
                                      <p:cBhvr>
                                        <p:cTn id="76" dur="500"/>
                                        <p:tgtEl>
                                          <p:spTgt spid="20"/>
                                        </p:tgtEl>
                                      </p:cBhvr>
                                    </p:animEffect>
                                    <p:set>
                                      <p:cBhvr>
                                        <p:cTn id="77" dur="1" fill="hold">
                                          <p:stCondLst>
                                            <p:cond delay="499"/>
                                          </p:stCondLst>
                                        </p:cTn>
                                        <p:tgtEl>
                                          <p:spTgt spid="20"/>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10" presetClass="exit" presetSubtype="0" fill="hold" nodeType="clickEffect">
                                  <p:stCondLst>
                                    <p:cond delay="0"/>
                                  </p:stCondLst>
                                  <p:childTnLst>
                                    <p:animEffect transition="out" filter="fade">
                                      <p:cBhvr>
                                        <p:cTn id="81" dur="500"/>
                                        <p:tgtEl>
                                          <p:spTgt spid="13"/>
                                        </p:tgtEl>
                                      </p:cBhvr>
                                    </p:animEffect>
                                    <p:set>
                                      <p:cBhvr>
                                        <p:cTn id="82" dur="1" fill="hold">
                                          <p:stCondLst>
                                            <p:cond delay="499"/>
                                          </p:stCondLst>
                                        </p:cTn>
                                        <p:tgtEl>
                                          <p:spTgt spid="13"/>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6" presetClass="entr" presetSubtype="16" fill="hold" nodeType="click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circle(in)">
                                      <p:cBhvr>
                                        <p:cTn id="87" dur="2000"/>
                                        <p:tgtEl>
                                          <p:spTgt spid="14"/>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nodeType="clickEffect">
                                  <p:stCondLst>
                                    <p:cond delay="0"/>
                                  </p:stCondLst>
                                  <p:childTnLst>
                                    <p:animEffect transition="out" filter="fade">
                                      <p:cBhvr>
                                        <p:cTn id="91" dur="500"/>
                                        <p:tgtEl>
                                          <p:spTgt spid="14"/>
                                        </p:tgtEl>
                                      </p:cBhvr>
                                    </p:animEffect>
                                    <p:set>
                                      <p:cBhvr>
                                        <p:cTn id="92"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2" name="Título 1"/>
          <p:cNvSpPr>
            <a:spLocks noGrp="1"/>
          </p:cNvSpPr>
          <p:nvPr>
            <p:ph type="title"/>
          </p:nvPr>
        </p:nvSpPr>
        <p:spPr>
          <a:xfrm>
            <a:off x="3798900" y="94845"/>
            <a:ext cx="4594934" cy="779462"/>
          </a:xfrm>
        </p:spPr>
        <p:txBody>
          <a:bodyPr>
            <a:normAutofit/>
          </a:body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Revisión de factura</a:t>
            </a:r>
            <a:endParaRPr lang="es-CR"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pic>
        <p:nvPicPr>
          <p:cNvPr id="6" name="Imagen 5"/>
          <p:cNvPicPr>
            <a:picLocks noChangeAspect="1"/>
          </p:cNvPicPr>
          <p:nvPr/>
        </p:nvPicPr>
        <p:blipFill>
          <a:blip r:embed="rId5"/>
          <a:stretch>
            <a:fillRect/>
          </a:stretch>
        </p:blipFill>
        <p:spPr>
          <a:xfrm>
            <a:off x="2018731" y="790114"/>
            <a:ext cx="9406830" cy="5308846"/>
          </a:xfrm>
          <a:prstGeom prst="rect">
            <a:avLst/>
          </a:prstGeom>
        </p:spPr>
      </p:pic>
      <p:cxnSp>
        <p:nvCxnSpPr>
          <p:cNvPr id="20" name="Conector recto de flecha 19"/>
          <p:cNvCxnSpPr/>
          <p:nvPr/>
        </p:nvCxnSpPr>
        <p:spPr>
          <a:xfrm flipH="1" flipV="1">
            <a:off x="10551478" y="1909022"/>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21" name="Conector recto de flecha 20"/>
          <p:cNvCxnSpPr/>
          <p:nvPr/>
        </p:nvCxnSpPr>
        <p:spPr>
          <a:xfrm flipH="1" flipV="1">
            <a:off x="7248248" y="1988921"/>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22" name="Conector recto de flecha 21"/>
          <p:cNvCxnSpPr/>
          <p:nvPr/>
        </p:nvCxnSpPr>
        <p:spPr>
          <a:xfrm flipH="1" flipV="1">
            <a:off x="3643544" y="2238127"/>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25" name="Conector recto de flecha 24"/>
          <p:cNvCxnSpPr/>
          <p:nvPr/>
        </p:nvCxnSpPr>
        <p:spPr>
          <a:xfrm flipH="1" flipV="1">
            <a:off x="5523390" y="3444537"/>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26" name="Conector recto de flecha 25"/>
          <p:cNvCxnSpPr/>
          <p:nvPr/>
        </p:nvCxnSpPr>
        <p:spPr>
          <a:xfrm flipH="1" flipV="1">
            <a:off x="6954272" y="3365407"/>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29" name="Conector recto de flecha 28"/>
          <p:cNvCxnSpPr/>
          <p:nvPr/>
        </p:nvCxnSpPr>
        <p:spPr>
          <a:xfrm flipV="1">
            <a:off x="9401452" y="4778089"/>
            <a:ext cx="852258" cy="469884"/>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30" name="Conector recto de flecha 29"/>
          <p:cNvCxnSpPr/>
          <p:nvPr/>
        </p:nvCxnSpPr>
        <p:spPr>
          <a:xfrm flipH="1" flipV="1">
            <a:off x="4950780" y="3844664"/>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pic>
        <p:nvPicPr>
          <p:cNvPr id="15" name="Imagen 14"/>
          <p:cNvPicPr>
            <a:picLocks noChangeAspect="1"/>
          </p:cNvPicPr>
          <p:nvPr/>
        </p:nvPicPr>
        <p:blipFill>
          <a:blip r:embed="rId6"/>
          <a:stretch>
            <a:fillRect/>
          </a:stretch>
        </p:blipFill>
        <p:spPr>
          <a:xfrm>
            <a:off x="4980723" y="2411743"/>
            <a:ext cx="1687886" cy="273754"/>
          </a:xfrm>
          <a:prstGeom prst="rect">
            <a:avLst/>
          </a:prstGeom>
        </p:spPr>
      </p:pic>
      <p:cxnSp>
        <p:nvCxnSpPr>
          <p:cNvPr id="31" name="Conector recto de flecha 30"/>
          <p:cNvCxnSpPr/>
          <p:nvPr/>
        </p:nvCxnSpPr>
        <p:spPr>
          <a:xfrm flipH="1" flipV="1">
            <a:off x="5713891" y="1091197"/>
            <a:ext cx="1145219" cy="448942"/>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sp>
        <p:nvSpPr>
          <p:cNvPr id="4" name="Marcador de número de diapositiva 3"/>
          <p:cNvSpPr>
            <a:spLocks noGrp="1"/>
          </p:cNvSpPr>
          <p:nvPr>
            <p:ph type="sldNum" sz="quarter" idx="12"/>
          </p:nvPr>
        </p:nvSpPr>
        <p:spPr>
          <a:xfrm>
            <a:off x="8600209" y="6492875"/>
            <a:ext cx="2743200" cy="365125"/>
          </a:xfrm>
        </p:spPr>
        <p:txBody>
          <a:bodyPr/>
          <a:lstStyle/>
          <a:p>
            <a:fld id="{D119DFF4-8F9D-4473-9CBC-BB482CDDAE7E}" type="slidenum">
              <a:rPr lang="es-CR" smtClean="0">
                <a:solidFill>
                  <a:schemeClr val="bg1"/>
                </a:solidFill>
              </a:rPr>
              <a:t>12</a:t>
            </a:fld>
            <a:endParaRPr lang="es-CR" dirty="0">
              <a:solidFill>
                <a:schemeClr val="bg1"/>
              </a:solidFill>
            </a:endParaRPr>
          </a:p>
        </p:txBody>
      </p:sp>
    </p:spTree>
    <p:extLst>
      <p:ext uri="{BB962C8B-B14F-4D97-AF65-F5344CB8AC3E}">
        <p14:creationId xmlns:p14="http://schemas.microsoft.com/office/powerpoint/2010/main" val="3797022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circle(in)">
                                      <p:cBhvr>
                                        <p:cTn id="20" dur="20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500"/>
                                        <p:tgtEl>
                                          <p:spTgt spid="20"/>
                                        </p:tgtEl>
                                      </p:cBhvr>
                                    </p:animEffect>
                                    <p:set>
                                      <p:cBhvr>
                                        <p:cTn id="25" dur="1" fill="hold">
                                          <p:stCondLst>
                                            <p:cond delay="499"/>
                                          </p:stCondLst>
                                        </p:cTn>
                                        <p:tgtEl>
                                          <p:spTgt spid="20"/>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circle(in)">
                                      <p:cBhvr>
                                        <p:cTn id="30" dur="20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500"/>
                                        <p:tgtEl>
                                          <p:spTgt spid="21"/>
                                        </p:tgtEl>
                                      </p:cBhvr>
                                    </p:animEffect>
                                    <p:set>
                                      <p:cBhvr>
                                        <p:cTn id="35" dur="1" fill="hold">
                                          <p:stCondLst>
                                            <p:cond delay="499"/>
                                          </p:stCondLst>
                                        </p:cTn>
                                        <p:tgtEl>
                                          <p:spTgt spid="21"/>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nodeType="click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circle(in)">
                                      <p:cBhvr>
                                        <p:cTn id="40" dur="2000"/>
                                        <p:tgtEl>
                                          <p:spTgt spid="3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nodeType="clickEffect">
                                  <p:stCondLst>
                                    <p:cond delay="0"/>
                                  </p:stCondLst>
                                  <p:childTnLst>
                                    <p:animEffect transition="out" filter="fade">
                                      <p:cBhvr>
                                        <p:cTn id="44" dur="500"/>
                                        <p:tgtEl>
                                          <p:spTgt spid="31"/>
                                        </p:tgtEl>
                                      </p:cBhvr>
                                    </p:animEffect>
                                    <p:set>
                                      <p:cBhvr>
                                        <p:cTn id="45" dur="1" fill="hold">
                                          <p:stCondLst>
                                            <p:cond delay="499"/>
                                          </p:stCondLst>
                                        </p:cTn>
                                        <p:tgtEl>
                                          <p:spTgt spid="31"/>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nodeType="click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circle(in)">
                                      <p:cBhvr>
                                        <p:cTn id="50" dur="2000"/>
                                        <p:tgtEl>
                                          <p:spTgt spid="2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nodeType="clickEffect">
                                  <p:stCondLst>
                                    <p:cond delay="0"/>
                                  </p:stCondLst>
                                  <p:childTnLst>
                                    <p:animEffect transition="out" filter="fade">
                                      <p:cBhvr>
                                        <p:cTn id="54" dur="500"/>
                                        <p:tgtEl>
                                          <p:spTgt spid="22"/>
                                        </p:tgtEl>
                                      </p:cBhvr>
                                    </p:animEffect>
                                    <p:set>
                                      <p:cBhvr>
                                        <p:cTn id="55" dur="1" fill="hold">
                                          <p:stCondLst>
                                            <p:cond delay="499"/>
                                          </p:stCondLst>
                                        </p:cTn>
                                        <p:tgtEl>
                                          <p:spTgt spid="22"/>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6" presetClass="entr" presetSubtype="16" fill="hold"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circle(in)">
                                      <p:cBhvr>
                                        <p:cTn id="60" dur="2000"/>
                                        <p:tgtEl>
                                          <p:spTgt spid="25"/>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nodeType="clickEffect">
                                  <p:stCondLst>
                                    <p:cond delay="0"/>
                                  </p:stCondLst>
                                  <p:childTnLst>
                                    <p:animEffect transition="out" filter="fade">
                                      <p:cBhvr>
                                        <p:cTn id="64" dur="500"/>
                                        <p:tgtEl>
                                          <p:spTgt spid="25"/>
                                        </p:tgtEl>
                                      </p:cBhvr>
                                    </p:animEffect>
                                    <p:set>
                                      <p:cBhvr>
                                        <p:cTn id="65" dur="1" fill="hold">
                                          <p:stCondLst>
                                            <p:cond delay="499"/>
                                          </p:stCondLst>
                                        </p:cTn>
                                        <p:tgtEl>
                                          <p:spTgt spid="25"/>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6" presetClass="entr" presetSubtype="16" fill="hold" nodeType="click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circle(in)">
                                      <p:cBhvr>
                                        <p:cTn id="70" dur="2000"/>
                                        <p:tgtEl>
                                          <p:spTgt spid="26"/>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nodeType="clickEffect">
                                  <p:stCondLst>
                                    <p:cond delay="0"/>
                                  </p:stCondLst>
                                  <p:childTnLst>
                                    <p:animEffect transition="out" filter="fade">
                                      <p:cBhvr>
                                        <p:cTn id="74" dur="500"/>
                                        <p:tgtEl>
                                          <p:spTgt spid="26"/>
                                        </p:tgtEl>
                                      </p:cBhvr>
                                    </p:animEffect>
                                    <p:set>
                                      <p:cBhvr>
                                        <p:cTn id="75" dur="1" fill="hold">
                                          <p:stCondLst>
                                            <p:cond delay="499"/>
                                          </p:stCondLst>
                                        </p:cTn>
                                        <p:tgtEl>
                                          <p:spTgt spid="26"/>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6" presetClass="entr" presetSubtype="16" fill="hold" nodeType="click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circle(in)">
                                      <p:cBhvr>
                                        <p:cTn id="80" dur="2000"/>
                                        <p:tgtEl>
                                          <p:spTgt spid="29"/>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xit" presetSubtype="0" fill="hold" nodeType="clickEffect">
                                  <p:stCondLst>
                                    <p:cond delay="0"/>
                                  </p:stCondLst>
                                  <p:childTnLst>
                                    <p:animEffect transition="out" filter="fade">
                                      <p:cBhvr>
                                        <p:cTn id="84" dur="500"/>
                                        <p:tgtEl>
                                          <p:spTgt spid="29"/>
                                        </p:tgtEl>
                                      </p:cBhvr>
                                    </p:animEffect>
                                    <p:set>
                                      <p:cBhvr>
                                        <p:cTn id="85" dur="1" fill="hold">
                                          <p:stCondLst>
                                            <p:cond delay="499"/>
                                          </p:stCondLst>
                                        </p:cTn>
                                        <p:tgtEl>
                                          <p:spTgt spid="29"/>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6" presetClass="entr" presetSubtype="16" fill="hold" nodeType="click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circle(in)">
                                      <p:cBhvr>
                                        <p:cTn id="90" dur="2000"/>
                                        <p:tgtEl>
                                          <p:spTgt spid="30"/>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xit" presetSubtype="0" fill="hold" nodeType="clickEffect">
                                  <p:stCondLst>
                                    <p:cond delay="0"/>
                                  </p:stCondLst>
                                  <p:childTnLst>
                                    <p:animEffect transition="out" filter="fade">
                                      <p:cBhvr>
                                        <p:cTn id="94" dur="500"/>
                                        <p:tgtEl>
                                          <p:spTgt spid="30"/>
                                        </p:tgtEl>
                                      </p:cBhvr>
                                    </p:animEffect>
                                    <p:set>
                                      <p:cBhvr>
                                        <p:cTn id="95"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2" name="Título 1"/>
          <p:cNvSpPr>
            <a:spLocks noGrp="1"/>
          </p:cNvSpPr>
          <p:nvPr>
            <p:ph type="title"/>
          </p:nvPr>
        </p:nvSpPr>
        <p:spPr>
          <a:xfrm>
            <a:off x="4989251" y="365125"/>
            <a:ext cx="6880194" cy="1099691"/>
          </a:xfrm>
        </p:spPr>
        <p:txBody>
          <a:bodyPr/>
          <a:lstStyle/>
          <a:p>
            <a:r>
              <a:rPr lang="es-MX" b="1" dirty="0" smtClean="0">
                <a:ln w="0"/>
                <a:solidFill>
                  <a:schemeClr val="accent6"/>
                </a:solidFill>
                <a:effectLst>
                  <a:outerShdw blurRad="38100" dist="25400" dir="5400000" algn="ctr" rotWithShape="0">
                    <a:srgbClr val="6E747A">
                      <a:alpha val="43000"/>
                    </a:srgbClr>
                  </a:outerShdw>
                </a:effectLst>
              </a:rPr>
              <a:t>Recepciones de factura</a:t>
            </a:r>
            <a:endParaRPr lang="es-CR" b="1" dirty="0">
              <a:ln w="0"/>
              <a:solidFill>
                <a:schemeClr val="accent6"/>
              </a:solidFill>
              <a:effectLst>
                <a:outerShdw blurRad="38100" dist="25400" dir="5400000" algn="ctr" rotWithShape="0">
                  <a:srgbClr val="6E747A">
                    <a:alpha val="43000"/>
                  </a:srgbClr>
                </a:outerShdw>
              </a:effectLst>
            </a:endParaRPr>
          </a:p>
        </p:txBody>
      </p:sp>
      <p:sp>
        <p:nvSpPr>
          <p:cNvPr id="3" name="Marcador de contenido 2"/>
          <p:cNvSpPr>
            <a:spLocks noGrp="1"/>
          </p:cNvSpPr>
          <p:nvPr>
            <p:ph idx="1"/>
          </p:nvPr>
        </p:nvSpPr>
        <p:spPr>
          <a:xfrm>
            <a:off x="4989251" y="1464816"/>
            <a:ext cx="6880194" cy="4712147"/>
          </a:xfrm>
        </p:spPr>
        <p:txBody>
          <a:bodyPr/>
          <a:lstStyle/>
          <a:p>
            <a:r>
              <a:rPr lang="es-MX" dirty="0" smtClean="0"/>
              <a:t>PBS - Sistema de Proveeduría de Bienes y Servicios</a:t>
            </a:r>
          </a:p>
          <a:p>
            <a:r>
              <a:rPr lang="es-MX" dirty="0" smtClean="0"/>
              <a:t>CMP – Compras de Bienes y Servicios</a:t>
            </a:r>
          </a:p>
          <a:p>
            <a:r>
              <a:rPr lang="es-MX" dirty="0" smtClean="0"/>
              <a:t>ADC – Administración de Contrato</a:t>
            </a:r>
          </a:p>
          <a:p>
            <a:r>
              <a:rPr lang="es-MX" dirty="0" smtClean="0"/>
              <a:t>ADC – Mantenimiento</a:t>
            </a:r>
          </a:p>
          <a:p>
            <a:r>
              <a:rPr lang="es-MX" dirty="0" smtClean="0"/>
              <a:t>Lista de Recepciones de Pedido</a:t>
            </a:r>
            <a:endParaRPr lang="es-CR" dirty="0"/>
          </a:p>
        </p:txBody>
      </p:sp>
      <p:pic>
        <p:nvPicPr>
          <p:cNvPr id="4" name="Imagen 3"/>
          <p:cNvPicPr>
            <a:picLocks noChangeAspect="1"/>
          </p:cNvPicPr>
          <p:nvPr/>
        </p:nvPicPr>
        <p:blipFill>
          <a:blip r:embed="rId4">
            <a:duotone>
              <a:prstClr val="black"/>
              <a:schemeClr val="tx2">
                <a:tint val="45000"/>
                <a:satMod val="400000"/>
              </a:schemeClr>
            </a:duotone>
          </a:blip>
          <a:stretch>
            <a:fillRect/>
          </a:stretch>
        </p:blipFill>
        <p:spPr>
          <a:xfrm>
            <a:off x="675380" y="197628"/>
            <a:ext cx="4207338" cy="5688267"/>
          </a:xfrm>
          <a:prstGeom prst="roundRect">
            <a:avLst>
              <a:gd name="adj" fmla="val 8594"/>
            </a:avLst>
          </a:prstGeom>
          <a:solidFill>
            <a:srgbClr val="FFFFFF">
              <a:shade val="85000"/>
            </a:srgbClr>
          </a:solidFill>
          <a:ln>
            <a:noFill/>
          </a:ln>
          <a:effectLst/>
        </p:spPr>
      </p:pic>
      <p:sp>
        <p:nvSpPr>
          <p:cNvPr id="5" name="Elipse 4"/>
          <p:cNvSpPr/>
          <p:nvPr/>
        </p:nvSpPr>
        <p:spPr>
          <a:xfrm>
            <a:off x="1687095" y="4022165"/>
            <a:ext cx="2183907" cy="568171"/>
          </a:xfrm>
          <a:prstGeom prst="ellipse">
            <a:avLst/>
          </a:prstGeom>
          <a:noFill/>
          <a:ln w="762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s-CR"/>
          </a:p>
        </p:txBody>
      </p:sp>
      <p:cxnSp>
        <p:nvCxnSpPr>
          <p:cNvPr id="6" name="Conector recto de flecha 5"/>
          <p:cNvCxnSpPr/>
          <p:nvPr/>
        </p:nvCxnSpPr>
        <p:spPr>
          <a:xfrm flipH="1" flipV="1">
            <a:off x="3574744" y="823221"/>
            <a:ext cx="1091952" cy="40837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7" name="Conector recto de flecha 6"/>
          <p:cNvCxnSpPr/>
          <p:nvPr/>
        </p:nvCxnSpPr>
        <p:spPr>
          <a:xfrm flipH="1" flipV="1">
            <a:off x="3151575" y="1321529"/>
            <a:ext cx="1091952" cy="40837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 name="Conector recto de flecha 7"/>
          <p:cNvCxnSpPr/>
          <p:nvPr/>
        </p:nvCxnSpPr>
        <p:spPr>
          <a:xfrm flipH="1" flipV="1">
            <a:off x="3151575" y="2505835"/>
            <a:ext cx="1091952" cy="40837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 name="Conector recto de flecha 8"/>
          <p:cNvCxnSpPr/>
          <p:nvPr/>
        </p:nvCxnSpPr>
        <p:spPr>
          <a:xfrm flipH="1" flipV="1">
            <a:off x="2779049" y="2988199"/>
            <a:ext cx="1091952" cy="40837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2" name="Marcador de número de diapositiva 11"/>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13</a:t>
            </a:fld>
            <a:endParaRPr lang="es-CR" dirty="0">
              <a:solidFill>
                <a:schemeClr val="bg1"/>
              </a:solidFill>
            </a:endParaRPr>
          </a:p>
        </p:txBody>
      </p:sp>
    </p:spTree>
    <p:extLst>
      <p:ext uri="{BB962C8B-B14F-4D97-AF65-F5344CB8AC3E}">
        <p14:creationId xmlns:p14="http://schemas.microsoft.com/office/powerpoint/2010/main" val="2059993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calcmode="lin" valueType="num">
                                      <p:cBhvr additive="base">
                                        <p:cTn id="3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 calcmode="lin" valueType="num">
                                      <p:cBhvr additive="base">
                                        <p:cTn id="4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3" end="3"/>
                                            </p:txEl>
                                          </p:spTgt>
                                        </p:tgtEl>
                                        <p:attrNameLst>
                                          <p:attrName>style.visibility</p:attrName>
                                        </p:attrNameLst>
                                      </p:cBhvr>
                                      <p:to>
                                        <p:strVal val="visible"/>
                                      </p:to>
                                    </p:set>
                                    <p:anim calcmode="lin" valueType="num">
                                      <p:cBhvr additive="base">
                                        <p:cTn id="5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1000"/>
                                        <p:tgtEl>
                                          <p:spTgt spid="9"/>
                                        </p:tgtEl>
                                      </p:cBhvr>
                                    </p:animEffect>
                                    <p:anim calcmode="lin" valueType="num">
                                      <p:cBhvr>
                                        <p:cTn id="63" dur="1000" fill="hold"/>
                                        <p:tgtEl>
                                          <p:spTgt spid="9"/>
                                        </p:tgtEl>
                                        <p:attrNameLst>
                                          <p:attrName>ppt_x</p:attrName>
                                        </p:attrNameLst>
                                      </p:cBhvr>
                                      <p:tavLst>
                                        <p:tav tm="0">
                                          <p:val>
                                            <p:strVal val="#ppt_x"/>
                                          </p:val>
                                        </p:tav>
                                        <p:tav tm="100000">
                                          <p:val>
                                            <p:strVal val="#ppt_x"/>
                                          </p:val>
                                        </p:tav>
                                      </p:tavLst>
                                    </p:anim>
                                    <p:anim calcmode="lin" valueType="num">
                                      <p:cBhvr>
                                        <p:cTn id="6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3">
                                            <p:txEl>
                                              <p:pRg st="4" end="4"/>
                                            </p:txEl>
                                          </p:spTgt>
                                        </p:tgtEl>
                                        <p:attrNameLst>
                                          <p:attrName>style.visibility</p:attrName>
                                        </p:attrNameLst>
                                      </p:cBhvr>
                                      <p:to>
                                        <p:strVal val="visible"/>
                                      </p:to>
                                    </p:set>
                                    <p:anim calcmode="lin" valueType="num">
                                      <p:cBhvr additive="base">
                                        <p:cTn id="6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1" presetClass="entr" presetSubtype="1" fill="hold" grpId="0" nodeType="click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wheel(1)">
                                      <p:cBhvr>
                                        <p:cTn id="7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17"/>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7035308" y="177401"/>
            <a:ext cx="4615885" cy="5955021"/>
          </a:xfrm>
        </p:spPr>
        <p:txBody>
          <a:bodyPr>
            <a:normAutofit/>
          </a:bodyPr>
          <a:lstStyle/>
          <a:p>
            <a:r>
              <a:rPr lang="es-MX" dirty="0" smtClean="0"/>
              <a:t>Hoja en blanco – nuevo</a:t>
            </a:r>
          </a:p>
          <a:p>
            <a:endParaRPr lang="es-MX" dirty="0" smtClean="0"/>
          </a:p>
          <a:p>
            <a:r>
              <a:rPr lang="es-MX" dirty="0" smtClean="0"/>
              <a:t>Fecha de recepción </a:t>
            </a:r>
          </a:p>
          <a:p>
            <a:endParaRPr lang="es-MX" dirty="0" smtClean="0"/>
          </a:p>
          <a:p>
            <a:r>
              <a:rPr lang="es-MX" dirty="0" smtClean="0"/>
              <a:t>Unidad Ejecutora</a:t>
            </a:r>
          </a:p>
          <a:p>
            <a:r>
              <a:rPr lang="es-MX" dirty="0" smtClean="0"/>
              <a:t>Contrato </a:t>
            </a:r>
          </a:p>
          <a:p>
            <a:endParaRPr lang="es-MX" dirty="0" smtClean="0"/>
          </a:p>
          <a:p>
            <a:r>
              <a:rPr lang="es-MX" dirty="0" smtClean="0"/>
              <a:t>Control de Verificación</a:t>
            </a:r>
            <a:endParaRPr lang="es-CR" dirty="0"/>
          </a:p>
        </p:txBody>
      </p:sp>
      <p:pic>
        <p:nvPicPr>
          <p:cNvPr id="6" name="Imagen 5"/>
          <p:cNvPicPr>
            <a:picLocks noChangeAspect="1"/>
          </p:cNvPicPr>
          <p:nvPr/>
        </p:nvPicPr>
        <p:blipFill>
          <a:blip r:embed="rId5"/>
          <a:stretch>
            <a:fillRect/>
          </a:stretch>
        </p:blipFill>
        <p:spPr>
          <a:xfrm>
            <a:off x="375289" y="10812"/>
            <a:ext cx="1360690" cy="666843"/>
          </a:xfrm>
          <a:prstGeom prst="rect">
            <a:avLst/>
          </a:prstGeom>
        </p:spPr>
      </p:pic>
      <p:cxnSp>
        <p:nvCxnSpPr>
          <p:cNvPr id="8" name="Conector recto de flecha 7"/>
          <p:cNvCxnSpPr/>
          <p:nvPr/>
        </p:nvCxnSpPr>
        <p:spPr>
          <a:xfrm flipH="1" flipV="1">
            <a:off x="812142" y="486785"/>
            <a:ext cx="923837" cy="19087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pic>
        <p:nvPicPr>
          <p:cNvPr id="9" name="Imagen 8"/>
          <p:cNvPicPr>
            <a:picLocks noChangeAspect="1"/>
          </p:cNvPicPr>
          <p:nvPr/>
        </p:nvPicPr>
        <p:blipFill>
          <a:blip r:embed="rId6"/>
          <a:stretch>
            <a:fillRect/>
          </a:stretch>
        </p:blipFill>
        <p:spPr>
          <a:xfrm>
            <a:off x="616372" y="682847"/>
            <a:ext cx="5668166" cy="5132028"/>
          </a:xfrm>
          <a:prstGeom prst="rect">
            <a:avLst/>
          </a:prstGeom>
        </p:spPr>
      </p:pic>
      <p:pic>
        <p:nvPicPr>
          <p:cNvPr id="11" name="Imagen 10"/>
          <p:cNvPicPr>
            <a:picLocks noChangeAspect="1"/>
          </p:cNvPicPr>
          <p:nvPr/>
        </p:nvPicPr>
        <p:blipFill>
          <a:blip r:embed="rId7"/>
          <a:stretch>
            <a:fillRect/>
          </a:stretch>
        </p:blipFill>
        <p:spPr>
          <a:xfrm>
            <a:off x="5107856" y="163849"/>
            <a:ext cx="1905266" cy="1857634"/>
          </a:xfrm>
          <a:prstGeom prst="rect">
            <a:avLst/>
          </a:prstGeom>
        </p:spPr>
      </p:pic>
      <p:cxnSp>
        <p:nvCxnSpPr>
          <p:cNvPr id="12" name="Conector recto de flecha 11"/>
          <p:cNvCxnSpPr/>
          <p:nvPr/>
        </p:nvCxnSpPr>
        <p:spPr>
          <a:xfrm>
            <a:off x="4660777" y="587411"/>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5" name="Conector recto de flecha 14"/>
          <p:cNvCxnSpPr/>
          <p:nvPr/>
        </p:nvCxnSpPr>
        <p:spPr>
          <a:xfrm flipH="1" flipV="1">
            <a:off x="5915701" y="2378136"/>
            <a:ext cx="923837" cy="19087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6" name="Conector recto de flecha 15"/>
          <p:cNvCxnSpPr/>
          <p:nvPr/>
        </p:nvCxnSpPr>
        <p:spPr>
          <a:xfrm flipH="1" flipV="1">
            <a:off x="4985316" y="2871947"/>
            <a:ext cx="923837" cy="19087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7" name="Conector recto de flecha 16"/>
          <p:cNvCxnSpPr/>
          <p:nvPr/>
        </p:nvCxnSpPr>
        <p:spPr>
          <a:xfrm flipV="1">
            <a:off x="3787987" y="3990075"/>
            <a:ext cx="736501" cy="13353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 name="Conector recto de flecha 19"/>
          <p:cNvCxnSpPr/>
          <p:nvPr/>
        </p:nvCxnSpPr>
        <p:spPr>
          <a:xfrm flipV="1">
            <a:off x="4991864" y="3927992"/>
            <a:ext cx="778622" cy="32892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4" name="Conector recto de flecha 23"/>
          <p:cNvCxnSpPr/>
          <p:nvPr/>
        </p:nvCxnSpPr>
        <p:spPr>
          <a:xfrm flipH="1" flipV="1">
            <a:off x="6262282" y="3928027"/>
            <a:ext cx="577256" cy="19557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8" name="Conector recto de flecha 27"/>
          <p:cNvCxnSpPr/>
          <p:nvPr/>
        </p:nvCxnSpPr>
        <p:spPr>
          <a:xfrm flipH="1" flipV="1">
            <a:off x="6284538" y="2898539"/>
            <a:ext cx="657799" cy="10898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4" name="Conector recto de flecha 13"/>
          <p:cNvCxnSpPr/>
          <p:nvPr/>
        </p:nvCxnSpPr>
        <p:spPr>
          <a:xfrm flipH="1" flipV="1">
            <a:off x="4991864" y="2445046"/>
            <a:ext cx="923837" cy="19087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 name="Marcador de número de diapositiva 3"/>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14</a:t>
            </a:fld>
            <a:endParaRPr lang="es-CR" dirty="0">
              <a:solidFill>
                <a:schemeClr val="bg1"/>
              </a:solidFill>
            </a:endParaRPr>
          </a:p>
        </p:txBody>
      </p:sp>
    </p:spTree>
    <p:extLst>
      <p:ext uri="{BB962C8B-B14F-4D97-AF65-F5344CB8AC3E}">
        <p14:creationId xmlns:p14="http://schemas.microsoft.com/office/powerpoint/2010/main" val="307549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11"/>
                                        </p:tgtEl>
                                      </p:cBhvr>
                                    </p:animEffect>
                                    <p:set>
                                      <p:cBhvr>
                                        <p:cTn id="48" dur="1" fill="hold">
                                          <p:stCondLst>
                                            <p:cond delay="499"/>
                                          </p:stCondLst>
                                        </p:cTn>
                                        <p:tgtEl>
                                          <p:spTgt spid="11"/>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47" presetClass="entr" presetSubtype="0" fill="hold" nodeType="clickEffect">
                                  <p:stCondLst>
                                    <p:cond delay="0"/>
                                  </p:stCondLst>
                                  <p:childTnLst>
                                    <p:set>
                                      <p:cBhvr>
                                        <p:cTn id="52" dur="1" fill="hold">
                                          <p:stCondLst>
                                            <p:cond delay="0"/>
                                          </p:stCondLst>
                                        </p:cTn>
                                        <p:tgtEl>
                                          <p:spTgt spid="3">
                                            <p:txEl>
                                              <p:pRg st="4" end="4"/>
                                            </p:txEl>
                                          </p:spTgt>
                                        </p:tgtEl>
                                        <p:attrNameLst>
                                          <p:attrName>style.visibility</p:attrName>
                                        </p:attrNameLst>
                                      </p:cBhvr>
                                      <p:to>
                                        <p:strVal val="visible"/>
                                      </p:to>
                                    </p:set>
                                    <p:animEffect transition="in" filter="fade">
                                      <p:cBhvr>
                                        <p:cTn id="53" dur="1000"/>
                                        <p:tgtEl>
                                          <p:spTgt spid="3">
                                            <p:txEl>
                                              <p:pRg st="4" end="4"/>
                                            </p:txEl>
                                          </p:spTgt>
                                        </p:tgtEl>
                                      </p:cBhvr>
                                    </p:animEffect>
                                    <p:anim calcmode="lin" valueType="num">
                                      <p:cBhvr>
                                        <p:cTn id="5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1000"/>
                                        <p:tgtEl>
                                          <p:spTgt spid="14"/>
                                        </p:tgtEl>
                                      </p:cBhvr>
                                    </p:animEffect>
                                    <p:anim calcmode="lin" valueType="num">
                                      <p:cBhvr>
                                        <p:cTn id="66" dur="1000" fill="hold"/>
                                        <p:tgtEl>
                                          <p:spTgt spid="14"/>
                                        </p:tgtEl>
                                        <p:attrNameLst>
                                          <p:attrName>ppt_x</p:attrName>
                                        </p:attrNameLst>
                                      </p:cBhvr>
                                      <p:tavLst>
                                        <p:tav tm="0">
                                          <p:val>
                                            <p:strVal val="#ppt_x"/>
                                          </p:val>
                                        </p:tav>
                                        <p:tav tm="100000">
                                          <p:val>
                                            <p:strVal val="#ppt_x"/>
                                          </p:val>
                                        </p:tav>
                                      </p:tavLst>
                                    </p:anim>
                                    <p:anim calcmode="lin" valueType="num">
                                      <p:cBhvr>
                                        <p:cTn id="6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3">
                                            <p:txEl>
                                              <p:pRg st="5" end="5"/>
                                            </p:txEl>
                                          </p:spTgt>
                                        </p:tgtEl>
                                        <p:attrNameLst>
                                          <p:attrName>style.visibility</p:attrName>
                                        </p:attrNameLst>
                                      </p:cBhvr>
                                      <p:to>
                                        <p:strVal val="visible"/>
                                      </p:to>
                                    </p:set>
                                    <p:animEffect transition="in" filter="fade">
                                      <p:cBhvr>
                                        <p:cTn id="72" dur="1000"/>
                                        <p:tgtEl>
                                          <p:spTgt spid="3">
                                            <p:txEl>
                                              <p:pRg st="5" end="5"/>
                                            </p:txEl>
                                          </p:spTgt>
                                        </p:tgtEl>
                                      </p:cBhvr>
                                    </p:animEffect>
                                    <p:anim calcmode="lin" valueType="num">
                                      <p:cBhvr>
                                        <p:cTn id="7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1000"/>
                                        <p:tgtEl>
                                          <p:spTgt spid="16"/>
                                        </p:tgtEl>
                                      </p:cBhvr>
                                    </p:animEffect>
                                    <p:anim calcmode="lin" valueType="num">
                                      <p:cBhvr>
                                        <p:cTn id="80" dur="1000" fill="hold"/>
                                        <p:tgtEl>
                                          <p:spTgt spid="16"/>
                                        </p:tgtEl>
                                        <p:attrNameLst>
                                          <p:attrName>ppt_x</p:attrName>
                                        </p:attrNameLst>
                                      </p:cBhvr>
                                      <p:tavLst>
                                        <p:tav tm="0">
                                          <p:val>
                                            <p:strVal val="#ppt_x"/>
                                          </p:val>
                                        </p:tav>
                                        <p:tav tm="100000">
                                          <p:val>
                                            <p:strVal val="#ppt_x"/>
                                          </p:val>
                                        </p:tav>
                                      </p:tavLst>
                                    </p:anim>
                                    <p:anim calcmode="lin" valueType="num">
                                      <p:cBhvr>
                                        <p:cTn id="8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nodeType="click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fade">
                                      <p:cBhvr>
                                        <p:cTn id="86" dur="1000"/>
                                        <p:tgtEl>
                                          <p:spTgt spid="28"/>
                                        </p:tgtEl>
                                      </p:cBhvr>
                                    </p:animEffect>
                                    <p:anim calcmode="lin" valueType="num">
                                      <p:cBhvr>
                                        <p:cTn id="87" dur="1000" fill="hold"/>
                                        <p:tgtEl>
                                          <p:spTgt spid="28"/>
                                        </p:tgtEl>
                                        <p:attrNameLst>
                                          <p:attrName>ppt_x</p:attrName>
                                        </p:attrNameLst>
                                      </p:cBhvr>
                                      <p:tavLst>
                                        <p:tav tm="0">
                                          <p:val>
                                            <p:strVal val="#ppt_x"/>
                                          </p:val>
                                        </p:tav>
                                        <p:tav tm="100000">
                                          <p:val>
                                            <p:strVal val="#ppt_x"/>
                                          </p:val>
                                        </p:tav>
                                      </p:tavLst>
                                    </p:anim>
                                    <p:anim calcmode="lin" valueType="num">
                                      <p:cBhvr>
                                        <p:cTn id="8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47" presetClass="entr" presetSubtype="0" fill="hold" nodeType="clickEffect">
                                  <p:stCondLst>
                                    <p:cond delay="0"/>
                                  </p:stCondLst>
                                  <p:childTnLst>
                                    <p:set>
                                      <p:cBhvr>
                                        <p:cTn id="92" dur="1" fill="hold">
                                          <p:stCondLst>
                                            <p:cond delay="0"/>
                                          </p:stCondLst>
                                        </p:cTn>
                                        <p:tgtEl>
                                          <p:spTgt spid="3">
                                            <p:txEl>
                                              <p:pRg st="7" end="7"/>
                                            </p:txEl>
                                          </p:spTgt>
                                        </p:tgtEl>
                                        <p:attrNameLst>
                                          <p:attrName>style.visibility</p:attrName>
                                        </p:attrNameLst>
                                      </p:cBhvr>
                                      <p:to>
                                        <p:strVal val="visible"/>
                                      </p:to>
                                    </p:set>
                                    <p:animEffect transition="in" filter="fade">
                                      <p:cBhvr>
                                        <p:cTn id="93" dur="1000"/>
                                        <p:tgtEl>
                                          <p:spTgt spid="3">
                                            <p:txEl>
                                              <p:pRg st="7" end="7"/>
                                            </p:txEl>
                                          </p:spTgt>
                                        </p:tgtEl>
                                      </p:cBhvr>
                                    </p:animEffect>
                                    <p:anim calcmode="lin" valueType="num">
                                      <p:cBhvr>
                                        <p:cTn id="9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9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42" presetClass="entr" presetSubtype="0" fill="hold" nodeType="click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fade">
                                      <p:cBhvr>
                                        <p:cTn id="100" dur="1000"/>
                                        <p:tgtEl>
                                          <p:spTgt spid="17"/>
                                        </p:tgtEl>
                                      </p:cBhvr>
                                    </p:animEffect>
                                    <p:anim calcmode="lin" valueType="num">
                                      <p:cBhvr>
                                        <p:cTn id="101" dur="1000" fill="hold"/>
                                        <p:tgtEl>
                                          <p:spTgt spid="17"/>
                                        </p:tgtEl>
                                        <p:attrNameLst>
                                          <p:attrName>ppt_x</p:attrName>
                                        </p:attrNameLst>
                                      </p:cBhvr>
                                      <p:tavLst>
                                        <p:tav tm="0">
                                          <p:val>
                                            <p:strVal val="#ppt_x"/>
                                          </p:val>
                                        </p:tav>
                                        <p:tav tm="100000">
                                          <p:val>
                                            <p:strVal val="#ppt_x"/>
                                          </p:val>
                                        </p:tav>
                                      </p:tavLst>
                                    </p:anim>
                                    <p:anim calcmode="lin" valueType="num">
                                      <p:cBhvr>
                                        <p:cTn id="10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nodeType="click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1000"/>
                                        <p:tgtEl>
                                          <p:spTgt spid="20"/>
                                        </p:tgtEl>
                                      </p:cBhvr>
                                    </p:animEffect>
                                    <p:anim calcmode="lin" valueType="num">
                                      <p:cBhvr>
                                        <p:cTn id="108" dur="1000" fill="hold"/>
                                        <p:tgtEl>
                                          <p:spTgt spid="20"/>
                                        </p:tgtEl>
                                        <p:attrNameLst>
                                          <p:attrName>ppt_x</p:attrName>
                                        </p:attrNameLst>
                                      </p:cBhvr>
                                      <p:tavLst>
                                        <p:tav tm="0">
                                          <p:val>
                                            <p:strVal val="#ppt_x"/>
                                          </p:val>
                                        </p:tav>
                                        <p:tav tm="100000">
                                          <p:val>
                                            <p:strVal val="#ppt_x"/>
                                          </p:val>
                                        </p:tav>
                                      </p:tavLst>
                                    </p:anim>
                                    <p:anim calcmode="lin" valueType="num">
                                      <p:cBhvr>
                                        <p:cTn id="10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nodeType="clickEffect">
                                  <p:stCondLst>
                                    <p:cond delay="0"/>
                                  </p:stCondLst>
                                  <p:childTnLst>
                                    <p:set>
                                      <p:cBhvr>
                                        <p:cTn id="113" dur="1" fill="hold">
                                          <p:stCondLst>
                                            <p:cond delay="0"/>
                                          </p:stCondLst>
                                        </p:cTn>
                                        <p:tgtEl>
                                          <p:spTgt spid="24"/>
                                        </p:tgtEl>
                                        <p:attrNameLst>
                                          <p:attrName>style.visibility</p:attrName>
                                        </p:attrNameLst>
                                      </p:cBhvr>
                                      <p:to>
                                        <p:strVal val="visible"/>
                                      </p:to>
                                    </p:set>
                                    <p:animEffect transition="in" filter="fade">
                                      <p:cBhvr>
                                        <p:cTn id="114" dur="1000"/>
                                        <p:tgtEl>
                                          <p:spTgt spid="24"/>
                                        </p:tgtEl>
                                      </p:cBhvr>
                                    </p:animEffect>
                                    <p:anim calcmode="lin" valueType="num">
                                      <p:cBhvr>
                                        <p:cTn id="115" dur="1000" fill="hold"/>
                                        <p:tgtEl>
                                          <p:spTgt spid="24"/>
                                        </p:tgtEl>
                                        <p:attrNameLst>
                                          <p:attrName>ppt_x</p:attrName>
                                        </p:attrNameLst>
                                      </p:cBhvr>
                                      <p:tavLst>
                                        <p:tav tm="0">
                                          <p:val>
                                            <p:strVal val="#ppt_x"/>
                                          </p:val>
                                        </p:tav>
                                        <p:tav tm="100000">
                                          <p:val>
                                            <p:strVal val="#ppt_x"/>
                                          </p:val>
                                        </p:tav>
                                      </p:tavLst>
                                    </p:anim>
                                    <p:anim calcmode="lin" valueType="num">
                                      <p:cBhvr>
                                        <p:cTn id="11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7403976" y="3345873"/>
            <a:ext cx="3949823" cy="2831090"/>
          </a:xfrm>
        </p:spPr>
        <p:txBody>
          <a:bodyPr/>
          <a:lstStyle/>
          <a:p>
            <a:r>
              <a:rPr lang="es-MX" dirty="0" smtClean="0"/>
              <a:t>Número de factura</a:t>
            </a:r>
          </a:p>
          <a:p>
            <a:endParaRPr lang="es-MX" dirty="0" smtClean="0"/>
          </a:p>
          <a:p>
            <a:r>
              <a:rPr lang="es-MX" dirty="0" smtClean="0"/>
              <a:t>Tener cuidado, verificar, corroborar y confirmar que el número de factura sea el correcto.</a:t>
            </a:r>
          </a:p>
          <a:p>
            <a:endParaRPr lang="es-CR" dirty="0"/>
          </a:p>
        </p:txBody>
      </p:sp>
      <p:pic>
        <p:nvPicPr>
          <p:cNvPr id="4" name="Imagen 3"/>
          <p:cNvPicPr>
            <a:picLocks noChangeAspect="1"/>
          </p:cNvPicPr>
          <p:nvPr/>
        </p:nvPicPr>
        <p:blipFill>
          <a:blip r:embed="rId5"/>
          <a:stretch>
            <a:fillRect/>
          </a:stretch>
        </p:blipFill>
        <p:spPr>
          <a:xfrm>
            <a:off x="335216" y="257453"/>
            <a:ext cx="6962229" cy="5486399"/>
          </a:xfrm>
          <a:prstGeom prst="rect">
            <a:avLst/>
          </a:prstGeom>
        </p:spPr>
      </p:pic>
      <p:cxnSp>
        <p:nvCxnSpPr>
          <p:cNvPr id="6" name="Conector recto de flecha 5"/>
          <p:cNvCxnSpPr/>
          <p:nvPr/>
        </p:nvCxnSpPr>
        <p:spPr>
          <a:xfrm flipV="1">
            <a:off x="2041864" y="5131292"/>
            <a:ext cx="1589103" cy="4616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7" name="Marcador de número de diapositiva 6"/>
          <p:cNvSpPr>
            <a:spLocks noGrp="1"/>
          </p:cNvSpPr>
          <p:nvPr>
            <p:ph type="sldNum" sz="quarter" idx="12"/>
          </p:nvPr>
        </p:nvSpPr>
        <p:spPr>
          <a:xfrm>
            <a:off x="8610599" y="6492875"/>
            <a:ext cx="2743200" cy="365125"/>
          </a:xfrm>
        </p:spPr>
        <p:txBody>
          <a:bodyPr/>
          <a:lstStyle/>
          <a:p>
            <a:fld id="{D119DFF4-8F9D-4473-9CBC-BB482CDDAE7E}" type="slidenum">
              <a:rPr lang="es-CR" smtClean="0">
                <a:solidFill>
                  <a:schemeClr val="bg1"/>
                </a:solidFill>
              </a:rPr>
              <a:t>15</a:t>
            </a:fld>
            <a:endParaRPr lang="es-CR" dirty="0">
              <a:solidFill>
                <a:schemeClr val="bg1"/>
              </a:solidFill>
            </a:endParaRPr>
          </a:p>
        </p:txBody>
      </p:sp>
    </p:spTree>
    <p:extLst>
      <p:ext uri="{BB962C8B-B14F-4D97-AF65-F5344CB8AC3E}">
        <p14:creationId xmlns:p14="http://schemas.microsoft.com/office/powerpoint/2010/main" val="2901254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pic>
        <p:nvPicPr>
          <p:cNvPr id="4" name="Imagen 3"/>
          <p:cNvPicPr>
            <a:picLocks noChangeAspect="1"/>
          </p:cNvPicPr>
          <p:nvPr/>
        </p:nvPicPr>
        <p:blipFill>
          <a:blip r:embed="rId5"/>
          <a:stretch>
            <a:fillRect/>
          </a:stretch>
        </p:blipFill>
        <p:spPr>
          <a:xfrm>
            <a:off x="210578" y="111466"/>
            <a:ext cx="11614478" cy="5534732"/>
          </a:xfrm>
          <a:prstGeom prst="rect">
            <a:avLst/>
          </a:prstGeom>
        </p:spPr>
      </p:pic>
      <p:cxnSp>
        <p:nvCxnSpPr>
          <p:cNvPr id="6" name="Conector recto de flecha 5"/>
          <p:cNvCxnSpPr/>
          <p:nvPr/>
        </p:nvCxnSpPr>
        <p:spPr>
          <a:xfrm flipV="1">
            <a:off x="11132599" y="1722268"/>
            <a:ext cx="461639" cy="141154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 name="Marcador de número de diapositiva 2"/>
          <p:cNvSpPr>
            <a:spLocks noGrp="1"/>
          </p:cNvSpPr>
          <p:nvPr>
            <p:ph type="sldNum" sz="quarter" idx="12"/>
          </p:nvPr>
        </p:nvSpPr>
        <p:spPr>
          <a:xfrm>
            <a:off x="8620218" y="6492875"/>
            <a:ext cx="2743200" cy="365125"/>
          </a:xfrm>
        </p:spPr>
        <p:txBody>
          <a:bodyPr/>
          <a:lstStyle/>
          <a:p>
            <a:fld id="{D119DFF4-8F9D-4473-9CBC-BB482CDDAE7E}" type="slidenum">
              <a:rPr lang="es-CR" smtClean="0">
                <a:solidFill>
                  <a:schemeClr val="bg1"/>
                </a:solidFill>
              </a:rPr>
              <a:t>16</a:t>
            </a:fld>
            <a:endParaRPr lang="es-CR" dirty="0">
              <a:solidFill>
                <a:schemeClr val="bg1"/>
              </a:solidFill>
            </a:endParaRPr>
          </a:p>
        </p:txBody>
      </p:sp>
    </p:spTree>
    <p:extLst>
      <p:ext uri="{BB962C8B-B14F-4D97-AF65-F5344CB8AC3E}">
        <p14:creationId xmlns:p14="http://schemas.microsoft.com/office/powerpoint/2010/main" val="4176720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pic>
        <p:nvPicPr>
          <p:cNvPr id="4" name="Imagen 3"/>
          <p:cNvPicPr>
            <a:picLocks noChangeAspect="1"/>
          </p:cNvPicPr>
          <p:nvPr/>
        </p:nvPicPr>
        <p:blipFill>
          <a:blip r:embed="rId5"/>
          <a:stretch>
            <a:fillRect/>
          </a:stretch>
        </p:blipFill>
        <p:spPr>
          <a:xfrm>
            <a:off x="338328" y="51392"/>
            <a:ext cx="11628771" cy="5774236"/>
          </a:xfrm>
          <a:prstGeom prst="rect">
            <a:avLst/>
          </a:prstGeom>
        </p:spPr>
      </p:pic>
      <p:cxnSp>
        <p:nvCxnSpPr>
          <p:cNvPr id="6" name="Conector recto de flecha 5"/>
          <p:cNvCxnSpPr/>
          <p:nvPr/>
        </p:nvCxnSpPr>
        <p:spPr>
          <a:xfrm flipV="1">
            <a:off x="9379925" y="1440512"/>
            <a:ext cx="1242873" cy="118073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8" name="Elipse 7"/>
          <p:cNvSpPr/>
          <p:nvPr/>
        </p:nvSpPr>
        <p:spPr>
          <a:xfrm>
            <a:off x="338328" y="784737"/>
            <a:ext cx="816745" cy="568171"/>
          </a:xfrm>
          <a:prstGeom prst="ellipse">
            <a:avLst/>
          </a:prstGeom>
          <a:noFill/>
          <a:ln w="762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s-CR"/>
          </a:p>
        </p:txBody>
      </p:sp>
      <p:cxnSp>
        <p:nvCxnSpPr>
          <p:cNvPr id="10" name="Conector recto de flecha 9"/>
          <p:cNvCxnSpPr/>
          <p:nvPr/>
        </p:nvCxnSpPr>
        <p:spPr>
          <a:xfrm flipH="1" flipV="1">
            <a:off x="914400" y="2769832"/>
            <a:ext cx="1864311" cy="22194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 name="Conector recto de flecha 10"/>
          <p:cNvCxnSpPr/>
          <p:nvPr/>
        </p:nvCxnSpPr>
        <p:spPr>
          <a:xfrm flipH="1" flipV="1">
            <a:off x="914399" y="4297729"/>
            <a:ext cx="1864311" cy="22194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 name="Conector recto de flecha 11"/>
          <p:cNvCxnSpPr/>
          <p:nvPr/>
        </p:nvCxnSpPr>
        <p:spPr>
          <a:xfrm flipH="1" flipV="1">
            <a:off x="914398" y="5186435"/>
            <a:ext cx="1864311" cy="22194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5" name="Conector recto de flecha 14"/>
          <p:cNvCxnSpPr/>
          <p:nvPr/>
        </p:nvCxnSpPr>
        <p:spPr>
          <a:xfrm>
            <a:off x="7439487" y="177553"/>
            <a:ext cx="8878" cy="86113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 name="Marcador de número de diapositiva 2"/>
          <p:cNvSpPr>
            <a:spLocks noGrp="1"/>
          </p:cNvSpPr>
          <p:nvPr>
            <p:ph type="sldNum" sz="quarter" idx="12"/>
          </p:nvPr>
        </p:nvSpPr>
        <p:spPr>
          <a:xfrm>
            <a:off x="8629761" y="6492875"/>
            <a:ext cx="2743200" cy="365125"/>
          </a:xfrm>
        </p:spPr>
        <p:txBody>
          <a:bodyPr/>
          <a:lstStyle/>
          <a:p>
            <a:fld id="{D119DFF4-8F9D-4473-9CBC-BB482CDDAE7E}" type="slidenum">
              <a:rPr lang="es-CR" smtClean="0">
                <a:solidFill>
                  <a:schemeClr val="bg1"/>
                </a:solidFill>
              </a:rPr>
              <a:t>17</a:t>
            </a:fld>
            <a:endParaRPr lang="es-CR" dirty="0">
              <a:solidFill>
                <a:schemeClr val="bg1"/>
              </a:solidFill>
            </a:endParaRPr>
          </a:p>
        </p:txBody>
      </p:sp>
    </p:spTree>
    <p:extLst>
      <p:ext uri="{BB962C8B-B14F-4D97-AF65-F5344CB8AC3E}">
        <p14:creationId xmlns:p14="http://schemas.microsoft.com/office/powerpoint/2010/main" val="221031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heel(1)">
                                      <p:cBhvr>
                                        <p:cTn id="14" dur="2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par>
                                <p:cTn id="20" presetID="22" presetClass="entr" presetSubtype="4"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514906" y="417250"/>
            <a:ext cx="10838894" cy="4287915"/>
          </a:xfrm>
        </p:spPr>
        <p:txBody>
          <a:bodyPr/>
          <a:lstStyle/>
          <a:p>
            <a:r>
              <a:rPr lang="es-MX" dirty="0" smtClean="0"/>
              <a:t>Tener cuidado en verificar que el bien sea el correspondiente al pedido (PCO)</a:t>
            </a:r>
          </a:p>
          <a:p>
            <a:endParaRPr lang="es-CR" dirty="0" smtClean="0"/>
          </a:p>
          <a:p>
            <a:r>
              <a:rPr lang="es-MX" dirty="0" smtClean="0"/>
              <a:t>Recibir la cantidad que solamente indique la factura, aunque en la columna de “Cantidad a Recibir” aparezca un monto mayor.</a:t>
            </a:r>
          </a:p>
        </p:txBody>
      </p:sp>
      <p:pic>
        <p:nvPicPr>
          <p:cNvPr id="8" name="Imagen 7"/>
          <p:cNvPicPr>
            <a:picLocks noChangeAspect="1"/>
          </p:cNvPicPr>
          <p:nvPr/>
        </p:nvPicPr>
        <p:blipFill rotWithShape="1">
          <a:blip r:embed="rId5"/>
          <a:srcRect b="68712"/>
          <a:stretch/>
        </p:blipFill>
        <p:spPr>
          <a:xfrm>
            <a:off x="332232" y="4042064"/>
            <a:ext cx="11527536" cy="1763118"/>
          </a:xfrm>
          <a:prstGeom prst="rect">
            <a:avLst/>
          </a:prstGeom>
        </p:spPr>
      </p:pic>
      <p:cxnSp>
        <p:nvCxnSpPr>
          <p:cNvPr id="9" name="Conector recto de flecha 8"/>
          <p:cNvCxnSpPr/>
          <p:nvPr/>
        </p:nvCxnSpPr>
        <p:spPr>
          <a:xfrm>
            <a:off x="11591175" y="4115493"/>
            <a:ext cx="31217" cy="93008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 name="Marcador de número de diapositiva 3"/>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18</a:t>
            </a:fld>
            <a:endParaRPr lang="es-CR" dirty="0">
              <a:solidFill>
                <a:schemeClr val="bg1"/>
              </a:solidFill>
            </a:endParaRPr>
          </a:p>
        </p:txBody>
      </p:sp>
    </p:spTree>
    <p:extLst>
      <p:ext uri="{BB962C8B-B14F-4D97-AF65-F5344CB8AC3E}">
        <p14:creationId xmlns:p14="http://schemas.microsoft.com/office/powerpoint/2010/main" val="2028667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6571401" y="2462644"/>
            <a:ext cx="5270670" cy="4097953"/>
          </a:xfrm>
        </p:spPr>
        <p:txBody>
          <a:bodyPr/>
          <a:lstStyle/>
          <a:p>
            <a:endParaRPr lang="es-MX" dirty="0" smtClean="0"/>
          </a:p>
          <a:p>
            <a:r>
              <a:rPr lang="es-MX" dirty="0" smtClean="0"/>
              <a:t>Cantidad de artículos recibidos según corresponda</a:t>
            </a:r>
          </a:p>
          <a:p>
            <a:r>
              <a:rPr lang="es-MX" dirty="0" smtClean="0"/>
              <a:t>Antes de aplicar, corroborar la cantidad y la descripción del bien.</a:t>
            </a:r>
            <a:endParaRPr lang="es-CR" dirty="0"/>
          </a:p>
        </p:txBody>
      </p:sp>
      <p:pic>
        <p:nvPicPr>
          <p:cNvPr id="4" name="Imagen 3"/>
          <p:cNvPicPr>
            <a:picLocks noChangeAspect="1"/>
          </p:cNvPicPr>
          <p:nvPr/>
        </p:nvPicPr>
        <p:blipFill>
          <a:blip r:embed="rId5"/>
          <a:stretch>
            <a:fillRect/>
          </a:stretch>
        </p:blipFill>
        <p:spPr>
          <a:xfrm>
            <a:off x="169708" y="78160"/>
            <a:ext cx="6401693" cy="5701203"/>
          </a:xfrm>
          <a:prstGeom prst="rect">
            <a:avLst/>
          </a:prstGeom>
        </p:spPr>
      </p:pic>
      <p:cxnSp>
        <p:nvCxnSpPr>
          <p:cNvPr id="6" name="Conector recto de flecha 5"/>
          <p:cNvCxnSpPr/>
          <p:nvPr/>
        </p:nvCxnSpPr>
        <p:spPr>
          <a:xfrm flipH="1">
            <a:off x="3080551" y="3274608"/>
            <a:ext cx="1926455" cy="31959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7" name="Conector recto de flecha 6"/>
          <p:cNvCxnSpPr/>
          <p:nvPr/>
        </p:nvCxnSpPr>
        <p:spPr>
          <a:xfrm flipH="1" flipV="1">
            <a:off x="516384" y="436485"/>
            <a:ext cx="176075" cy="144558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 name="Conector recto de flecha 8"/>
          <p:cNvCxnSpPr/>
          <p:nvPr/>
        </p:nvCxnSpPr>
        <p:spPr>
          <a:xfrm flipH="1">
            <a:off x="2009942" y="1882065"/>
            <a:ext cx="1070609" cy="15979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0" name="Conector recto de flecha 9"/>
          <p:cNvCxnSpPr/>
          <p:nvPr/>
        </p:nvCxnSpPr>
        <p:spPr>
          <a:xfrm flipH="1" flipV="1">
            <a:off x="1201020" y="436485"/>
            <a:ext cx="176075" cy="144558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 name="Marcador de número de diapositiva 4"/>
          <p:cNvSpPr>
            <a:spLocks noGrp="1"/>
          </p:cNvSpPr>
          <p:nvPr>
            <p:ph type="sldNum" sz="quarter" idx="12"/>
          </p:nvPr>
        </p:nvSpPr>
        <p:spPr>
          <a:xfrm>
            <a:off x="8610600" y="6459014"/>
            <a:ext cx="2743200" cy="365125"/>
          </a:xfrm>
        </p:spPr>
        <p:txBody>
          <a:bodyPr/>
          <a:lstStyle/>
          <a:p>
            <a:fld id="{D119DFF4-8F9D-4473-9CBC-BB482CDDAE7E}" type="slidenum">
              <a:rPr lang="es-CR" smtClean="0">
                <a:solidFill>
                  <a:schemeClr val="bg1"/>
                </a:solidFill>
              </a:rPr>
              <a:t>19</a:t>
            </a:fld>
            <a:endParaRPr lang="es-CR" dirty="0">
              <a:solidFill>
                <a:schemeClr val="bg1"/>
              </a:solidFill>
            </a:endParaRPr>
          </a:p>
        </p:txBody>
      </p:sp>
      <p:cxnSp>
        <p:nvCxnSpPr>
          <p:cNvPr id="11" name="Conector recto de flecha 10"/>
          <p:cNvCxnSpPr/>
          <p:nvPr/>
        </p:nvCxnSpPr>
        <p:spPr>
          <a:xfrm flipH="1">
            <a:off x="2765360" y="5078513"/>
            <a:ext cx="1926455" cy="31959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272209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1000"/>
                                        <p:tgtEl>
                                          <p:spTgt spid="10"/>
                                        </p:tgtEl>
                                      </p:cBhvr>
                                    </p:animEffect>
                                    <p:anim calcmode="lin" valueType="num">
                                      <p:cBhvr>
                                        <p:cTn id="55" dur="1000" fill="hold"/>
                                        <p:tgtEl>
                                          <p:spTgt spid="10"/>
                                        </p:tgtEl>
                                        <p:attrNameLst>
                                          <p:attrName>ppt_x</p:attrName>
                                        </p:attrNameLst>
                                      </p:cBhvr>
                                      <p:tavLst>
                                        <p:tav tm="0">
                                          <p:val>
                                            <p:strVal val="#ppt_x"/>
                                          </p:val>
                                        </p:tav>
                                        <p:tav tm="100000">
                                          <p:val>
                                            <p:strVal val="#ppt_x"/>
                                          </p:val>
                                        </p:tav>
                                      </p:tavLst>
                                    </p:anim>
                                    <p:anim calcmode="lin" valueType="num">
                                      <p:cBhvr>
                                        <p:cTn id="5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2" name="Título 1"/>
          <p:cNvSpPr>
            <a:spLocks noGrp="1"/>
          </p:cNvSpPr>
          <p:nvPr>
            <p:ph type="title"/>
          </p:nvPr>
        </p:nvSpPr>
        <p:spPr/>
        <p:txBody>
          <a:body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Contenidos</a:t>
            </a:r>
            <a:endParaRPr lang="es-CR"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
        <p:nvSpPr>
          <p:cNvPr id="3" name="Marcador de contenido 2"/>
          <p:cNvSpPr>
            <a:spLocks noGrp="1"/>
          </p:cNvSpPr>
          <p:nvPr>
            <p:ph idx="1"/>
          </p:nvPr>
        </p:nvSpPr>
        <p:spPr/>
        <p:txBody>
          <a:bodyPr/>
          <a:lstStyle/>
          <a:p>
            <a:pPr marL="0" indent="0">
              <a:buNone/>
            </a:pPr>
            <a:r>
              <a:rPr lang="es-MX" dirty="0"/>
              <a:t>1. Recepción a satisfacción en contratación pública. </a:t>
            </a:r>
          </a:p>
          <a:p>
            <a:pPr marL="0" indent="0">
              <a:buNone/>
            </a:pPr>
            <a:r>
              <a:rPr lang="es-MX" dirty="0"/>
              <a:t>2. Recepción directa de bienes en contratos JAT. </a:t>
            </a:r>
          </a:p>
          <a:p>
            <a:pPr marL="0" indent="0">
              <a:buNone/>
            </a:pPr>
            <a:r>
              <a:rPr lang="es-MX" dirty="0"/>
              <a:t>3. Buenas prácticas en la verificación de pedidos y productos. </a:t>
            </a:r>
          </a:p>
          <a:p>
            <a:pPr marL="0" indent="0">
              <a:buNone/>
            </a:pPr>
            <a:r>
              <a:rPr lang="es-MX" dirty="0"/>
              <a:t>4. Control de facturas y coincidencia con </a:t>
            </a:r>
            <a:r>
              <a:rPr lang="es-MX" dirty="0" smtClean="0"/>
              <a:t>el sistema </a:t>
            </a:r>
            <a:r>
              <a:rPr lang="es-MX" dirty="0"/>
              <a:t>institucional. </a:t>
            </a:r>
          </a:p>
          <a:p>
            <a:pPr marL="0" indent="0">
              <a:buNone/>
            </a:pPr>
            <a:r>
              <a:rPr lang="es-MX" dirty="0"/>
              <a:t>5. Verificación de factura electrónica e identificación (IFE). </a:t>
            </a:r>
          </a:p>
          <a:p>
            <a:pPr marL="0" indent="0">
              <a:buNone/>
            </a:pPr>
            <a:r>
              <a:rPr lang="es-MX" dirty="0"/>
              <a:t>6. Problemas frecuentes en </a:t>
            </a:r>
            <a:r>
              <a:rPr lang="es-MX" dirty="0" smtClean="0"/>
              <a:t>recepciones</a:t>
            </a:r>
            <a:endParaRPr lang="es-CR" dirty="0"/>
          </a:p>
        </p:txBody>
      </p:sp>
      <p:sp>
        <p:nvSpPr>
          <p:cNvPr id="6" name="Marcador de número de diapositiva 5"/>
          <p:cNvSpPr>
            <a:spLocks noGrp="1"/>
          </p:cNvSpPr>
          <p:nvPr>
            <p:ph type="sldNum" sz="quarter" idx="12"/>
          </p:nvPr>
        </p:nvSpPr>
        <p:spPr>
          <a:xfrm>
            <a:off x="10931236" y="6492875"/>
            <a:ext cx="422564" cy="365125"/>
          </a:xfrm>
        </p:spPr>
        <p:txBody>
          <a:bodyPr/>
          <a:lstStyle/>
          <a:p>
            <a:fld id="{D119DFF4-8F9D-4473-9CBC-BB482CDDAE7E}" type="slidenum">
              <a:rPr lang="es-CR" smtClean="0">
                <a:solidFill>
                  <a:schemeClr val="bg1"/>
                </a:solidFill>
              </a:rPr>
              <a:t>2</a:t>
            </a:fld>
            <a:endParaRPr lang="es-CR" dirty="0">
              <a:solidFill>
                <a:schemeClr val="bg1"/>
              </a:solidFill>
            </a:endParaRPr>
          </a:p>
        </p:txBody>
      </p:sp>
    </p:spTree>
    <p:extLst>
      <p:ext uri="{BB962C8B-B14F-4D97-AF65-F5344CB8AC3E}">
        <p14:creationId xmlns:p14="http://schemas.microsoft.com/office/powerpoint/2010/main" val="13558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R"/>
          </a:p>
        </p:txBody>
      </p:sp>
      <p:sp>
        <p:nvSpPr>
          <p:cNvPr id="3" name="Marcador de contenido 2"/>
          <p:cNvSpPr>
            <a:spLocks noGrp="1"/>
          </p:cNvSpPr>
          <p:nvPr>
            <p:ph idx="1"/>
          </p:nvPr>
        </p:nvSpPr>
        <p:spPr/>
        <p:txBody>
          <a:bodyPr/>
          <a:lstStyle/>
          <a:p>
            <a:endParaRPr lang="es-CR" dirty="0"/>
          </a:p>
        </p:txBody>
      </p:sp>
      <p:pic>
        <p:nvPicPr>
          <p:cNvPr id="5" name="Imagen 4"/>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4" name="Marcador de número de diapositiva 3"/>
          <p:cNvSpPr>
            <a:spLocks noGrp="1"/>
          </p:cNvSpPr>
          <p:nvPr>
            <p:ph type="sldNum" sz="quarter" idx="12"/>
          </p:nvPr>
        </p:nvSpPr>
        <p:spPr>
          <a:xfrm>
            <a:off x="8610600" y="6440214"/>
            <a:ext cx="2743200" cy="365125"/>
          </a:xfrm>
        </p:spPr>
        <p:txBody>
          <a:bodyPr/>
          <a:lstStyle/>
          <a:p>
            <a:fld id="{D119DFF4-8F9D-4473-9CBC-BB482CDDAE7E}" type="slidenum">
              <a:rPr lang="es-CR" smtClean="0">
                <a:solidFill>
                  <a:schemeClr val="bg1"/>
                </a:solidFill>
              </a:rPr>
              <a:t>20</a:t>
            </a:fld>
            <a:endParaRPr lang="es-CR" dirty="0">
              <a:solidFill>
                <a:schemeClr val="bg1"/>
              </a:solidFill>
            </a:endParaRPr>
          </a:p>
        </p:txBody>
      </p:sp>
      <p:pic>
        <p:nvPicPr>
          <p:cNvPr id="6" name="Imagen 5"/>
          <p:cNvPicPr>
            <a:picLocks noChangeAspect="1"/>
          </p:cNvPicPr>
          <p:nvPr/>
        </p:nvPicPr>
        <p:blipFill rotWithShape="1">
          <a:blip r:embed="rId5"/>
          <a:srcRect t="12421"/>
          <a:stretch/>
        </p:blipFill>
        <p:spPr>
          <a:xfrm>
            <a:off x="183572" y="365577"/>
            <a:ext cx="11824855" cy="2561322"/>
          </a:xfrm>
          <a:prstGeom prst="rect">
            <a:avLst/>
          </a:prstGeom>
        </p:spPr>
      </p:pic>
      <p:cxnSp>
        <p:nvCxnSpPr>
          <p:cNvPr id="7" name="Conector recto de flecha 6"/>
          <p:cNvCxnSpPr/>
          <p:nvPr/>
        </p:nvCxnSpPr>
        <p:spPr>
          <a:xfrm flipH="1" flipV="1">
            <a:off x="566589" y="727430"/>
            <a:ext cx="176075" cy="144558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pic>
        <p:nvPicPr>
          <p:cNvPr id="8" name="Imagen 7"/>
          <p:cNvPicPr>
            <a:picLocks noChangeAspect="1"/>
          </p:cNvPicPr>
          <p:nvPr/>
        </p:nvPicPr>
        <p:blipFill>
          <a:blip r:embed="rId6"/>
          <a:stretch>
            <a:fillRect/>
          </a:stretch>
        </p:blipFill>
        <p:spPr>
          <a:xfrm>
            <a:off x="183572" y="3067242"/>
            <a:ext cx="11824855" cy="2534004"/>
          </a:xfrm>
          <a:prstGeom prst="rect">
            <a:avLst/>
          </a:prstGeom>
        </p:spPr>
      </p:pic>
      <p:cxnSp>
        <p:nvCxnSpPr>
          <p:cNvPr id="9" name="Conector recto de flecha 8"/>
          <p:cNvCxnSpPr/>
          <p:nvPr/>
        </p:nvCxnSpPr>
        <p:spPr>
          <a:xfrm flipH="1" flipV="1">
            <a:off x="1789254" y="3538830"/>
            <a:ext cx="176075" cy="144558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0" name="Conector recto de flecha 9"/>
          <p:cNvCxnSpPr/>
          <p:nvPr/>
        </p:nvCxnSpPr>
        <p:spPr>
          <a:xfrm flipH="1" flipV="1">
            <a:off x="1178207" y="3813452"/>
            <a:ext cx="176075" cy="144558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1" name="Elipse 10"/>
          <p:cNvSpPr/>
          <p:nvPr/>
        </p:nvSpPr>
        <p:spPr>
          <a:xfrm>
            <a:off x="11353800" y="4334244"/>
            <a:ext cx="523009" cy="921764"/>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s-CR"/>
          </a:p>
        </p:txBody>
      </p:sp>
      <p:sp>
        <p:nvSpPr>
          <p:cNvPr id="13" name="Elipse 12"/>
          <p:cNvSpPr/>
          <p:nvPr/>
        </p:nvSpPr>
        <p:spPr>
          <a:xfrm>
            <a:off x="2069523" y="4334244"/>
            <a:ext cx="523009" cy="921764"/>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s-CR"/>
          </a:p>
        </p:txBody>
      </p:sp>
      <p:sp>
        <p:nvSpPr>
          <p:cNvPr id="14" name="Elipse 13"/>
          <p:cNvSpPr/>
          <p:nvPr/>
        </p:nvSpPr>
        <p:spPr>
          <a:xfrm>
            <a:off x="305084" y="4334244"/>
            <a:ext cx="1300597" cy="921764"/>
          </a:xfrm>
          <a:prstGeom prst="ellipse">
            <a:avLst/>
          </a:prstGeom>
          <a:noFill/>
          <a:ln w="381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s-CR"/>
          </a:p>
        </p:txBody>
      </p:sp>
      <p:sp>
        <p:nvSpPr>
          <p:cNvPr id="16" name="Elipse 15"/>
          <p:cNvSpPr/>
          <p:nvPr/>
        </p:nvSpPr>
        <p:spPr>
          <a:xfrm>
            <a:off x="2069523" y="727430"/>
            <a:ext cx="2180359" cy="2466162"/>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s-CR"/>
          </a:p>
        </p:txBody>
      </p:sp>
      <p:sp>
        <p:nvSpPr>
          <p:cNvPr id="15" name="Elipse 14"/>
          <p:cNvSpPr/>
          <p:nvPr/>
        </p:nvSpPr>
        <p:spPr>
          <a:xfrm>
            <a:off x="5953991" y="798126"/>
            <a:ext cx="644236" cy="2466162"/>
          </a:xfrm>
          <a:prstGeom prst="ellipse">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s-CR"/>
          </a:p>
        </p:txBody>
      </p:sp>
    </p:spTree>
    <p:extLst>
      <p:ext uri="{BB962C8B-B14F-4D97-AF65-F5344CB8AC3E}">
        <p14:creationId xmlns:p14="http://schemas.microsoft.com/office/powerpoint/2010/main" val="2854094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heel(1)">
                                      <p:cBhvr>
                                        <p:cTn id="19" dur="20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heel(1)">
                                      <p:cBhvr>
                                        <p:cTn id="24" dur="20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heel(1)">
                                      <p:cBhvr>
                                        <p:cTn id="41" dur="20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1000"/>
                                        <p:tgtEl>
                                          <p:spTgt spid="10"/>
                                        </p:tgtEl>
                                      </p:cBhvr>
                                    </p:animEffect>
                                    <p:anim calcmode="lin" valueType="num">
                                      <p:cBhvr>
                                        <p:cTn id="47" dur="1000" fill="hold"/>
                                        <p:tgtEl>
                                          <p:spTgt spid="10"/>
                                        </p:tgtEl>
                                        <p:attrNameLst>
                                          <p:attrName>ppt_x</p:attrName>
                                        </p:attrNameLst>
                                      </p:cBhvr>
                                      <p:tavLst>
                                        <p:tav tm="0">
                                          <p:val>
                                            <p:strVal val="#ppt_x"/>
                                          </p:val>
                                        </p:tav>
                                        <p:tav tm="100000">
                                          <p:val>
                                            <p:strVal val="#ppt_x"/>
                                          </p:val>
                                        </p:tav>
                                      </p:tavLst>
                                    </p:anim>
                                    <p:anim calcmode="lin" valueType="num">
                                      <p:cBhvr>
                                        <p:cTn id="4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xit" presetSubtype="0" fill="hold" nodeType="clickEffect">
                                  <p:stCondLst>
                                    <p:cond delay="0"/>
                                  </p:stCondLst>
                                  <p:childTnLst>
                                    <p:animEffect transition="out" filter="fade">
                                      <p:cBhvr>
                                        <p:cTn id="52" dur="1000"/>
                                        <p:tgtEl>
                                          <p:spTgt spid="10"/>
                                        </p:tgtEl>
                                      </p:cBhvr>
                                    </p:animEffect>
                                    <p:anim calcmode="lin" valueType="num">
                                      <p:cBhvr>
                                        <p:cTn id="53" dur="1000"/>
                                        <p:tgtEl>
                                          <p:spTgt spid="10"/>
                                        </p:tgtEl>
                                        <p:attrNameLst>
                                          <p:attrName>ppt_x</p:attrName>
                                        </p:attrNameLst>
                                      </p:cBhvr>
                                      <p:tavLst>
                                        <p:tav tm="0">
                                          <p:val>
                                            <p:strVal val="ppt_x"/>
                                          </p:val>
                                        </p:tav>
                                        <p:tav tm="100000">
                                          <p:val>
                                            <p:strVal val="ppt_x"/>
                                          </p:val>
                                        </p:tav>
                                      </p:tavLst>
                                    </p:anim>
                                    <p:anim calcmode="lin" valueType="num">
                                      <p:cBhvr>
                                        <p:cTn id="54" dur="1000"/>
                                        <p:tgtEl>
                                          <p:spTgt spid="10"/>
                                        </p:tgtEl>
                                        <p:attrNameLst>
                                          <p:attrName>ppt_y</p:attrName>
                                        </p:attrNameLst>
                                      </p:cBhvr>
                                      <p:tavLst>
                                        <p:tav tm="0">
                                          <p:val>
                                            <p:strVal val="ppt_y"/>
                                          </p:val>
                                        </p:tav>
                                        <p:tav tm="100000">
                                          <p:val>
                                            <p:strVal val="ppt_y+.1"/>
                                          </p:val>
                                        </p:tav>
                                      </p:tavLst>
                                    </p:anim>
                                    <p:set>
                                      <p:cBhvr>
                                        <p:cTn id="55" dur="1" fill="hold">
                                          <p:stCondLst>
                                            <p:cond delay="999"/>
                                          </p:stCondLst>
                                        </p:cTn>
                                        <p:tgtEl>
                                          <p:spTgt spid="10"/>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21" presetClass="entr" presetSubtype="1"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heel(1)">
                                      <p:cBhvr>
                                        <p:cTn id="60" dur="20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21" presetClass="entr" presetSubtype="1" fill="hold" grpId="0" nodeType="click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heel(1)">
                                      <p:cBhvr>
                                        <p:cTn id="6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16"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pic>
        <p:nvPicPr>
          <p:cNvPr id="4" name="Imagen 3"/>
          <p:cNvPicPr>
            <a:picLocks noChangeAspect="1"/>
          </p:cNvPicPr>
          <p:nvPr/>
        </p:nvPicPr>
        <p:blipFill rotWithShape="1">
          <a:blip r:embed="rId5"/>
          <a:srcRect t="42514"/>
          <a:stretch/>
        </p:blipFill>
        <p:spPr>
          <a:xfrm>
            <a:off x="218272" y="1236518"/>
            <a:ext cx="11755455" cy="4332690"/>
          </a:xfrm>
          <a:prstGeom prst="rect">
            <a:avLst/>
          </a:prstGeom>
        </p:spPr>
      </p:pic>
      <p:cxnSp>
        <p:nvCxnSpPr>
          <p:cNvPr id="6" name="Conector recto de flecha 5"/>
          <p:cNvCxnSpPr/>
          <p:nvPr/>
        </p:nvCxnSpPr>
        <p:spPr>
          <a:xfrm flipV="1">
            <a:off x="10405695" y="2990522"/>
            <a:ext cx="1065320" cy="887767"/>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8" name="Conector recto de flecha 7"/>
          <p:cNvCxnSpPr/>
          <p:nvPr/>
        </p:nvCxnSpPr>
        <p:spPr>
          <a:xfrm flipV="1">
            <a:off x="10632475" y="4873915"/>
            <a:ext cx="966926" cy="460159"/>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3" name="Marcador de número de diapositiva 2"/>
          <p:cNvSpPr>
            <a:spLocks noGrp="1"/>
          </p:cNvSpPr>
          <p:nvPr>
            <p:ph type="sldNum" sz="quarter" idx="12"/>
          </p:nvPr>
        </p:nvSpPr>
        <p:spPr>
          <a:xfrm>
            <a:off x="8620991" y="6492875"/>
            <a:ext cx="2743200" cy="365125"/>
          </a:xfrm>
        </p:spPr>
        <p:txBody>
          <a:bodyPr/>
          <a:lstStyle/>
          <a:p>
            <a:fld id="{D119DFF4-8F9D-4473-9CBC-BB482CDDAE7E}" type="slidenum">
              <a:rPr lang="es-CR" smtClean="0">
                <a:solidFill>
                  <a:schemeClr val="bg1"/>
                </a:solidFill>
              </a:rPr>
              <a:t>21</a:t>
            </a:fld>
            <a:endParaRPr lang="es-CR" dirty="0">
              <a:solidFill>
                <a:schemeClr val="bg1"/>
              </a:solidFill>
            </a:endParaRPr>
          </a:p>
        </p:txBody>
      </p:sp>
    </p:spTree>
    <p:extLst>
      <p:ext uri="{BB962C8B-B14F-4D97-AF65-F5344CB8AC3E}">
        <p14:creationId xmlns:p14="http://schemas.microsoft.com/office/powerpoint/2010/main" val="745427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2" name="Título 1"/>
          <p:cNvSpPr>
            <a:spLocks noGrp="1"/>
          </p:cNvSpPr>
          <p:nvPr>
            <p:ph type="title"/>
          </p:nvPr>
        </p:nvSpPr>
        <p:spPr>
          <a:xfrm>
            <a:off x="838200" y="365126"/>
            <a:ext cx="6583532" cy="842238"/>
          </a:xfrm>
        </p:spPr>
        <p:txBody>
          <a:bodyPr>
            <a:scene3d>
              <a:camera prst="orthographicFront"/>
              <a:lightRig rig="soft" dir="t">
                <a:rot lat="0" lon="0" rev="15600000"/>
              </a:lightRig>
            </a:scene3d>
            <a:sp3d extrusionH="57150" prstMaterial="softEdge">
              <a:bevelT w="25400" h="38100"/>
            </a:sp3d>
          </a:bodyPr>
          <a:lstStyle/>
          <a:p>
            <a:r>
              <a:rPr lang="es-MX" b="1" dirty="0" smtClean="0">
                <a:ln/>
                <a:solidFill>
                  <a:srgbClr val="7030A0"/>
                </a:solidFill>
              </a:rPr>
              <a:t>¿Y si los bienes no aparecen?</a:t>
            </a:r>
            <a:endParaRPr lang="es-CR" b="1" dirty="0">
              <a:ln/>
              <a:solidFill>
                <a:srgbClr val="7030A0"/>
              </a:solidFill>
            </a:endParaRPr>
          </a:p>
        </p:txBody>
      </p:sp>
      <p:sp>
        <p:nvSpPr>
          <p:cNvPr id="3" name="Marcador de contenido 2"/>
          <p:cNvSpPr>
            <a:spLocks noGrp="1"/>
          </p:cNvSpPr>
          <p:nvPr>
            <p:ph idx="1"/>
          </p:nvPr>
        </p:nvSpPr>
        <p:spPr>
          <a:xfrm>
            <a:off x="838200" y="1597983"/>
            <a:ext cx="10515600" cy="4200144"/>
          </a:xfrm>
        </p:spPr>
        <p:txBody>
          <a:bodyPr>
            <a:normAutofit/>
          </a:bodyPr>
          <a:lstStyle/>
          <a:p>
            <a:r>
              <a:rPr lang="es-MX" dirty="0" smtClean="0"/>
              <a:t>Se encuentra en otro control de verificación</a:t>
            </a:r>
          </a:p>
          <a:p>
            <a:pPr marL="0" indent="0">
              <a:buNone/>
            </a:pPr>
            <a:r>
              <a:rPr lang="es-MX" dirty="0" smtClean="0"/>
              <a:t> </a:t>
            </a:r>
          </a:p>
          <a:p>
            <a:r>
              <a:rPr lang="es-MX" dirty="0" smtClean="0"/>
              <a:t>Problemas de conexión</a:t>
            </a:r>
          </a:p>
          <a:p>
            <a:endParaRPr lang="es-MX" dirty="0" smtClean="0"/>
          </a:p>
          <a:p>
            <a:r>
              <a:rPr lang="es-MX" b="1" dirty="0" smtClean="0"/>
              <a:t>Los bienes ya fueron recibidos en otro RCO</a:t>
            </a:r>
          </a:p>
          <a:p>
            <a:endParaRPr lang="es-MX" b="1" dirty="0" smtClean="0"/>
          </a:p>
          <a:p>
            <a:r>
              <a:rPr lang="es-MX" b="1" dirty="0" smtClean="0"/>
              <a:t>Los bienes pertenecen a otra unidad</a:t>
            </a:r>
            <a:endParaRPr lang="es-MX" dirty="0"/>
          </a:p>
          <a:p>
            <a:endParaRPr lang="es-MX" dirty="0"/>
          </a:p>
          <a:p>
            <a:endParaRPr lang="es-MX" dirty="0"/>
          </a:p>
        </p:txBody>
      </p:sp>
      <p:sp>
        <p:nvSpPr>
          <p:cNvPr id="6" name="Marcador de número de diapositiva 5"/>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22</a:t>
            </a:fld>
            <a:endParaRPr lang="es-CR" dirty="0">
              <a:solidFill>
                <a:schemeClr val="bg1"/>
              </a:solidFill>
            </a:endParaRPr>
          </a:p>
        </p:txBody>
      </p:sp>
    </p:spTree>
    <p:extLst>
      <p:ext uri="{BB962C8B-B14F-4D97-AF65-F5344CB8AC3E}">
        <p14:creationId xmlns:p14="http://schemas.microsoft.com/office/powerpoint/2010/main" val="262497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p:cTn id="36"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38"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39"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6737915" y="343054"/>
            <a:ext cx="5069386" cy="6066624"/>
          </a:xfrm>
        </p:spPr>
        <p:txBody>
          <a:bodyPr>
            <a:normAutofit/>
          </a:bodyPr>
          <a:lstStyle/>
          <a:p>
            <a:r>
              <a:rPr lang="es-CR" dirty="0" smtClean="0"/>
              <a:t>Si los bienes fueron adquiridos utilizando dos o más controles de verificación, se debe realizar una recepción por cada control.</a:t>
            </a:r>
          </a:p>
          <a:p>
            <a:pPr marL="0" indent="0">
              <a:buNone/>
            </a:pPr>
            <a:endParaRPr lang="es-CR" dirty="0" smtClean="0"/>
          </a:p>
          <a:p>
            <a:r>
              <a:rPr lang="es-CR" dirty="0" smtClean="0"/>
              <a:t>Debe haber congruencia con la fecha de recepción.</a:t>
            </a:r>
          </a:p>
          <a:p>
            <a:pPr marL="0" indent="0">
              <a:buNone/>
            </a:pPr>
            <a:endParaRPr lang="es-CR" dirty="0" smtClean="0"/>
          </a:p>
          <a:p>
            <a:r>
              <a:rPr lang="es-CR" dirty="0" smtClean="0"/>
              <a:t>La factura debe agregarse exactamente igual al proceso anterior para evitar confusiones.</a:t>
            </a:r>
          </a:p>
          <a:p>
            <a:pPr marL="0" indent="0">
              <a:buNone/>
            </a:pPr>
            <a:endParaRPr lang="es-CR" dirty="0" smtClean="0"/>
          </a:p>
        </p:txBody>
      </p:sp>
      <p:pic>
        <p:nvPicPr>
          <p:cNvPr id="5" name="Imagen 4"/>
          <p:cNvPicPr>
            <a:picLocks noChangeAspect="1"/>
          </p:cNvPicPr>
          <p:nvPr/>
        </p:nvPicPr>
        <p:blipFill rotWithShape="1">
          <a:blip r:embed="rId5"/>
          <a:srcRect b="34933"/>
          <a:stretch/>
        </p:blipFill>
        <p:spPr>
          <a:xfrm>
            <a:off x="376675" y="529810"/>
            <a:ext cx="5668166" cy="3534054"/>
          </a:xfrm>
          <a:prstGeom prst="rect">
            <a:avLst/>
          </a:prstGeom>
        </p:spPr>
      </p:pic>
      <p:pic>
        <p:nvPicPr>
          <p:cNvPr id="6" name="Imagen 5"/>
          <p:cNvPicPr>
            <a:picLocks noChangeAspect="1"/>
          </p:cNvPicPr>
          <p:nvPr/>
        </p:nvPicPr>
        <p:blipFill>
          <a:blip r:embed="rId6"/>
          <a:stretch>
            <a:fillRect/>
          </a:stretch>
        </p:blipFill>
        <p:spPr>
          <a:xfrm>
            <a:off x="4868159" y="10812"/>
            <a:ext cx="1905266" cy="1812871"/>
          </a:xfrm>
          <a:prstGeom prst="rect">
            <a:avLst/>
          </a:prstGeom>
        </p:spPr>
      </p:pic>
      <p:cxnSp>
        <p:nvCxnSpPr>
          <p:cNvPr id="8" name="Conector recto de flecha 7"/>
          <p:cNvCxnSpPr/>
          <p:nvPr/>
        </p:nvCxnSpPr>
        <p:spPr>
          <a:xfrm>
            <a:off x="2632389" y="3094683"/>
            <a:ext cx="1225120" cy="96766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pic>
        <p:nvPicPr>
          <p:cNvPr id="10" name="Imagen 9"/>
          <p:cNvPicPr>
            <a:picLocks noChangeAspect="1"/>
          </p:cNvPicPr>
          <p:nvPr/>
        </p:nvPicPr>
        <p:blipFill rotWithShape="1">
          <a:blip r:embed="rId7"/>
          <a:srcRect t="75608"/>
          <a:stretch/>
        </p:blipFill>
        <p:spPr>
          <a:xfrm>
            <a:off x="376394" y="4433320"/>
            <a:ext cx="6637470" cy="1310532"/>
          </a:xfrm>
          <a:prstGeom prst="rect">
            <a:avLst/>
          </a:prstGeom>
        </p:spPr>
      </p:pic>
      <p:cxnSp>
        <p:nvCxnSpPr>
          <p:cNvPr id="11" name="Conector recto de flecha 10"/>
          <p:cNvCxnSpPr/>
          <p:nvPr/>
        </p:nvCxnSpPr>
        <p:spPr>
          <a:xfrm flipH="1">
            <a:off x="4868159" y="4433320"/>
            <a:ext cx="1541517" cy="7600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 name="Marcador de número de diapositiva 3"/>
          <p:cNvSpPr>
            <a:spLocks noGrp="1"/>
          </p:cNvSpPr>
          <p:nvPr>
            <p:ph type="sldNum" sz="quarter" idx="12"/>
          </p:nvPr>
        </p:nvSpPr>
        <p:spPr>
          <a:xfrm>
            <a:off x="8610600" y="6460120"/>
            <a:ext cx="2743200" cy="365125"/>
          </a:xfrm>
        </p:spPr>
        <p:txBody>
          <a:bodyPr/>
          <a:lstStyle/>
          <a:p>
            <a:fld id="{D119DFF4-8F9D-4473-9CBC-BB482CDDAE7E}" type="slidenum">
              <a:rPr lang="es-CR" smtClean="0">
                <a:solidFill>
                  <a:schemeClr val="bg1"/>
                </a:solidFill>
              </a:rPr>
              <a:t>23</a:t>
            </a:fld>
            <a:endParaRPr lang="es-CR" dirty="0">
              <a:solidFill>
                <a:schemeClr val="bg1"/>
              </a:solidFill>
            </a:endParaRPr>
          </a:p>
        </p:txBody>
      </p:sp>
    </p:spTree>
    <p:extLst>
      <p:ext uri="{BB962C8B-B14F-4D97-AF65-F5344CB8AC3E}">
        <p14:creationId xmlns:p14="http://schemas.microsoft.com/office/powerpoint/2010/main" val="3993266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nodeType="clickEffect">
                                  <p:stCondLst>
                                    <p:cond delay="0"/>
                                  </p:stCondLst>
                                  <p:childTnLst>
                                    <p:animEffect transition="out" filter="fade">
                                      <p:cBhvr>
                                        <p:cTn id="36" dur="500"/>
                                        <p:tgtEl>
                                          <p:spTgt spid="6"/>
                                        </p:tgtEl>
                                      </p:cBhvr>
                                    </p:animEffect>
                                    <p:set>
                                      <p:cBhvr>
                                        <p:cTn id="37" dur="1" fill="hold">
                                          <p:stCondLst>
                                            <p:cond delay="499"/>
                                          </p:stCondLst>
                                        </p:cTn>
                                        <p:tgtEl>
                                          <p:spTgt spid="6"/>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additive="base">
                                        <p:cTn id="4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656948" y="4509655"/>
            <a:ext cx="10696852" cy="1498633"/>
          </a:xfrm>
        </p:spPr>
        <p:txBody>
          <a:bodyPr>
            <a:normAutofit/>
          </a:bodyPr>
          <a:lstStyle/>
          <a:p>
            <a:r>
              <a:rPr lang="es-CR" dirty="0" smtClean="0"/>
              <a:t>Cuando el proceso se guarda, aparece un número de recepción único e irrepetible.</a:t>
            </a:r>
          </a:p>
        </p:txBody>
      </p:sp>
      <p:pic>
        <p:nvPicPr>
          <p:cNvPr id="5" name="Imagen 4"/>
          <p:cNvPicPr>
            <a:picLocks noChangeAspect="1"/>
          </p:cNvPicPr>
          <p:nvPr/>
        </p:nvPicPr>
        <p:blipFill>
          <a:blip r:embed="rId5"/>
          <a:stretch>
            <a:fillRect/>
          </a:stretch>
        </p:blipFill>
        <p:spPr>
          <a:xfrm>
            <a:off x="656948" y="170717"/>
            <a:ext cx="9844149" cy="3540150"/>
          </a:xfrm>
          <a:prstGeom prst="rect">
            <a:avLst/>
          </a:prstGeom>
        </p:spPr>
      </p:pic>
      <p:cxnSp>
        <p:nvCxnSpPr>
          <p:cNvPr id="6" name="Conector recto de flecha 5"/>
          <p:cNvCxnSpPr/>
          <p:nvPr/>
        </p:nvCxnSpPr>
        <p:spPr>
          <a:xfrm flipH="1" flipV="1">
            <a:off x="3605814" y="2592280"/>
            <a:ext cx="1649766" cy="10505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 name="Conector recto de flecha 7"/>
          <p:cNvCxnSpPr/>
          <p:nvPr/>
        </p:nvCxnSpPr>
        <p:spPr>
          <a:xfrm flipV="1">
            <a:off x="9410330" y="1716350"/>
            <a:ext cx="29593" cy="87593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 name="Conector recto de flecha 8"/>
          <p:cNvCxnSpPr/>
          <p:nvPr/>
        </p:nvCxnSpPr>
        <p:spPr>
          <a:xfrm flipV="1">
            <a:off x="9971103" y="590366"/>
            <a:ext cx="29593" cy="87593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 name="Marcador de número de diapositiva 3"/>
          <p:cNvSpPr>
            <a:spLocks noGrp="1"/>
          </p:cNvSpPr>
          <p:nvPr>
            <p:ph type="sldNum" sz="quarter" idx="12"/>
          </p:nvPr>
        </p:nvSpPr>
        <p:spPr>
          <a:xfrm>
            <a:off x="8610600" y="6441951"/>
            <a:ext cx="2743200" cy="365125"/>
          </a:xfrm>
        </p:spPr>
        <p:txBody>
          <a:bodyPr/>
          <a:lstStyle/>
          <a:p>
            <a:fld id="{D119DFF4-8F9D-4473-9CBC-BB482CDDAE7E}" type="slidenum">
              <a:rPr lang="es-CR" smtClean="0">
                <a:solidFill>
                  <a:schemeClr val="bg1"/>
                </a:solidFill>
              </a:rPr>
              <a:t>24</a:t>
            </a:fld>
            <a:endParaRPr lang="es-CR" dirty="0">
              <a:solidFill>
                <a:schemeClr val="bg1"/>
              </a:solidFill>
            </a:endParaRPr>
          </a:p>
        </p:txBody>
      </p:sp>
    </p:spTree>
    <p:extLst>
      <p:ext uri="{BB962C8B-B14F-4D97-AF65-F5344CB8AC3E}">
        <p14:creationId xmlns:p14="http://schemas.microsoft.com/office/powerpoint/2010/main" val="630260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203144" y="1196808"/>
            <a:ext cx="11421862" cy="4007005"/>
          </a:xfrm>
        </p:spPr>
        <p:txBody>
          <a:bodyPr>
            <a:normAutofit/>
          </a:bodyPr>
          <a:lstStyle/>
          <a:p>
            <a:r>
              <a:rPr lang="es-CR" dirty="0" smtClean="0"/>
              <a:t>El monto total de la recepción debe ser igual al monto del Total de la factura. </a:t>
            </a:r>
          </a:p>
          <a:p>
            <a:pPr marL="0" indent="0">
              <a:buNone/>
            </a:pPr>
            <a:endParaRPr lang="es-CR" dirty="0" smtClean="0"/>
          </a:p>
          <a:p>
            <a:r>
              <a:rPr lang="es-CR" dirty="0" smtClean="0"/>
              <a:t>Si existe alguna diferencia (¢1 o más) ya sea de más o de menos, se deben revisar los artículos recibidos y sus cantidades</a:t>
            </a:r>
            <a:endParaRPr lang="es-CR" dirty="0"/>
          </a:p>
          <a:p>
            <a:endParaRPr lang="es-CR" dirty="0" smtClean="0"/>
          </a:p>
          <a:p>
            <a:r>
              <a:rPr lang="es-CR" dirty="0" smtClean="0"/>
              <a:t>Si la diferencia persiste, consultar.</a:t>
            </a:r>
          </a:p>
          <a:p>
            <a:endParaRPr lang="es-CR" dirty="0" smtClean="0"/>
          </a:p>
        </p:txBody>
      </p:sp>
      <p:sp>
        <p:nvSpPr>
          <p:cNvPr id="4" name="Marcador de número de diapositiva 3"/>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25</a:t>
            </a:fld>
            <a:endParaRPr lang="es-CR" dirty="0">
              <a:solidFill>
                <a:schemeClr val="bg1"/>
              </a:solidFill>
            </a:endParaRPr>
          </a:p>
        </p:txBody>
      </p:sp>
    </p:spTree>
    <p:extLst>
      <p:ext uri="{BB962C8B-B14F-4D97-AF65-F5344CB8AC3E}">
        <p14:creationId xmlns:p14="http://schemas.microsoft.com/office/powerpoint/2010/main" val="3811789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838200" y="1690688"/>
            <a:ext cx="10515600" cy="4351338"/>
          </a:xfrm>
        </p:spPr>
        <p:txBody>
          <a:bodyPr/>
          <a:lstStyle/>
          <a:p>
            <a:pPr marL="0" indent="0" algn="just">
              <a:buNone/>
            </a:pPr>
            <a:r>
              <a:rPr lang="es-MX" dirty="0"/>
              <a:t>CAPÍTULO I</a:t>
            </a:r>
          </a:p>
          <a:p>
            <a:pPr marL="0" indent="0" algn="just">
              <a:buNone/>
            </a:pPr>
            <a:r>
              <a:rPr lang="es-MX" dirty="0"/>
              <a:t>DISPOSICIONES GENERALES</a:t>
            </a:r>
          </a:p>
          <a:p>
            <a:pPr marL="0" indent="0" algn="just">
              <a:buNone/>
            </a:pPr>
            <a:r>
              <a:rPr lang="es-MX" dirty="0"/>
              <a:t>Artículo 1. Objeto y alcances</a:t>
            </a:r>
          </a:p>
          <a:p>
            <a:pPr marL="0" indent="0" algn="just">
              <a:buNone/>
            </a:pPr>
            <a:r>
              <a:rPr lang="es-MX" b="1" dirty="0" smtClean="0"/>
              <a:t>g- Fecha </a:t>
            </a:r>
            <a:r>
              <a:rPr lang="es-MX" b="1" dirty="0"/>
              <a:t>máxima de pago</a:t>
            </a:r>
            <a:r>
              <a:rPr lang="es-MX" dirty="0"/>
              <a:t>: Fecha límite que tiene la institución para pagar de acuerdo con lo pactado en la contratación del bien, obra o servicio, para lo cual considera que el pago se realice transcurridos treinta días naturales después de la recepción definitiva del bien, servicio u obra, y de haberse recibido la factura en forma correcta por parte del administrador de contrato. </a:t>
            </a:r>
          </a:p>
        </p:txBody>
      </p:sp>
      <p:sp>
        <p:nvSpPr>
          <p:cNvPr id="6" name="Marcador de número de diapositiva 5"/>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26</a:t>
            </a:fld>
            <a:endParaRPr lang="es-CR" dirty="0">
              <a:solidFill>
                <a:schemeClr val="bg1"/>
              </a:solidFill>
            </a:endParaRPr>
          </a:p>
        </p:txBody>
      </p:sp>
      <p:sp>
        <p:nvSpPr>
          <p:cNvPr id="7" name="Título 1"/>
          <p:cNvSpPr txBox="1">
            <a:spLocks/>
          </p:cNvSpPr>
          <p:nvPr/>
        </p:nvSpPr>
        <p:spPr>
          <a:xfrm>
            <a:off x="514905" y="365125"/>
            <a:ext cx="11141475" cy="1325563"/>
          </a:xfrm>
          <a:prstGeom prst="rect">
            <a:avLst/>
          </a:prstGeom>
        </p:spPr>
        <p:txBody>
          <a:bodyPr vert="horz" lIns="91440" tIns="45720" rIns="91440" bIns="45720" rtlCol="0" anchor="ct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Alcance N°4 a la UNA-GACETA N°9-2023</a:t>
            </a:r>
            <a:b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br>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UNA-SCU-ACUE-354-2023</a:t>
            </a:r>
            <a:b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br>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REGLAMENTO DE CONTRATACIÓN PÚBLICA DE LA UNA</a:t>
            </a:r>
            <a:endParaRPr lang="es-CR" dirty="0"/>
          </a:p>
        </p:txBody>
      </p:sp>
    </p:spTree>
    <p:extLst>
      <p:ext uri="{BB962C8B-B14F-4D97-AF65-F5344CB8AC3E}">
        <p14:creationId xmlns:p14="http://schemas.microsoft.com/office/powerpoint/2010/main" val="1714067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p:txBody>
          <a:bodyPr>
            <a:normAutofit/>
          </a:bodyPr>
          <a:lstStyle/>
          <a:p>
            <a:pPr marL="0" indent="0">
              <a:buNone/>
            </a:pPr>
            <a:r>
              <a:rPr lang="es-CR" dirty="0"/>
              <a:t>SECCIÓN OCTAVA</a:t>
            </a:r>
          </a:p>
          <a:p>
            <a:pPr marL="0" indent="0">
              <a:buNone/>
            </a:pPr>
            <a:r>
              <a:rPr lang="es-CR" dirty="0"/>
              <a:t>ADMINISTRADORES DE </a:t>
            </a:r>
            <a:r>
              <a:rPr lang="es-CR" dirty="0" smtClean="0"/>
              <a:t>CONTRATO</a:t>
            </a:r>
          </a:p>
          <a:p>
            <a:pPr marL="0" indent="0">
              <a:buNone/>
            </a:pPr>
            <a:r>
              <a:rPr lang="es-CR" dirty="0"/>
              <a:t>Artículo 14. </a:t>
            </a:r>
            <a:r>
              <a:rPr lang="es-CR" dirty="0" smtClean="0"/>
              <a:t>Funciones</a:t>
            </a:r>
          </a:p>
          <a:p>
            <a:pPr marL="0" indent="0" algn="just">
              <a:buNone/>
            </a:pPr>
            <a:r>
              <a:rPr lang="es-MX" dirty="0" smtClean="0"/>
              <a:t>p)Verificar</a:t>
            </a:r>
            <a:r>
              <a:rPr lang="es-MX" dirty="0"/>
              <a:t>, durante la ejecución del contrato, que el contratista se encuentra al día con el pago de las cuotas obrero patronales de la Caja Costarricense de Seguro Social, con el Fondo de Desarrollo Social y Asignaciones Familiares (</a:t>
            </a:r>
            <a:r>
              <a:rPr lang="es-MX" dirty="0" err="1"/>
              <a:t>Fodesaf</a:t>
            </a:r>
            <a:r>
              <a:rPr lang="es-MX" dirty="0"/>
              <a:t>), los seguros de riesgos del trabajo y cualquier otra obligación relacionada con la seguridad social, cuando </a:t>
            </a:r>
            <a:r>
              <a:rPr lang="es-MX" dirty="0" smtClean="0"/>
              <a:t>corresponda.</a:t>
            </a:r>
            <a:endParaRPr lang="es-CR" dirty="0"/>
          </a:p>
        </p:txBody>
      </p:sp>
      <p:sp>
        <p:nvSpPr>
          <p:cNvPr id="6" name="Marcador de número de diapositiva 5"/>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27</a:t>
            </a:fld>
            <a:endParaRPr lang="es-CR" dirty="0">
              <a:solidFill>
                <a:schemeClr val="bg1"/>
              </a:solidFill>
            </a:endParaRPr>
          </a:p>
        </p:txBody>
      </p:sp>
      <p:sp>
        <p:nvSpPr>
          <p:cNvPr id="7" name="Título 1"/>
          <p:cNvSpPr>
            <a:spLocks noGrp="1"/>
          </p:cNvSpPr>
          <p:nvPr>
            <p:ph type="title"/>
          </p:nvPr>
        </p:nvSpPr>
        <p:spPr>
          <a:xfrm>
            <a:off x="514905" y="365125"/>
            <a:ext cx="11141475" cy="1325563"/>
          </a:xfrm>
        </p:spPr>
        <p:txBody>
          <a:bodyPr>
            <a:normAutofit fontScale="90000"/>
          </a:body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Alcance N°4 a la UNA-GACETA N°9-2023</a:t>
            </a:r>
            <a:b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br>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UNA-SCU-ACUE-354-2023</a:t>
            </a:r>
            <a:b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br>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REGLAMENTO DE CONTRATACIÓN PÚBLICA DE LA UNA</a:t>
            </a:r>
            <a:endParaRPr lang="es-CR" dirty="0"/>
          </a:p>
        </p:txBody>
      </p:sp>
    </p:spTree>
    <p:extLst>
      <p:ext uri="{BB962C8B-B14F-4D97-AF65-F5344CB8AC3E}">
        <p14:creationId xmlns:p14="http://schemas.microsoft.com/office/powerpoint/2010/main" val="1056973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2" name="Título 1"/>
          <p:cNvSpPr>
            <a:spLocks noGrp="1"/>
          </p:cNvSpPr>
          <p:nvPr>
            <p:ph type="title"/>
          </p:nvPr>
        </p:nvSpPr>
        <p:spPr/>
        <p:txBody>
          <a:body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FODESAF</a:t>
            </a:r>
            <a:endParaRPr lang="es-CR" dirty="0"/>
          </a:p>
        </p:txBody>
      </p:sp>
      <p:sp>
        <p:nvSpPr>
          <p:cNvPr id="3" name="Marcador de contenido 2"/>
          <p:cNvSpPr>
            <a:spLocks noGrp="1"/>
          </p:cNvSpPr>
          <p:nvPr>
            <p:ph idx="1"/>
          </p:nvPr>
        </p:nvSpPr>
        <p:spPr>
          <a:xfrm>
            <a:off x="838200" y="1825625"/>
            <a:ext cx="10515600" cy="819921"/>
          </a:xfrm>
        </p:spPr>
        <p:txBody>
          <a:bodyPr/>
          <a:lstStyle/>
          <a:p>
            <a:r>
              <a:rPr lang="es-CR" dirty="0">
                <a:hlinkClick r:id="rId5"/>
              </a:rPr>
              <a:t>https://aplicaciones.fodesaf.go.cr/morosos</a:t>
            </a:r>
            <a:r>
              <a:rPr lang="es-CR" dirty="0" smtClean="0">
                <a:hlinkClick r:id="rId5"/>
              </a:rPr>
              <a:t>/</a:t>
            </a:r>
            <a:endParaRPr lang="es-CR" dirty="0" smtClean="0"/>
          </a:p>
          <a:p>
            <a:endParaRPr lang="es-CR" dirty="0"/>
          </a:p>
        </p:txBody>
      </p:sp>
      <p:pic>
        <p:nvPicPr>
          <p:cNvPr id="5" name="Imagen 4"/>
          <p:cNvPicPr>
            <a:picLocks noChangeAspect="1"/>
          </p:cNvPicPr>
          <p:nvPr/>
        </p:nvPicPr>
        <p:blipFill>
          <a:blip r:embed="rId6"/>
          <a:stretch>
            <a:fillRect/>
          </a:stretch>
        </p:blipFill>
        <p:spPr>
          <a:xfrm>
            <a:off x="248049" y="2503501"/>
            <a:ext cx="5658298" cy="3302495"/>
          </a:xfrm>
          <a:prstGeom prst="rect">
            <a:avLst/>
          </a:prstGeom>
        </p:spPr>
      </p:pic>
      <p:cxnSp>
        <p:nvCxnSpPr>
          <p:cNvPr id="6" name="Conector recto de flecha 5"/>
          <p:cNvCxnSpPr/>
          <p:nvPr/>
        </p:nvCxnSpPr>
        <p:spPr>
          <a:xfrm>
            <a:off x="2229775" y="3579185"/>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7" name="Conector recto de flecha 6"/>
          <p:cNvCxnSpPr/>
          <p:nvPr/>
        </p:nvCxnSpPr>
        <p:spPr>
          <a:xfrm>
            <a:off x="3340963" y="3579185"/>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 name="Conector recto de flecha 7"/>
          <p:cNvCxnSpPr/>
          <p:nvPr/>
        </p:nvCxnSpPr>
        <p:spPr>
          <a:xfrm>
            <a:off x="4179163" y="3579185"/>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9" name="Elipse 8"/>
          <p:cNvSpPr/>
          <p:nvPr/>
        </p:nvSpPr>
        <p:spPr>
          <a:xfrm>
            <a:off x="115410" y="4669134"/>
            <a:ext cx="5877017" cy="568171"/>
          </a:xfrm>
          <a:prstGeom prst="ellipse">
            <a:avLst/>
          </a:prstGeom>
          <a:noFill/>
          <a:ln w="190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s-CR"/>
          </a:p>
        </p:txBody>
      </p:sp>
      <p:pic>
        <p:nvPicPr>
          <p:cNvPr id="10" name="Imagen 9"/>
          <p:cNvPicPr>
            <a:picLocks noChangeAspect="1"/>
          </p:cNvPicPr>
          <p:nvPr/>
        </p:nvPicPr>
        <p:blipFill>
          <a:blip r:embed="rId7"/>
          <a:stretch>
            <a:fillRect/>
          </a:stretch>
        </p:blipFill>
        <p:spPr>
          <a:xfrm>
            <a:off x="6220024" y="2503502"/>
            <a:ext cx="5658299" cy="3302494"/>
          </a:xfrm>
          <a:prstGeom prst="rect">
            <a:avLst/>
          </a:prstGeom>
        </p:spPr>
      </p:pic>
      <p:sp>
        <p:nvSpPr>
          <p:cNvPr id="11" name="Elipse 10"/>
          <p:cNvSpPr/>
          <p:nvPr/>
        </p:nvSpPr>
        <p:spPr>
          <a:xfrm>
            <a:off x="6220024" y="4741635"/>
            <a:ext cx="5877017" cy="568171"/>
          </a:xfrm>
          <a:prstGeom prst="ellipse">
            <a:avLst/>
          </a:prstGeom>
          <a:noFill/>
          <a:ln w="190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s-CR"/>
          </a:p>
        </p:txBody>
      </p:sp>
      <p:sp>
        <p:nvSpPr>
          <p:cNvPr id="16" name="Marcador de número de diapositiva 15"/>
          <p:cNvSpPr>
            <a:spLocks noGrp="1"/>
          </p:cNvSpPr>
          <p:nvPr>
            <p:ph type="sldNum" sz="quarter" idx="12"/>
          </p:nvPr>
        </p:nvSpPr>
        <p:spPr>
          <a:xfrm>
            <a:off x="8610600" y="6436247"/>
            <a:ext cx="2743200" cy="365125"/>
          </a:xfrm>
        </p:spPr>
        <p:txBody>
          <a:bodyPr/>
          <a:lstStyle/>
          <a:p>
            <a:fld id="{D119DFF4-8F9D-4473-9CBC-BB482CDDAE7E}" type="slidenum">
              <a:rPr lang="es-CR" smtClean="0">
                <a:solidFill>
                  <a:schemeClr val="bg1"/>
                </a:solidFill>
              </a:rPr>
              <a:t>28</a:t>
            </a:fld>
            <a:endParaRPr lang="es-CR" dirty="0">
              <a:solidFill>
                <a:schemeClr val="bg1"/>
              </a:solidFill>
            </a:endParaRPr>
          </a:p>
        </p:txBody>
      </p:sp>
      <p:cxnSp>
        <p:nvCxnSpPr>
          <p:cNvPr id="17" name="Conector recto de flecha 16"/>
          <p:cNvCxnSpPr/>
          <p:nvPr/>
        </p:nvCxnSpPr>
        <p:spPr>
          <a:xfrm>
            <a:off x="8107566" y="3579185"/>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8" name="Conector recto de flecha 17"/>
          <p:cNvCxnSpPr/>
          <p:nvPr/>
        </p:nvCxnSpPr>
        <p:spPr>
          <a:xfrm>
            <a:off x="9218754" y="3579185"/>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9" name="Conector recto de flecha 18"/>
          <p:cNvCxnSpPr/>
          <p:nvPr/>
        </p:nvCxnSpPr>
        <p:spPr>
          <a:xfrm>
            <a:off x="10056954" y="3579185"/>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151201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heel(1)">
                                      <p:cBhvr>
                                        <p:cTn id="41" dur="2000"/>
                                        <p:tgtEl>
                                          <p:spTgt spid="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1000"/>
                                        <p:tgtEl>
                                          <p:spTgt spid="19"/>
                                        </p:tgtEl>
                                      </p:cBhvr>
                                    </p:animEffect>
                                    <p:anim calcmode="lin" valueType="num">
                                      <p:cBhvr>
                                        <p:cTn id="62" dur="1000" fill="hold"/>
                                        <p:tgtEl>
                                          <p:spTgt spid="19"/>
                                        </p:tgtEl>
                                        <p:attrNameLst>
                                          <p:attrName>ppt_x</p:attrName>
                                        </p:attrNameLst>
                                      </p:cBhvr>
                                      <p:tavLst>
                                        <p:tav tm="0">
                                          <p:val>
                                            <p:strVal val="#ppt_x"/>
                                          </p:val>
                                        </p:tav>
                                        <p:tav tm="100000">
                                          <p:val>
                                            <p:strVal val="#ppt_x"/>
                                          </p:val>
                                        </p:tav>
                                      </p:tavLst>
                                    </p:anim>
                                    <p:anim calcmode="lin" valueType="num">
                                      <p:cBhvr>
                                        <p:cTn id="6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1" presetClass="entr" presetSubtype="1" fill="hold" grpId="0" nodeType="click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wheel(1)">
                                      <p:cBhvr>
                                        <p:cTn id="6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9" grpId="0" animBg="1"/>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2" name="Título 1"/>
          <p:cNvSpPr>
            <a:spLocks noGrp="1"/>
          </p:cNvSpPr>
          <p:nvPr>
            <p:ph type="title"/>
          </p:nvPr>
        </p:nvSpPr>
        <p:spPr/>
        <p:txBody>
          <a:bodyPr/>
          <a:lstStyle/>
          <a:p>
            <a:r>
              <a:rPr lang="es-CR" sz="5400" b="1" dirty="0" err="1"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ccss</a:t>
            </a:r>
            <a:endParaRPr lang="es-CR" dirty="0"/>
          </a:p>
        </p:txBody>
      </p:sp>
      <p:sp>
        <p:nvSpPr>
          <p:cNvPr id="3" name="Marcador de contenido 2"/>
          <p:cNvSpPr>
            <a:spLocks noGrp="1"/>
          </p:cNvSpPr>
          <p:nvPr>
            <p:ph idx="1"/>
          </p:nvPr>
        </p:nvSpPr>
        <p:spPr>
          <a:xfrm>
            <a:off x="838200" y="1825625"/>
            <a:ext cx="10515600" cy="819921"/>
          </a:xfrm>
        </p:spPr>
        <p:txBody>
          <a:bodyPr/>
          <a:lstStyle/>
          <a:p>
            <a:r>
              <a:rPr lang="es-CR" dirty="0">
                <a:hlinkClick r:id="rId4"/>
              </a:rPr>
              <a:t>https://sfa.ccss.sa.cr/moroso</a:t>
            </a:r>
            <a:r>
              <a:rPr lang="es-CR" dirty="0" smtClean="0">
                <a:hlinkClick r:id="rId4"/>
              </a:rPr>
              <a:t>/</a:t>
            </a:r>
            <a:endParaRPr lang="es-CR" dirty="0" smtClean="0"/>
          </a:p>
          <a:p>
            <a:endParaRPr lang="es-CR" dirty="0"/>
          </a:p>
        </p:txBody>
      </p:sp>
      <p:pic>
        <p:nvPicPr>
          <p:cNvPr id="15" name="Imagen 14"/>
          <p:cNvPicPr>
            <a:picLocks noChangeAspect="1"/>
          </p:cNvPicPr>
          <p:nvPr/>
        </p:nvPicPr>
        <p:blipFill>
          <a:blip r:embed="rId5"/>
          <a:stretch>
            <a:fillRect/>
          </a:stretch>
        </p:blipFill>
        <p:spPr>
          <a:xfrm>
            <a:off x="115410" y="3106026"/>
            <a:ext cx="6391922" cy="2546295"/>
          </a:xfrm>
          <a:prstGeom prst="rect">
            <a:avLst/>
          </a:prstGeom>
        </p:spPr>
      </p:pic>
      <p:cxnSp>
        <p:nvCxnSpPr>
          <p:cNvPr id="8" name="Conector recto de flecha 7"/>
          <p:cNvCxnSpPr/>
          <p:nvPr/>
        </p:nvCxnSpPr>
        <p:spPr>
          <a:xfrm>
            <a:off x="3388310" y="2843343"/>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7" name="Conector recto de flecha 6"/>
          <p:cNvCxnSpPr/>
          <p:nvPr/>
        </p:nvCxnSpPr>
        <p:spPr>
          <a:xfrm>
            <a:off x="1956786" y="2843343"/>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 name="Conector recto de flecha 5"/>
          <p:cNvCxnSpPr/>
          <p:nvPr/>
        </p:nvCxnSpPr>
        <p:spPr>
          <a:xfrm>
            <a:off x="525262" y="2843343"/>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8" name="Conector recto 17"/>
          <p:cNvCxnSpPr/>
          <p:nvPr/>
        </p:nvCxnSpPr>
        <p:spPr>
          <a:xfrm>
            <a:off x="230819" y="4616388"/>
            <a:ext cx="855085" cy="0"/>
          </a:xfrm>
          <a:prstGeom prst="line">
            <a:avLst/>
          </a:prstGeom>
        </p:spPr>
        <p:style>
          <a:lnRef idx="3">
            <a:schemeClr val="accent2"/>
          </a:lnRef>
          <a:fillRef idx="0">
            <a:schemeClr val="accent2"/>
          </a:fillRef>
          <a:effectRef idx="2">
            <a:schemeClr val="accent2"/>
          </a:effectRef>
          <a:fontRef idx="minor">
            <a:schemeClr val="tx1"/>
          </a:fontRef>
        </p:style>
      </p:cxnSp>
      <p:pic>
        <p:nvPicPr>
          <p:cNvPr id="19" name="Imagen 18"/>
          <p:cNvPicPr>
            <a:picLocks noChangeAspect="1"/>
          </p:cNvPicPr>
          <p:nvPr/>
        </p:nvPicPr>
        <p:blipFill>
          <a:blip r:embed="rId6"/>
          <a:stretch>
            <a:fillRect/>
          </a:stretch>
        </p:blipFill>
        <p:spPr>
          <a:xfrm>
            <a:off x="6507332" y="3094894"/>
            <a:ext cx="5539397" cy="3166758"/>
          </a:xfrm>
          <a:prstGeom prst="rect">
            <a:avLst/>
          </a:prstGeom>
        </p:spPr>
      </p:pic>
      <p:cxnSp>
        <p:nvCxnSpPr>
          <p:cNvPr id="20" name="Conector recto de flecha 19"/>
          <p:cNvCxnSpPr/>
          <p:nvPr/>
        </p:nvCxnSpPr>
        <p:spPr>
          <a:xfrm>
            <a:off x="9752117" y="2719538"/>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1" name="Conector recto de flecha 20"/>
          <p:cNvCxnSpPr/>
          <p:nvPr/>
        </p:nvCxnSpPr>
        <p:spPr>
          <a:xfrm>
            <a:off x="8320593" y="2719538"/>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2" name="Conector recto de flecha 21"/>
          <p:cNvCxnSpPr/>
          <p:nvPr/>
        </p:nvCxnSpPr>
        <p:spPr>
          <a:xfrm>
            <a:off x="6889069" y="2719538"/>
            <a:ext cx="143525" cy="6961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5" name="Conector recto 24"/>
          <p:cNvCxnSpPr/>
          <p:nvPr/>
        </p:nvCxnSpPr>
        <p:spPr>
          <a:xfrm>
            <a:off x="6594626" y="4492583"/>
            <a:ext cx="884561"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Marcador de número de diapositiva 9"/>
          <p:cNvSpPr>
            <a:spLocks noGrp="1"/>
          </p:cNvSpPr>
          <p:nvPr>
            <p:ph type="sldNum" sz="quarter" idx="12"/>
          </p:nvPr>
        </p:nvSpPr>
        <p:spPr>
          <a:xfrm>
            <a:off x="8610600" y="6436918"/>
            <a:ext cx="2743200" cy="365125"/>
          </a:xfrm>
        </p:spPr>
        <p:txBody>
          <a:bodyPr/>
          <a:lstStyle/>
          <a:p>
            <a:fld id="{D119DFF4-8F9D-4473-9CBC-BB482CDDAE7E}" type="slidenum">
              <a:rPr lang="es-CR" smtClean="0">
                <a:solidFill>
                  <a:schemeClr val="bg1"/>
                </a:solidFill>
              </a:rPr>
              <a:t>29</a:t>
            </a:fld>
            <a:endParaRPr lang="es-CR" dirty="0">
              <a:solidFill>
                <a:schemeClr val="bg1"/>
              </a:solidFill>
            </a:endParaRPr>
          </a:p>
        </p:txBody>
      </p:sp>
    </p:spTree>
    <p:extLst>
      <p:ext uri="{BB962C8B-B14F-4D97-AF65-F5344CB8AC3E}">
        <p14:creationId xmlns:p14="http://schemas.microsoft.com/office/powerpoint/2010/main" val="2800818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circle(in)">
                                      <p:cBhvr>
                                        <p:cTn id="45" dur="20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1000"/>
                                        <p:tgtEl>
                                          <p:spTgt spid="22"/>
                                        </p:tgtEl>
                                      </p:cBhvr>
                                    </p:animEffect>
                                    <p:anim calcmode="lin" valueType="num">
                                      <p:cBhvr>
                                        <p:cTn id="56" dur="1000" fill="hold"/>
                                        <p:tgtEl>
                                          <p:spTgt spid="22"/>
                                        </p:tgtEl>
                                        <p:attrNameLst>
                                          <p:attrName>ppt_x</p:attrName>
                                        </p:attrNameLst>
                                      </p:cBhvr>
                                      <p:tavLst>
                                        <p:tav tm="0">
                                          <p:val>
                                            <p:strVal val="#ppt_x"/>
                                          </p:val>
                                        </p:tav>
                                        <p:tav tm="100000">
                                          <p:val>
                                            <p:strVal val="#ppt_x"/>
                                          </p:val>
                                        </p:tav>
                                      </p:tavLst>
                                    </p:anim>
                                    <p:anim calcmode="lin" valueType="num">
                                      <p:cBhvr>
                                        <p:cTn id="5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1000"/>
                                        <p:tgtEl>
                                          <p:spTgt spid="20"/>
                                        </p:tgtEl>
                                      </p:cBhvr>
                                    </p:animEffect>
                                    <p:anim calcmode="lin" valueType="num">
                                      <p:cBhvr>
                                        <p:cTn id="70" dur="1000" fill="hold"/>
                                        <p:tgtEl>
                                          <p:spTgt spid="20"/>
                                        </p:tgtEl>
                                        <p:attrNameLst>
                                          <p:attrName>ppt_x</p:attrName>
                                        </p:attrNameLst>
                                      </p:cBhvr>
                                      <p:tavLst>
                                        <p:tav tm="0">
                                          <p:val>
                                            <p:strVal val="#ppt_x"/>
                                          </p:val>
                                        </p:tav>
                                        <p:tav tm="100000">
                                          <p:val>
                                            <p:strVal val="#ppt_x"/>
                                          </p:val>
                                        </p:tav>
                                      </p:tavLst>
                                    </p:anim>
                                    <p:anim calcmode="lin" valueType="num">
                                      <p:cBhvr>
                                        <p:cTn id="7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6" presetClass="entr" presetSubtype="16" fill="hold" nodeType="click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circle(in)">
                                      <p:cBhvr>
                                        <p:cTn id="76"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838200" y="2045001"/>
            <a:ext cx="10515600" cy="4351338"/>
          </a:xfrm>
        </p:spPr>
        <p:txBody>
          <a:bodyPr/>
          <a:lstStyle/>
          <a:p>
            <a:pPr marL="0" indent="0">
              <a:buNone/>
            </a:pPr>
            <a:r>
              <a:rPr lang="es-MX" dirty="0"/>
              <a:t>CAPÍTULO II</a:t>
            </a:r>
          </a:p>
          <a:p>
            <a:pPr marL="0" indent="0">
              <a:buNone/>
            </a:pPr>
            <a:r>
              <a:rPr lang="es-MX" dirty="0"/>
              <a:t>ÓRGANOS COMPETENTES</a:t>
            </a:r>
          </a:p>
          <a:p>
            <a:pPr marL="0" indent="0">
              <a:buNone/>
            </a:pPr>
            <a:r>
              <a:rPr lang="es-MX" dirty="0" smtClean="0"/>
              <a:t>SECCIÓN </a:t>
            </a:r>
            <a:r>
              <a:rPr lang="es-MX" dirty="0"/>
              <a:t>SEXTA</a:t>
            </a:r>
          </a:p>
          <a:p>
            <a:pPr marL="0" indent="0">
              <a:buNone/>
            </a:pPr>
            <a:r>
              <a:rPr lang="es-MX" dirty="0"/>
              <a:t>UNIDAD EJECUTORA O SOLICITANTE</a:t>
            </a:r>
          </a:p>
          <a:p>
            <a:pPr marL="0" indent="0" algn="just">
              <a:buNone/>
            </a:pPr>
            <a:r>
              <a:rPr lang="es-MX" dirty="0"/>
              <a:t>Artículo 11. Competencias de la unidad ejecutora o </a:t>
            </a:r>
            <a:r>
              <a:rPr lang="es-MX" dirty="0" smtClean="0"/>
              <a:t>solicitante</a:t>
            </a:r>
          </a:p>
          <a:p>
            <a:pPr marL="0" indent="0" algn="just">
              <a:buNone/>
            </a:pPr>
            <a:r>
              <a:rPr lang="es-MX" dirty="0" smtClean="0"/>
              <a:t>m- </a:t>
            </a:r>
            <a:r>
              <a:rPr lang="es-MX" dirty="0"/>
              <a:t>Realizar la recepción física de los bienes, obras o servicios contratados que sean entregados por contratistas directamente en sus unidades, consecuencia de sus solicitudes de bienes o servicios.</a:t>
            </a:r>
            <a:endParaRPr lang="es-CR" dirty="0"/>
          </a:p>
        </p:txBody>
      </p:sp>
      <p:sp>
        <p:nvSpPr>
          <p:cNvPr id="5" name="Título 1"/>
          <p:cNvSpPr>
            <a:spLocks noGrp="1"/>
          </p:cNvSpPr>
          <p:nvPr>
            <p:ph type="title"/>
          </p:nvPr>
        </p:nvSpPr>
        <p:spPr>
          <a:xfrm>
            <a:off x="514905" y="365125"/>
            <a:ext cx="11141475" cy="1325563"/>
          </a:xfrm>
        </p:spPr>
        <p:txBody>
          <a:bodyPr>
            <a:normAutofit fontScale="90000"/>
          </a:body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Alcance N°4 a la UNA-GACETA N°9-2023</a:t>
            </a:r>
            <a:b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br>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UNA-SCU-ACUE-354-2023</a:t>
            </a:r>
            <a:b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br>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REGLAMENTO DE CONTRATACIÓN PÚBLICA DE LA UNA</a:t>
            </a:r>
            <a:endParaRPr lang="es-CR" dirty="0"/>
          </a:p>
        </p:txBody>
      </p:sp>
      <p:sp>
        <p:nvSpPr>
          <p:cNvPr id="6" name="Marcador de número de diapositiva 5"/>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3</a:t>
            </a:fld>
            <a:endParaRPr lang="es-CR" dirty="0">
              <a:solidFill>
                <a:schemeClr val="bg1"/>
              </a:solidFill>
            </a:endParaRPr>
          </a:p>
        </p:txBody>
      </p:sp>
    </p:spTree>
    <p:extLst>
      <p:ext uri="{BB962C8B-B14F-4D97-AF65-F5344CB8AC3E}">
        <p14:creationId xmlns:p14="http://schemas.microsoft.com/office/powerpoint/2010/main" val="1833997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838200" y="1849583"/>
            <a:ext cx="10515600" cy="4021282"/>
          </a:xfrm>
        </p:spPr>
        <p:txBody>
          <a:bodyPr>
            <a:normAutofit fontScale="85000" lnSpcReduction="20000"/>
          </a:bodyPr>
          <a:lstStyle/>
          <a:p>
            <a:pPr marL="0" indent="0">
              <a:buNone/>
            </a:pPr>
            <a:r>
              <a:rPr lang="es-MX" dirty="0"/>
              <a:t>TÍTULO PRIMERO</a:t>
            </a:r>
          </a:p>
          <a:p>
            <a:pPr marL="0" indent="0">
              <a:buNone/>
            </a:pPr>
            <a:r>
              <a:rPr lang="es-MX" dirty="0"/>
              <a:t>GENERALIDADES</a:t>
            </a:r>
          </a:p>
          <a:p>
            <a:pPr marL="0" indent="0">
              <a:buNone/>
            </a:pPr>
            <a:r>
              <a:rPr lang="es-MX" dirty="0"/>
              <a:t>CAPÍTULO I</a:t>
            </a:r>
          </a:p>
          <a:p>
            <a:pPr marL="0" indent="0">
              <a:buNone/>
            </a:pPr>
            <a:r>
              <a:rPr lang="es-MX" dirty="0"/>
              <a:t>DISPOSICIONES </a:t>
            </a:r>
            <a:r>
              <a:rPr lang="es-MX" dirty="0" smtClean="0"/>
              <a:t>GENERALES</a:t>
            </a:r>
          </a:p>
          <a:p>
            <a:pPr marL="0" indent="0">
              <a:buNone/>
            </a:pPr>
            <a:r>
              <a:rPr lang="es-MX" dirty="0"/>
              <a:t>Artículo 2. </a:t>
            </a:r>
            <a:r>
              <a:rPr lang="es-MX" dirty="0" smtClean="0"/>
              <a:t>Definiciones</a:t>
            </a:r>
          </a:p>
          <a:p>
            <a:pPr marL="0" indent="0" algn="just">
              <a:buNone/>
            </a:pPr>
            <a:r>
              <a:rPr lang="es-MX" b="1" dirty="0" smtClean="0"/>
              <a:t>m) Recepción </a:t>
            </a:r>
            <a:r>
              <a:rPr lang="es-MX" b="1" dirty="0"/>
              <a:t>provisional: </a:t>
            </a:r>
            <a:r>
              <a:rPr lang="es-MX" dirty="0"/>
              <a:t>Acto formal que se realiza en el sistema de información, a través del cual, el funcionario designado para la recepción física del objeto contractual, en los módulos y pantallas relacionadas deja constancia sobre la entrega de los bienes, servicios u obras contratadas, para que posteriormente sean revisados detalladamente por el miembro del funcionariado competente, quien determinará si los mismos efectivamente cumplen con las características técnicas solicitadas y así realizar recepción definitiva.</a:t>
            </a:r>
            <a:endParaRPr lang="es-CR" dirty="0"/>
          </a:p>
        </p:txBody>
      </p:sp>
      <p:sp>
        <p:nvSpPr>
          <p:cNvPr id="5" name="Título 1"/>
          <p:cNvSpPr>
            <a:spLocks noGrp="1"/>
          </p:cNvSpPr>
          <p:nvPr>
            <p:ph type="title"/>
          </p:nvPr>
        </p:nvSpPr>
        <p:spPr>
          <a:xfrm>
            <a:off x="514905" y="365125"/>
            <a:ext cx="11141475" cy="1325563"/>
          </a:xfrm>
        </p:spPr>
        <p:txBody>
          <a:bodyPr>
            <a:normAutofit fontScale="90000"/>
          </a:body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Alcance N°4 a la UNA-GACETA N°9-2023</a:t>
            </a:r>
            <a:b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br>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UNA-SCU-ACUE-354-2023</a:t>
            </a:r>
            <a:b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br>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REGLAMENTO DE CONTRATACIÓN PÚBLICA DE LA UNA</a:t>
            </a:r>
            <a:endParaRPr lang="es-CR" dirty="0"/>
          </a:p>
        </p:txBody>
      </p:sp>
      <p:sp>
        <p:nvSpPr>
          <p:cNvPr id="6" name="Marcador de número de diapositiva 5"/>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30</a:t>
            </a:fld>
            <a:endParaRPr lang="es-CR" dirty="0">
              <a:solidFill>
                <a:schemeClr val="bg1"/>
              </a:solidFill>
            </a:endParaRPr>
          </a:p>
        </p:txBody>
      </p:sp>
    </p:spTree>
    <p:extLst>
      <p:ext uri="{BB962C8B-B14F-4D97-AF65-F5344CB8AC3E}">
        <p14:creationId xmlns:p14="http://schemas.microsoft.com/office/powerpoint/2010/main" val="109558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2" name="Título 1"/>
          <p:cNvSpPr>
            <a:spLocks noGrp="1"/>
          </p:cNvSpPr>
          <p:nvPr>
            <p:ph type="title"/>
          </p:nvPr>
        </p:nvSpPr>
        <p:spPr>
          <a:xfrm>
            <a:off x="4225772" y="365125"/>
            <a:ext cx="5708342" cy="972227"/>
          </a:xfrm>
        </p:spPr>
        <p:txBody>
          <a:bodyPr/>
          <a:lstStyle/>
          <a:p>
            <a:r>
              <a:rPr lang="es-MX" b="1" dirty="0" smtClean="0">
                <a:ln w="0"/>
                <a:solidFill>
                  <a:schemeClr val="accent1"/>
                </a:solidFill>
                <a:effectLst>
                  <a:outerShdw blurRad="38100" dist="25400" dir="5400000" algn="ctr" rotWithShape="0">
                    <a:srgbClr val="6E747A">
                      <a:alpha val="43000"/>
                    </a:srgbClr>
                  </a:outerShdw>
                </a:effectLst>
              </a:rPr>
              <a:t>Identificación de factura</a:t>
            </a:r>
            <a:endParaRPr lang="es-CR" b="1" dirty="0">
              <a:ln w="0"/>
              <a:solidFill>
                <a:schemeClr val="accent1"/>
              </a:solidFill>
              <a:effectLst>
                <a:outerShdw blurRad="38100" dist="25400" dir="5400000" algn="ctr" rotWithShape="0">
                  <a:srgbClr val="6E747A">
                    <a:alpha val="43000"/>
                  </a:srgbClr>
                </a:outerShdw>
              </a:effectLst>
            </a:endParaRPr>
          </a:p>
        </p:txBody>
      </p:sp>
      <p:sp>
        <p:nvSpPr>
          <p:cNvPr id="3" name="Marcador de contenido 2"/>
          <p:cNvSpPr>
            <a:spLocks noGrp="1"/>
          </p:cNvSpPr>
          <p:nvPr>
            <p:ph idx="1"/>
          </p:nvPr>
        </p:nvSpPr>
        <p:spPr>
          <a:xfrm>
            <a:off x="4225771" y="1337353"/>
            <a:ext cx="7128029" cy="2222594"/>
          </a:xfrm>
        </p:spPr>
        <p:txBody>
          <a:bodyPr/>
          <a:lstStyle/>
          <a:p>
            <a:r>
              <a:rPr lang="es-MX" dirty="0" smtClean="0"/>
              <a:t>EPF – Estrategia, Presupuesto, Finanzas</a:t>
            </a:r>
          </a:p>
          <a:p>
            <a:r>
              <a:rPr lang="es-MX" dirty="0" smtClean="0"/>
              <a:t>FEH – Factura Electrónica de Hacienda</a:t>
            </a:r>
          </a:p>
          <a:p>
            <a:r>
              <a:rPr lang="es-MX" dirty="0" smtClean="0"/>
              <a:t>FEH – Transacciones</a:t>
            </a:r>
          </a:p>
          <a:p>
            <a:r>
              <a:rPr lang="es-MX" dirty="0" smtClean="0"/>
              <a:t>Lista de Identificación de Facturas Electrónicas</a:t>
            </a:r>
          </a:p>
          <a:p>
            <a:endParaRPr lang="es-MX" dirty="0" smtClean="0"/>
          </a:p>
          <a:p>
            <a:endParaRPr lang="es-MX" dirty="0" smtClean="0"/>
          </a:p>
          <a:p>
            <a:endParaRPr lang="es-MX" dirty="0" smtClean="0"/>
          </a:p>
          <a:p>
            <a:endParaRPr lang="es-MX" dirty="0" smtClean="0"/>
          </a:p>
          <a:p>
            <a:endParaRPr lang="es-MX" dirty="0" smtClean="0"/>
          </a:p>
          <a:p>
            <a:endParaRPr lang="es-CR" dirty="0"/>
          </a:p>
        </p:txBody>
      </p:sp>
      <p:pic>
        <p:nvPicPr>
          <p:cNvPr id="5" name="Imagen 4"/>
          <p:cNvPicPr>
            <a:picLocks noChangeAspect="1"/>
          </p:cNvPicPr>
          <p:nvPr/>
        </p:nvPicPr>
        <p:blipFill>
          <a:blip r:embed="rId4"/>
          <a:stretch>
            <a:fillRect/>
          </a:stretch>
        </p:blipFill>
        <p:spPr>
          <a:xfrm>
            <a:off x="274304" y="10813"/>
            <a:ext cx="3677163" cy="5804062"/>
          </a:xfrm>
          <a:prstGeom prst="roundRect">
            <a:avLst>
              <a:gd name="adj" fmla="val 8594"/>
            </a:avLst>
          </a:prstGeom>
          <a:solidFill>
            <a:srgbClr val="FFFFFF">
              <a:shade val="85000"/>
            </a:srgbClr>
          </a:solidFill>
          <a:ln>
            <a:noFill/>
          </a:ln>
          <a:effectLst>
            <a:softEdge rad="0"/>
          </a:effectLst>
        </p:spPr>
      </p:pic>
      <p:sp>
        <p:nvSpPr>
          <p:cNvPr id="11" name="Elipse 10"/>
          <p:cNvSpPr/>
          <p:nvPr/>
        </p:nvSpPr>
        <p:spPr>
          <a:xfrm>
            <a:off x="960310" y="3546289"/>
            <a:ext cx="2991157" cy="507349"/>
          </a:xfrm>
          <a:prstGeom prst="ellipse">
            <a:avLst/>
          </a:prstGeom>
          <a:noFill/>
          <a:ln w="76200" cap="flat" cmpd="sng" algn="ctr">
            <a:solidFill>
              <a:srgbClr val="FFC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s-CR"/>
          </a:p>
        </p:txBody>
      </p:sp>
      <p:cxnSp>
        <p:nvCxnSpPr>
          <p:cNvPr id="6" name="Conector recto de flecha 5"/>
          <p:cNvCxnSpPr/>
          <p:nvPr/>
        </p:nvCxnSpPr>
        <p:spPr>
          <a:xfrm flipH="1" flipV="1">
            <a:off x="2569923" y="560088"/>
            <a:ext cx="648068" cy="21306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 name="Conector recto de flecha 7"/>
          <p:cNvCxnSpPr/>
          <p:nvPr/>
        </p:nvCxnSpPr>
        <p:spPr>
          <a:xfrm flipH="1" flipV="1">
            <a:off x="2739503" y="3100581"/>
            <a:ext cx="648068" cy="21306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 name="Conector recto de flecha 8"/>
          <p:cNvCxnSpPr/>
          <p:nvPr/>
        </p:nvCxnSpPr>
        <p:spPr>
          <a:xfrm flipH="1" flipV="1">
            <a:off x="2009790" y="3425528"/>
            <a:ext cx="753119" cy="887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7" name="Marcador de número de diapositiva 6"/>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31</a:t>
            </a:fld>
            <a:endParaRPr lang="es-CR" dirty="0">
              <a:solidFill>
                <a:schemeClr val="bg1"/>
              </a:solidFill>
            </a:endParaRPr>
          </a:p>
        </p:txBody>
      </p:sp>
    </p:spTree>
    <p:extLst>
      <p:ext uri="{BB962C8B-B14F-4D97-AF65-F5344CB8AC3E}">
        <p14:creationId xmlns:p14="http://schemas.microsoft.com/office/powerpoint/2010/main" val="3767033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additive="base">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2" end="2"/>
                                            </p:txEl>
                                          </p:spTgt>
                                        </p:tgtEl>
                                        <p:attrNameLst>
                                          <p:attrName>style.visibility</p:attrName>
                                        </p:attrNameLst>
                                      </p:cBhvr>
                                      <p:to>
                                        <p:strVal val="visible"/>
                                      </p:to>
                                    </p:set>
                                    <p:anim calcmode="lin" valueType="num">
                                      <p:cBhvr additive="base">
                                        <p:cTn id="4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1000"/>
                                        <p:tgtEl>
                                          <p:spTgt spid="9"/>
                                        </p:tgtEl>
                                      </p:cBhvr>
                                    </p:animEffect>
                                    <p:anim calcmode="lin" valueType="num">
                                      <p:cBhvr>
                                        <p:cTn id="51" dur="1000" fill="hold"/>
                                        <p:tgtEl>
                                          <p:spTgt spid="9"/>
                                        </p:tgtEl>
                                        <p:attrNameLst>
                                          <p:attrName>ppt_x</p:attrName>
                                        </p:attrNameLst>
                                      </p:cBhvr>
                                      <p:tavLst>
                                        <p:tav tm="0">
                                          <p:val>
                                            <p:strVal val="#ppt_x"/>
                                          </p:val>
                                        </p:tav>
                                        <p:tav tm="100000">
                                          <p:val>
                                            <p:strVal val="#ppt_x"/>
                                          </p:val>
                                        </p:tav>
                                      </p:tavLst>
                                    </p:anim>
                                    <p:anim calcmode="lin" valueType="num">
                                      <p:cBhvr>
                                        <p:cTn id="5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
                                            <p:txEl>
                                              <p:pRg st="3" end="3"/>
                                            </p:txEl>
                                          </p:spTgt>
                                        </p:tgtEl>
                                        <p:attrNameLst>
                                          <p:attrName>style.visibility</p:attrName>
                                        </p:attrNameLst>
                                      </p:cBhvr>
                                      <p:to>
                                        <p:strVal val="visible"/>
                                      </p:to>
                                    </p:set>
                                    <p:anim calcmode="lin" valueType="num">
                                      <p:cBhvr additive="base">
                                        <p:cTn id="5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1" presetClass="entr" presetSubtype="1"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heel(1)">
                                      <p:cBhvr>
                                        <p:cTn id="6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7420894" y="1037719"/>
            <a:ext cx="3932906" cy="5139244"/>
          </a:xfrm>
        </p:spPr>
        <p:txBody>
          <a:bodyPr/>
          <a:lstStyle/>
          <a:p>
            <a:r>
              <a:rPr lang="es-MX" dirty="0" smtClean="0"/>
              <a:t>Hoja en blanco - nuevo</a:t>
            </a:r>
          </a:p>
          <a:p>
            <a:endParaRPr lang="es-MX" dirty="0" smtClean="0"/>
          </a:p>
          <a:p>
            <a:r>
              <a:rPr lang="es-MX" dirty="0" smtClean="0"/>
              <a:t>Unidad ejecutora (nomenclatura)</a:t>
            </a:r>
          </a:p>
          <a:p>
            <a:endParaRPr lang="es-MX" dirty="0" smtClean="0"/>
          </a:p>
          <a:p>
            <a:r>
              <a:rPr lang="es-MX" dirty="0" smtClean="0"/>
              <a:t>Proceso: Se puede escribir en el espacio </a:t>
            </a:r>
            <a:r>
              <a:rPr lang="es-MX" b="1" dirty="0" smtClean="0"/>
              <a:t>ABS </a:t>
            </a:r>
            <a:r>
              <a:rPr lang="es-MX" dirty="0" smtClean="0"/>
              <a:t>y </a:t>
            </a:r>
            <a:r>
              <a:rPr lang="es-MX" dirty="0" err="1" smtClean="0"/>
              <a:t>Enter</a:t>
            </a:r>
            <a:r>
              <a:rPr lang="es-MX" dirty="0" smtClean="0"/>
              <a:t>, o bien desplegar la flecha y buscar</a:t>
            </a:r>
            <a:endParaRPr lang="es-CR" b="1" dirty="0"/>
          </a:p>
        </p:txBody>
      </p:sp>
      <p:pic>
        <p:nvPicPr>
          <p:cNvPr id="5" name="Imagen 4"/>
          <p:cNvPicPr>
            <a:picLocks noChangeAspect="1"/>
          </p:cNvPicPr>
          <p:nvPr/>
        </p:nvPicPr>
        <p:blipFill>
          <a:blip r:embed="rId5"/>
          <a:stretch>
            <a:fillRect/>
          </a:stretch>
        </p:blipFill>
        <p:spPr>
          <a:xfrm>
            <a:off x="838200" y="370876"/>
            <a:ext cx="1352739" cy="666843"/>
          </a:xfrm>
          <a:prstGeom prst="rect">
            <a:avLst/>
          </a:prstGeom>
        </p:spPr>
      </p:pic>
      <p:cxnSp>
        <p:nvCxnSpPr>
          <p:cNvPr id="6" name="Conector recto de flecha 5"/>
          <p:cNvCxnSpPr/>
          <p:nvPr/>
        </p:nvCxnSpPr>
        <p:spPr>
          <a:xfrm flipH="1" flipV="1">
            <a:off x="1270433" y="828309"/>
            <a:ext cx="488272" cy="18103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pic>
        <p:nvPicPr>
          <p:cNvPr id="7" name="Imagen 6"/>
          <p:cNvPicPr>
            <a:picLocks noChangeAspect="1"/>
          </p:cNvPicPr>
          <p:nvPr/>
        </p:nvPicPr>
        <p:blipFill>
          <a:blip r:embed="rId6"/>
          <a:stretch>
            <a:fillRect/>
          </a:stretch>
        </p:blipFill>
        <p:spPr>
          <a:xfrm>
            <a:off x="838200" y="1141922"/>
            <a:ext cx="6582694" cy="4410691"/>
          </a:xfrm>
          <a:prstGeom prst="rect">
            <a:avLst/>
          </a:prstGeom>
        </p:spPr>
      </p:pic>
      <p:cxnSp>
        <p:nvCxnSpPr>
          <p:cNvPr id="9" name="Conector recto de flecha 8"/>
          <p:cNvCxnSpPr/>
          <p:nvPr/>
        </p:nvCxnSpPr>
        <p:spPr>
          <a:xfrm flipH="1">
            <a:off x="6090082" y="2006353"/>
            <a:ext cx="461638" cy="83450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0" name="Conector recto de flecha 9"/>
          <p:cNvCxnSpPr/>
          <p:nvPr/>
        </p:nvCxnSpPr>
        <p:spPr>
          <a:xfrm flipH="1">
            <a:off x="6143348" y="3195961"/>
            <a:ext cx="710213" cy="58359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 name="Conector recto de flecha 10"/>
          <p:cNvCxnSpPr/>
          <p:nvPr/>
        </p:nvCxnSpPr>
        <p:spPr>
          <a:xfrm flipH="1">
            <a:off x="4865802" y="3487759"/>
            <a:ext cx="710213" cy="58359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 name="Marcador de número de diapositiva 3"/>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32</a:t>
            </a:fld>
            <a:endParaRPr lang="es-CR" dirty="0">
              <a:solidFill>
                <a:schemeClr val="bg1"/>
              </a:solidFill>
            </a:endParaRPr>
          </a:p>
        </p:txBody>
      </p:sp>
    </p:spTree>
    <p:extLst>
      <p:ext uri="{BB962C8B-B14F-4D97-AF65-F5344CB8AC3E}">
        <p14:creationId xmlns:p14="http://schemas.microsoft.com/office/powerpoint/2010/main" val="1956733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anim calcmode="lin" valueType="num">
                                      <p:cBhvr>
                                        <p:cTn id="37" dur="1000" fill="hold"/>
                                        <p:tgtEl>
                                          <p:spTgt spid="9"/>
                                        </p:tgtEl>
                                        <p:attrNameLst>
                                          <p:attrName>ppt_x</p:attrName>
                                        </p:attrNameLst>
                                      </p:cBhvr>
                                      <p:tavLst>
                                        <p:tav tm="0">
                                          <p:val>
                                            <p:strVal val="#ppt_x"/>
                                          </p:val>
                                        </p:tav>
                                        <p:tav tm="100000">
                                          <p:val>
                                            <p:strVal val="#ppt_x"/>
                                          </p:val>
                                        </p:tav>
                                      </p:tavLst>
                                    </p:anim>
                                    <p:anim calcmode="lin" valueType="num">
                                      <p:cBhvr>
                                        <p:cTn id="3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1000" fill="hold"/>
                                        <p:tgtEl>
                                          <p:spTgt spid="1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000"/>
                                        <p:tgtEl>
                                          <p:spTgt spid="11"/>
                                        </p:tgtEl>
                                      </p:cBhvr>
                                    </p:animEffect>
                                    <p:anim calcmode="lin" valueType="num">
                                      <p:cBhvr>
                                        <p:cTn id="55" dur="1000" fill="hold"/>
                                        <p:tgtEl>
                                          <p:spTgt spid="11"/>
                                        </p:tgtEl>
                                        <p:attrNameLst>
                                          <p:attrName>ppt_x</p:attrName>
                                        </p:attrNameLst>
                                      </p:cBhvr>
                                      <p:tavLst>
                                        <p:tav tm="0">
                                          <p:val>
                                            <p:strVal val="#ppt_x"/>
                                          </p:val>
                                        </p:tav>
                                        <p:tav tm="100000">
                                          <p:val>
                                            <p:strVal val="#ppt_x"/>
                                          </p:val>
                                        </p:tav>
                                      </p:tavLst>
                                    </p:anim>
                                    <p:anim calcmode="lin" valueType="num">
                                      <p:cBhvr>
                                        <p:cTn id="5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7939594" y="2263806"/>
            <a:ext cx="3965361" cy="3913157"/>
          </a:xfrm>
        </p:spPr>
        <p:txBody>
          <a:bodyPr>
            <a:normAutofit fontScale="92500"/>
          </a:bodyPr>
          <a:lstStyle/>
          <a:p>
            <a:r>
              <a:rPr lang="es-MX" dirty="0" smtClean="0"/>
              <a:t>Para buscar o filtrar la factura:</a:t>
            </a:r>
          </a:p>
          <a:p>
            <a:r>
              <a:rPr lang="es-MX" dirty="0" smtClean="0"/>
              <a:t>Se recomienda utilizar los últimos ocho números de la clave, ya que es un número único.</a:t>
            </a:r>
          </a:p>
          <a:p>
            <a:r>
              <a:rPr lang="es-MX" dirty="0" smtClean="0"/>
              <a:t>Se puede utilizar los últimos ocho números de la factura electrónica.</a:t>
            </a:r>
            <a:endParaRPr lang="es-CR" dirty="0"/>
          </a:p>
        </p:txBody>
      </p:sp>
      <p:pic>
        <p:nvPicPr>
          <p:cNvPr id="5" name="Imagen 4"/>
          <p:cNvPicPr>
            <a:picLocks noChangeAspect="1"/>
          </p:cNvPicPr>
          <p:nvPr/>
        </p:nvPicPr>
        <p:blipFill>
          <a:blip r:embed="rId4"/>
          <a:stretch>
            <a:fillRect/>
          </a:stretch>
        </p:blipFill>
        <p:spPr>
          <a:xfrm>
            <a:off x="749423" y="30792"/>
            <a:ext cx="7036293" cy="1824641"/>
          </a:xfrm>
          <a:prstGeom prst="rect">
            <a:avLst/>
          </a:prstGeom>
        </p:spPr>
      </p:pic>
      <p:cxnSp>
        <p:nvCxnSpPr>
          <p:cNvPr id="7" name="Conector recto de flecha 6"/>
          <p:cNvCxnSpPr/>
          <p:nvPr/>
        </p:nvCxnSpPr>
        <p:spPr>
          <a:xfrm flipH="1" flipV="1">
            <a:off x="1154098" y="342738"/>
            <a:ext cx="1198485" cy="39949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pic>
        <p:nvPicPr>
          <p:cNvPr id="8" name="Imagen 7"/>
          <p:cNvPicPr>
            <a:picLocks noChangeAspect="1"/>
          </p:cNvPicPr>
          <p:nvPr/>
        </p:nvPicPr>
        <p:blipFill>
          <a:blip r:embed="rId5"/>
          <a:stretch>
            <a:fillRect/>
          </a:stretch>
        </p:blipFill>
        <p:spPr>
          <a:xfrm>
            <a:off x="749423" y="1881202"/>
            <a:ext cx="7036293" cy="4013572"/>
          </a:xfrm>
          <a:prstGeom prst="rect">
            <a:avLst/>
          </a:prstGeom>
        </p:spPr>
      </p:pic>
      <p:cxnSp>
        <p:nvCxnSpPr>
          <p:cNvPr id="9" name="Conector recto de flecha 8"/>
          <p:cNvCxnSpPr/>
          <p:nvPr/>
        </p:nvCxnSpPr>
        <p:spPr>
          <a:xfrm flipV="1">
            <a:off x="3602851" y="3444719"/>
            <a:ext cx="952873" cy="63385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0" name="Conector recto de flecha 9"/>
          <p:cNvCxnSpPr/>
          <p:nvPr/>
        </p:nvCxnSpPr>
        <p:spPr>
          <a:xfrm flipV="1">
            <a:off x="3460810" y="3014289"/>
            <a:ext cx="1017975" cy="58266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1" name="Marcador de contenido 2"/>
          <p:cNvSpPr txBox="1">
            <a:spLocks/>
          </p:cNvSpPr>
          <p:nvPr/>
        </p:nvSpPr>
        <p:spPr>
          <a:xfrm>
            <a:off x="7939593" y="342738"/>
            <a:ext cx="3965361" cy="6071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smtClean="0"/>
              <a:t>Hoja en blanco</a:t>
            </a:r>
            <a:endParaRPr lang="es-CR" dirty="0"/>
          </a:p>
        </p:txBody>
      </p:sp>
      <p:sp>
        <p:nvSpPr>
          <p:cNvPr id="4" name="Marcador de número de diapositiva 3"/>
          <p:cNvSpPr>
            <a:spLocks noGrp="1"/>
          </p:cNvSpPr>
          <p:nvPr>
            <p:ph type="sldNum" sz="quarter" idx="12"/>
          </p:nvPr>
        </p:nvSpPr>
        <p:spPr>
          <a:xfrm>
            <a:off x="8662554" y="6492875"/>
            <a:ext cx="2743200" cy="365125"/>
          </a:xfrm>
        </p:spPr>
        <p:txBody>
          <a:bodyPr/>
          <a:lstStyle/>
          <a:p>
            <a:fld id="{D119DFF4-8F9D-4473-9CBC-BB482CDDAE7E}" type="slidenum">
              <a:rPr lang="es-CR" smtClean="0">
                <a:solidFill>
                  <a:schemeClr val="bg1"/>
                </a:solidFill>
              </a:rPr>
              <a:t>33</a:t>
            </a:fld>
            <a:endParaRPr lang="es-CR" dirty="0">
              <a:solidFill>
                <a:schemeClr val="bg1"/>
              </a:solidFill>
            </a:endParaRPr>
          </a:p>
        </p:txBody>
      </p:sp>
    </p:spTree>
    <p:extLst>
      <p:ext uri="{BB962C8B-B14F-4D97-AF65-F5344CB8AC3E}">
        <p14:creationId xmlns:p14="http://schemas.microsoft.com/office/powerpoint/2010/main" val="2534934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fade">
                                      <p:cBhvr>
                                        <p:cTn id="30" dur="1000"/>
                                        <p:tgtEl>
                                          <p:spTgt spid="3">
                                            <p:txEl>
                                              <p:pRg st="0" end="0"/>
                                            </p:txEl>
                                          </p:spTgt>
                                        </p:tgtEl>
                                      </p:cBhvr>
                                    </p:animEffect>
                                    <p:anim calcmode="lin" valueType="num">
                                      <p:cBhvr>
                                        <p:cTn id="3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Effect transition="in" filter="fade">
                                      <p:cBhvr>
                                        <p:cTn id="37" dur="1000"/>
                                        <p:tgtEl>
                                          <p:spTgt spid="3">
                                            <p:txEl>
                                              <p:pRg st="1" end="1"/>
                                            </p:txEl>
                                          </p:spTgt>
                                        </p:tgtEl>
                                      </p:cBhvr>
                                    </p:animEffect>
                                    <p:anim calcmode="lin" valueType="num">
                                      <p:cBhvr>
                                        <p:cTn id="3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anim calcmode="lin" valueType="num">
                                      <p:cBhvr>
                                        <p:cTn id="45" dur="1000" fill="hold"/>
                                        <p:tgtEl>
                                          <p:spTgt spid="9"/>
                                        </p:tgtEl>
                                        <p:attrNameLst>
                                          <p:attrName>ppt_x</p:attrName>
                                        </p:attrNameLst>
                                      </p:cBhvr>
                                      <p:tavLst>
                                        <p:tav tm="0">
                                          <p:val>
                                            <p:strVal val="#ppt_x"/>
                                          </p:val>
                                        </p:tav>
                                        <p:tav tm="100000">
                                          <p:val>
                                            <p:strVal val="#ppt_x"/>
                                          </p:val>
                                        </p:tav>
                                      </p:tavLst>
                                    </p:anim>
                                    <p:anim calcmode="lin" valueType="num">
                                      <p:cBhvr>
                                        <p:cTn id="4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7" presetClass="entr" presetSubtype="0" fill="hold" nodeType="clickEffect">
                                  <p:stCondLst>
                                    <p:cond delay="0"/>
                                  </p:stCondLst>
                                  <p:childTnLst>
                                    <p:set>
                                      <p:cBhvr>
                                        <p:cTn id="50" dur="1" fill="hold">
                                          <p:stCondLst>
                                            <p:cond delay="0"/>
                                          </p:stCondLst>
                                        </p:cTn>
                                        <p:tgtEl>
                                          <p:spTgt spid="3">
                                            <p:txEl>
                                              <p:pRg st="2" end="2"/>
                                            </p:txEl>
                                          </p:spTgt>
                                        </p:tgtEl>
                                        <p:attrNameLst>
                                          <p:attrName>style.visibility</p:attrName>
                                        </p:attrNameLst>
                                      </p:cBhvr>
                                      <p:to>
                                        <p:strVal val="visible"/>
                                      </p:to>
                                    </p:set>
                                    <p:animEffect transition="in" filter="fade">
                                      <p:cBhvr>
                                        <p:cTn id="51" dur="1000"/>
                                        <p:tgtEl>
                                          <p:spTgt spid="3">
                                            <p:txEl>
                                              <p:pRg st="2" end="2"/>
                                            </p:txEl>
                                          </p:spTgt>
                                        </p:tgtEl>
                                      </p:cBhvr>
                                    </p:animEffect>
                                    <p:anim calcmode="lin" valueType="num">
                                      <p:cBhvr>
                                        <p:cTn id="5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1000"/>
                                        <p:tgtEl>
                                          <p:spTgt spid="10"/>
                                        </p:tgtEl>
                                      </p:cBhvr>
                                    </p:animEffect>
                                    <p:anim calcmode="lin" valueType="num">
                                      <p:cBhvr>
                                        <p:cTn id="59" dur="1000" fill="hold"/>
                                        <p:tgtEl>
                                          <p:spTgt spid="10"/>
                                        </p:tgtEl>
                                        <p:attrNameLst>
                                          <p:attrName>ppt_x</p:attrName>
                                        </p:attrNameLst>
                                      </p:cBhvr>
                                      <p:tavLst>
                                        <p:tav tm="0">
                                          <p:val>
                                            <p:strVal val="#ppt_x"/>
                                          </p:val>
                                        </p:tav>
                                        <p:tav tm="100000">
                                          <p:val>
                                            <p:strVal val="#ppt_x"/>
                                          </p:val>
                                        </p:tav>
                                      </p:tavLst>
                                    </p:anim>
                                    <p:anim calcmode="lin" valueType="num">
                                      <p:cBhvr>
                                        <p:cTn id="6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2" name="Título 1"/>
          <p:cNvSpPr>
            <a:spLocks noGrp="1"/>
          </p:cNvSpPr>
          <p:nvPr>
            <p:ph type="title"/>
          </p:nvPr>
        </p:nvSpPr>
        <p:spPr>
          <a:xfrm>
            <a:off x="838200" y="365126"/>
            <a:ext cx="4319726" cy="842238"/>
          </a:xfrm>
        </p:spPr>
        <p:txBody>
          <a:bodyPr>
            <a:scene3d>
              <a:camera prst="orthographicFront"/>
              <a:lightRig rig="soft" dir="t">
                <a:rot lat="0" lon="0" rev="15600000"/>
              </a:lightRig>
            </a:scene3d>
            <a:sp3d extrusionH="57150" prstMaterial="softEdge">
              <a:bevelT w="25400" h="38100"/>
            </a:sp3d>
          </a:bodyPr>
          <a:lstStyle/>
          <a:p>
            <a:r>
              <a:rPr lang="es-MX" b="1" dirty="0" smtClean="0">
                <a:ln/>
                <a:solidFill>
                  <a:schemeClr val="accent4"/>
                </a:solidFill>
              </a:rPr>
              <a:t>¿Y si no aparece?</a:t>
            </a:r>
            <a:endParaRPr lang="es-CR" b="1" dirty="0">
              <a:ln/>
              <a:solidFill>
                <a:schemeClr val="accent4"/>
              </a:solidFill>
            </a:endParaRPr>
          </a:p>
        </p:txBody>
      </p:sp>
      <p:sp>
        <p:nvSpPr>
          <p:cNvPr id="3" name="Marcador de contenido 2"/>
          <p:cNvSpPr>
            <a:spLocks noGrp="1"/>
          </p:cNvSpPr>
          <p:nvPr>
            <p:ph idx="1"/>
          </p:nvPr>
        </p:nvSpPr>
        <p:spPr>
          <a:xfrm>
            <a:off x="838200" y="1704514"/>
            <a:ext cx="10515600" cy="3605241"/>
          </a:xfrm>
        </p:spPr>
        <p:txBody>
          <a:bodyPr>
            <a:normAutofit/>
          </a:bodyPr>
          <a:lstStyle/>
          <a:p>
            <a:r>
              <a:rPr lang="es-MX" dirty="0" smtClean="0"/>
              <a:t>El proveedor no ha enviado la factura a </a:t>
            </a:r>
            <a:r>
              <a:rPr lang="es-MX" dirty="0" smtClean="0">
                <a:hlinkClick r:id="rId5"/>
              </a:rPr>
              <a:t>facturaelectronica@una.cr</a:t>
            </a:r>
            <a:r>
              <a:rPr lang="es-MX" dirty="0" smtClean="0"/>
              <a:t> o no adjuntó los documentos en formato PDF y el XML</a:t>
            </a:r>
            <a:endParaRPr lang="es-MX" dirty="0"/>
          </a:p>
          <a:p>
            <a:r>
              <a:rPr lang="es-MX" dirty="0" smtClean="0"/>
              <a:t>SIGESA no carga la factura</a:t>
            </a:r>
          </a:p>
          <a:p>
            <a:r>
              <a:rPr lang="es-MX" dirty="0" smtClean="0"/>
              <a:t>Rechazada por Hacienda</a:t>
            </a:r>
          </a:p>
          <a:p>
            <a:r>
              <a:rPr lang="es-MX" dirty="0" smtClean="0"/>
              <a:t>Problemas de conexión</a:t>
            </a:r>
          </a:p>
          <a:p>
            <a:r>
              <a:rPr lang="es-MX" b="1" dirty="0" smtClean="0"/>
              <a:t>La factura ya ha sido identificada</a:t>
            </a:r>
            <a:endParaRPr lang="es-MX" b="1" dirty="0"/>
          </a:p>
          <a:p>
            <a:pPr marL="0" indent="0">
              <a:buNone/>
            </a:pPr>
            <a:endParaRPr lang="es-MX" dirty="0"/>
          </a:p>
          <a:p>
            <a:endParaRPr lang="es-MX" dirty="0"/>
          </a:p>
          <a:p>
            <a:endParaRPr lang="es-MX" dirty="0"/>
          </a:p>
        </p:txBody>
      </p:sp>
      <p:sp>
        <p:nvSpPr>
          <p:cNvPr id="6" name="Marcador de número de diapositiva 5"/>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34</a:t>
            </a:fld>
            <a:endParaRPr lang="es-CR" dirty="0">
              <a:solidFill>
                <a:schemeClr val="bg1"/>
              </a:solidFill>
            </a:endParaRPr>
          </a:p>
        </p:txBody>
      </p:sp>
    </p:spTree>
    <p:extLst>
      <p:ext uri="{BB962C8B-B14F-4D97-AF65-F5344CB8AC3E}">
        <p14:creationId xmlns:p14="http://schemas.microsoft.com/office/powerpoint/2010/main" val="4061838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1000"/>
                                        <p:tgtEl>
                                          <p:spTgt spid="3">
                                            <p:txEl>
                                              <p:pRg st="3" end="3"/>
                                            </p:txEl>
                                          </p:spTgt>
                                        </p:tgtEl>
                                      </p:cBhvr>
                                    </p:animEffect>
                                    <p:anim calcmode="lin" valueType="num">
                                      <p:cBhvr>
                                        <p:cTn id="3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1000"/>
                                        <p:tgtEl>
                                          <p:spTgt spid="3">
                                            <p:txEl>
                                              <p:pRg st="4" end="4"/>
                                            </p:txEl>
                                          </p:spTgt>
                                        </p:tgtEl>
                                      </p:cBhvr>
                                    </p:animEffect>
                                    <p:anim calcmode="lin" valueType="num">
                                      <p:cBhvr>
                                        <p:cTn id="4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3" name="Marcador de contenido 2"/>
          <p:cNvSpPr>
            <a:spLocks noGrp="1"/>
          </p:cNvSpPr>
          <p:nvPr>
            <p:ph idx="1"/>
          </p:nvPr>
        </p:nvSpPr>
        <p:spPr>
          <a:xfrm>
            <a:off x="713913" y="461638"/>
            <a:ext cx="10515600" cy="2077375"/>
          </a:xfrm>
        </p:spPr>
        <p:txBody>
          <a:bodyPr>
            <a:normAutofit/>
          </a:bodyPr>
          <a:lstStyle/>
          <a:p>
            <a:r>
              <a:rPr lang="es-MX" dirty="0" smtClean="0"/>
              <a:t>FEH – Factura Electrónica de Hacienda</a:t>
            </a:r>
          </a:p>
          <a:p>
            <a:r>
              <a:rPr lang="es-MX" dirty="0" smtClean="0"/>
              <a:t>FEH - Consultas</a:t>
            </a:r>
            <a:endParaRPr lang="es-MX" dirty="0"/>
          </a:p>
          <a:p>
            <a:r>
              <a:rPr lang="es-MX" dirty="0"/>
              <a:t>Consulta de Facturas Electrónicas</a:t>
            </a:r>
          </a:p>
          <a:p>
            <a:r>
              <a:rPr lang="es-CR" dirty="0" smtClean="0"/>
              <a:t>Escribir número de factura o clave</a:t>
            </a:r>
            <a:endParaRPr lang="es-CR" dirty="0"/>
          </a:p>
        </p:txBody>
      </p:sp>
      <p:pic>
        <p:nvPicPr>
          <p:cNvPr id="4" name="Imagen 3"/>
          <p:cNvPicPr>
            <a:picLocks noChangeAspect="1"/>
          </p:cNvPicPr>
          <p:nvPr/>
        </p:nvPicPr>
        <p:blipFill>
          <a:blip r:embed="rId4"/>
          <a:stretch>
            <a:fillRect/>
          </a:stretch>
        </p:blipFill>
        <p:spPr>
          <a:xfrm>
            <a:off x="7696941" y="526651"/>
            <a:ext cx="2791215" cy="1333686"/>
          </a:xfrm>
          <a:prstGeom prst="rect">
            <a:avLst/>
          </a:prstGeom>
        </p:spPr>
      </p:pic>
      <p:pic>
        <p:nvPicPr>
          <p:cNvPr id="5" name="Imagen 4"/>
          <p:cNvPicPr>
            <a:picLocks noChangeAspect="1"/>
          </p:cNvPicPr>
          <p:nvPr/>
        </p:nvPicPr>
        <p:blipFill>
          <a:blip r:embed="rId5"/>
          <a:stretch>
            <a:fillRect/>
          </a:stretch>
        </p:blipFill>
        <p:spPr>
          <a:xfrm>
            <a:off x="332173" y="2943506"/>
            <a:ext cx="10515600" cy="1324235"/>
          </a:xfrm>
          <a:prstGeom prst="rect">
            <a:avLst/>
          </a:prstGeom>
        </p:spPr>
      </p:pic>
      <p:sp>
        <p:nvSpPr>
          <p:cNvPr id="6" name="Elipse 5"/>
          <p:cNvSpPr/>
          <p:nvPr/>
        </p:nvSpPr>
        <p:spPr>
          <a:xfrm>
            <a:off x="7556308" y="3573527"/>
            <a:ext cx="834501" cy="541025"/>
          </a:xfrm>
          <a:prstGeom prst="ellipse">
            <a:avLst/>
          </a:prstGeom>
          <a:noFill/>
          <a:ln w="7620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s-CR"/>
          </a:p>
        </p:txBody>
      </p:sp>
      <p:pic>
        <p:nvPicPr>
          <p:cNvPr id="7" name="Imagen 6"/>
          <p:cNvPicPr>
            <a:picLocks noChangeAspect="1"/>
          </p:cNvPicPr>
          <p:nvPr/>
        </p:nvPicPr>
        <p:blipFill>
          <a:blip r:embed="rId6"/>
          <a:stretch>
            <a:fillRect/>
          </a:stretch>
        </p:blipFill>
        <p:spPr>
          <a:xfrm>
            <a:off x="332173" y="4470855"/>
            <a:ext cx="10515600" cy="1351851"/>
          </a:xfrm>
          <a:prstGeom prst="rect">
            <a:avLst/>
          </a:prstGeom>
        </p:spPr>
      </p:pic>
      <p:sp>
        <p:nvSpPr>
          <p:cNvPr id="8" name="Elipse 7"/>
          <p:cNvSpPr/>
          <p:nvPr/>
        </p:nvSpPr>
        <p:spPr>
          <a:xfrm>
            <a:off x="6631622" y="4897762"/>
            <a:ext cx="1065319" cy="655727"/>
          </a:xfrm>
          <a:prstGeom prst="ellipse">
            <a:avLst/>
          </a:prstGeom>
          <a:noFill/>
          <a:ln w="7620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s-CR"/>
          </a:p>
        </p:txBody>
      </p:sp>
      <p:sp>
        <p:nvSpPr>
          <p:cNvPr id="9" name="Elipse 8"/>
          <p:cNvSpPr/>
          <p:nvPr/>
        </p:nvSpPr>
        <p:spPr>
          <a:xfrm>
            <a:off x="8465376" y="1425384"/>
            <a:ext cx="2089877" cy="541025"/>
          </a:xfrm>
          <a:prstGeom prst="ellipse">
            <a:avLst/>
          </a:prstGeom>
          <a:noFill/>
          <a:ln w="7620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s-CR"/>
          </a:p>
        </p:txBody>
      </p:sp>
      <p:cxnSp>
        <p:nvCxnSpPr>
          <p:cNvPr id="10" name="Conector recto de flecha 9"/>
          <p:cNvCxnSpPr/>
          <p:nvPr/>
        </p:nvCxnSpPr>
        <p:spPr>
          <a:xfrm flipH="1">
            <a:off x="607381" y="2852239"/>
            <a:ext cx="298141" cy="56362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3" name="Conector recto de flecha 12"/>
          <p:cNvCxnSpPr/>
          <p:nvPr/>
        </p:nvCxnSpPr>
        <p:spPr>
          <a:xfrm flipH="1">
            <a:off x="1478872" y="2852239"/>
            <a:ext cx="298141" cy="56362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5" name="Conector recto de flecha 14"/>
          <p:cNvCxnSpPr/>
          <p:nvPr/>
        </p:nvCxnSpPr>
        <p:spPr>
          <a:xfrm flipV="1">
            <a:off x="7120856" y="1332427"/>
            <a:ext cx="1017975" cy="58266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1" name="Marcador de número de diapositiva 10"/>
          <p:cNvSpPr>
            <a:spLocks noGrp="1"/>
          </p:cNvSpPr>
          <p:nvPr>
            <p:ph type="sldNum" sz="quarter" idx="12"/>
          </p:nvPr>
        </p:nvSpPr>
        <p:spPr>
          <a:xfrm>
            <a:off x="8631382" y="6466926"/>
            <a:ext cx="2743200" cy="365125"/>
          </a:xfrm>
        </p:spPr>
        <p:txBody>
          <a:bodyPr/>
          <a:lstStyle/>
          <a:p>
            <a:fld id="{D119DFF4-8F9D-4473-9CBC-BB482CDDAE7E}" type="slidenum">
              <a:rPr lang="es-CR" smtClean="0">
                <a:solidFill>
                  <a:schemeClr val="bg1"/>
                </a:solidFill>
              </a:rPr>
              <a:t>35</a:t>
            </a:fld>
            <a:endParaRPr lang="es-CR" dirty="0">
              <a:solidFill>
                <a:schemeClr val="bg1"/>
              </a:solidFill>
            </a:endParaRPr>
          </a:p>
        </p:txBody>
      </p:sp>
    </p:spTree>
    <p:extLst>
      <p:ext uri="{BB962C8B-B14F-4D97-AF65-F5344CB8AC3E}">
        <p14:creationId xmlns:p14="http://schemas.microsoft.com/office/powerpoint/2010/main" val="40278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1000"/>
                                        <p:tgtEl>
                                          <p:spTgt spid="3">
                                            <p:txEl>
                                              <p:pRg st="2" end="2"/>
                                            </p:txEl>
                                          </p:spTgt>
                                        </p:tgtEl>
                                      </p:cBhvr>
                                    </p:animEffect>
                                    <p:anim calcmode="lin" valueType="num">
                                      <p:cBhvr>
                                        <p:cTn id="3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heel(1)">
                                      <p:cBhvr>
                                        <p:cTn id="40" dur="20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 calcmode="lin" valueType="num">
                                      <p:cBhvr additive="base">
                                        <p:cTn id="4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1000"/>
                                        <p:tgtEl>
                                          <p:spTgt spid="13"/>
                                        </p:tgtEl>
                                      </p:cBhvr>
                                    </p:animEffect>
                                    <p:anim calcmode="lin" valueType="num">
                                      <p:cBhvr>
                                        <p:cTn id="62" dur="1000" fill="hold"/>
                                        <p:tgtEl>
                                          <p:spTgt spid="13"/>
                                        </p:tgtEl>
                                        <p:attrNameLst>
                                          <p:attrName>ppt_x</p:attrName>
                                        </p:attrNameLst>
                                      </p:cBhvr>
                                      <p:tavLst>
                                        <p:tav tm="0">
                                          <p:val>
                                            <p:strVal val="#ppt_x"/>
                                          </p:val>
                                        </p:tav>
                                        <p:tav tm="100000">
                                          <p:val>
                                            <p:strVal val="#ppt_x"/>
                                          </p:val>
                                        </p:tav>
                                      </p:tavLst>
                                    </p:anim>
                                    <p:anim calcmode="lin" valueType="num">
                                      <p:cBhvr>
                                        <p:cTn id="6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wipe(down)">
                                      <p:cBhvr>
                                        <p:cTn id="68" dur="500"/>
                                        <p:tgtEl>
                                          <p:spTgt spid="6"/>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500"/>
                                        <p:tgtEl>
                                          <p:spTgt spid="7"/>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grpId="0" nodeType="click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wipe(down)">
                                      <p:cBhvr>
                                        <p:cTn id="7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pic>
        <p:nvPicPr>
          <p:cNvPr id="13" name="Imagen 12"/>
          <p:cNvPicPr>
            <a:picLocks noChangeAspect="1"/>
          </p:cNvPicPr>
          <p:nvPr/>
        </p:nvPicPr>
        <p:blipFill>
          <a:blip r:embed="rId4"/>
          <a:stretch>
            <a:fillRect/>
          </a:stretch>
        </p:blipFill>
        <p:spPr>
          <a:xfrm>
            <a:off x="540146" y="79898"/>
            <a:ext cx="11249399" cy="5708343"/>
          </a:xfrm>
          <a:prstGeom prst="rect">
            <a:avLst/>
          </a:prstGeom>
        </p:spPr>
      </p:pic>
      <p:cxnSp>
        <p:nvCxnSpPr>
          <p:cNvPr id="6" name="Conector recto de flecha 5"/>
          <p:cNvCxnSpPr/>
          <p:nvPr/>
        </p:nvCxnSpPr>
        <p:spPr>
          <a:xfrm>
            <a:off x="11061576" y="3409027"/>
            <a:ext cx="8878" cy="85225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7" name="Conector recto de flecha 6"/>
          <p:cNvCxnSpPr/>
          <p:nvPr/>
        </p:nvCxnSpPr>
        <p:spPr>
          <a:xfrm>
            <a:off x="10760431" y="3409027"/>
            <a:ext cx="8878" cy="85225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 name="Conector recto de flecha 7"/>
          <p:cNvCxnSpPr/>
          <p:nvPr/>
        </p:nvCxnSpPr>
        <p:spPr>
          <a:xfrm flipH="1" flipV="1">
            <a:off x="954349" y="292964"/>
            <a:ext cx="408373" cy="77235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1" name="Elipse 10"/>
          <p:cNvSpPr/>
          <p:nvPr/>
        </p:nvSpPr>
        <p:spPr>
          <a:xfrm>
            <a:off x="2185299" y="887768"/>
            <a:ext cx="3116063" cy="2947387"/>
          </a:xfrm>
          <a:prstGeom prst="ellipse">
            <a:avLst/>
          </a:prstGeom>
          <a:noFill/>
          <a:ln w="7620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s-CR"/>
          </a:p>
        </p:txBody>
      </p:sp>
      <p:cxnSp>
        <p:nvCxnSpPr>
          <p:cNvPr id="14" name="Conector recto de flecha 13"/>
          <p:cNvCxnSpPr/>
          <p:nvPr/>
        </p:nvCxnSpPr>
        <p:spPr>
          <a:xfrm flipH="1" flipV="1">
            <a:off x="1711040" y="292964"/>
            <a:ext cx="408373" cy="77235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 name="Marcador de número de diapositiva 2"/>
          <p:cNvSpPr>
            <a:spLocks noGrp="1"/>
          </p:cNvSpPr>
          <p:nvPr>
            <p:ph type="sldNum" sz="quarter" idx="12"/>
          </p:nvPr>
        </p:nvSpPr>
        <p:spPr>
          <a:xfrm>
            <a:off x="8631382" y="6492875"/>
            <a:ext cx="2743200" cy="365125"/>
          </a:xfrm>
        </p:spPr>
        <p:txBody>
          <a:bodyPr/>
          <a:lstStyle/>
          <a:p>
            <a:fld id="{D119DFF4-8F9D-4473-9CBC-BB482CDDAE7E}" type="slidenum">
              <a:rPr lang="es-CR" smtClean="0">
                <a:solidFill>
                  <a:schemeClr val="bg1"/>
                </a:solidFill>
              </a:rPr>
              <a:t>36</a:t>
            </a:fld>
            <a:endParaRPr lang="es-CR" dirty="0">
              <a:solidFill>
                <a:schemeClr val="bg1"/>
              </a:solidFill>
            </a:endParaRPr>
          </a:p>
        </p:txBody>
      </p:sp>
    </p:spTree>
    <p:extLst>
      <p:ext uri="{BB962C8B-B14F-4D97-AF65-F5344CB8AC3E}">
        <p14:creationId xmlns:p14="http://schemas.microsoft.com/office/powerpoint/2010/main" val="46039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pic>
        <p:nvPicPr>
          <p:cNvPr id="4" name="Imagen 3"/>
          <p:cNvPicPr>
            <a:picLocks noChangeAspect="1"/>
          </p:cNvPicPr>
          <p:nvPr/>
        </p:nvPicPr>
        <p:blipFill>
          <a:blip r:embed="rId5"/>
          <a:stretch>
            <a:fillRect/>
          </a:stretch>
        </p:blipFill>
        <p:spPr>
          <a:xfrm>
            <a:off x="292608" y="175758"/>
            <a:ext cx="11674492" cy="5541461"/>
          </a:xfrm>
          <a:prstGeom prst="rect">
            <a:avLst/>
          </a:prstGeom>
        </p:spPr>
      </p:pic>
      <p:sp>
        <p:nvSpPr>
          <p:cNvPr id="5" name="Elipse 4"/>
          <p:cNvSpPr/>
          <p:nvPr/>
        </p:nvSpPr>
        <p:spPr>
          <a:xfrm>
            <a:off x="316459" y="4911995"/>
            <a:ext cx="11559081" cy="980983"/>
          </a:xfrm>
          <a:prstGeom prst="ellipse">
            <a:avLst/>
          </a:prstGeom>
          <a:noFill/>
          <a:ln w="7620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s-CR"/>
          </a:p>
        </p:txBody>
      </p:sp>
      <p:cxnSp>
        <p:nvCxnSpPr>
          <p:cNvPr id="7" name="Conector recto de flecha 6"/>
          <p:cNvCxnSpPr/>
          <p:nvPr/>
        </p:nvCxnSpPr>
        <p:spPr>
          <a:xfrm flipH="1" flipV="1">
            <a:off x="785497" y="498944"/>
            <a:ext cx="346229" cy="112746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 name="Conector recto de flecha 5"/>
          <p:cNvCxnSpPr/>
          <p:nvPr/>
        </p:nvCxnSpPr>
        <p:spPr>
          <a:xfrm flipH="1" flipV="1">
            <a:off x="3613213" y="1802167"/>
            <a:ext cx="1091952" cy="40837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 name="CuadroTexto 2"/>
          <p:cNvSpPr txBox="1"/>
          <p:nvPr/>
        </p:nvSpPr>
        <p:spPr>
          <a:xfrm>
            <a:off x="2317073" y="1349409"/>
            <a:ext cx="1296140" cy="276999"/>
          </a:xfrm>
          <a:prstGeom prst="rect">
            <a:avLst/>
          </a:prstGeom>
          <a:noFill/>
        </p:spPr>
        <p:txBody>
          <a:bodyPr wrap="square" rtlCol="0">
            <a:spAutoFit/>
          </a:bodyPr>
          <a:lstStyle/>
          <a:p>
            <a:r>
              <a:rPr lang="es-CR" sz="1200" dirty="0" smtClean="0"/>
              <a:t>IFE-0000-00-2026</a:t>
            </a:r>
            <a:endParaRPr lang="es-CR" dirty="0"/>
          </a:p>
        </p:txBody>
      </p:sp>
      <p:sp>
        <p:nvSpPr>
          <p:cNvPr id="9" name="Marcador de número de diapositiva 8"/>
          <p:cNvSpPr>
            <a:spLocks noGrp="1"/>
          </p:cNvSpPr>
          <p:nvPr>
            <p:ph type="sldNum" sz="quarter" idx="12"/>
          </p:nvPr>
        </p:nvSpPr>
        <p:spPr>
          <a:xfrm>
            <a:off x="8600210" y="6492875"/>
            <a:ext cx="2743200" cy="365125"/>
          </a:xfrm>
        </p:spPr>
        <p:txBody>
          <a:bodyPr/>
          <a:lstStyle/>
          <a:p>
            <a:fld id="{D119DFF4-8F9D-4473-9CBC-BB482CDDAE7E}" type="slidenum">
              <a:rPr lang="es-CR" smtClean="0">
                <a:solidFill>
                  <a:schemeClr val="bg1"/>
                </a:solidFill>
              </a:rPr>
              <a:t>37</a:t>
            </a:fld>
            <a:endParaRPr lang="es-CR" dirty="0">
              <a:solidFill>
                <a:schemeClr val="bg1"/>
              </a:solidFill>
            </a:endParaRPr>
          </a:p>
        </p:txBody>
      </p:sp>
    </p:spTree>
    <p:extLst>
      <p:ext uri="{BB962C8B-B14F-4D97-AF65-F5344CB8AC3E}">
        <p14:creationId xmlns:p14="http://schemas.microsoft.com/office/powerpoint/2010/main" val="1752688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EED48DAE-70A7-AA43-5CD0-3F882B5180ED}"/>
              </a:ext>
            </a:extLst>
          </p:cNvPr>
          <p:cNvPicPr>
            <a:picLocks noChangeAspect="1" noChangeArrowheads="1"/>
          </p:cNvPicPr>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8390226" y="0"/>
            <a:ext cx="1094014" cy="136601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a:extLst>
              <a:ext uri="{FF2B5EF4-FFF2-40B4-BE49-F238E27FC236}">
                <a16:creationId xmlns:a16="http://schemas.microsoft.com/office/drawing/2014/main" id="{D9B4C105-E24E-2A2B-D454-64968BC4FEB7}"/>
              </a:ext>
            </a:extLst>
          </p:cNvPr>
          <p:cNvPicPr>
            <a:picLocks noChangeAspect="1" noChangeArrowheads="1"/>
          </p:cNvPicPr>
          <p:nvPr/>
        </p:nvPicPr>
        <p:blipFill>
          <a:blip r:embed="rId3" r:link="rId4" cstate="print">
            <a:alphaModFix amt="50000"/>
            <a:extLst>
              <a:ext uri="{28A0092B-C50C-407E-A947-70E740481C1C}">
                <a14:useLocalDpi xmlns:a14="http://schemas.microsoft.com/office/drawing/2010/main" val="0"/>
              </a:ext>
            </a:extLst>
          </a:blip>
          <a:srcRect/>
          <a:stretch>
            <a:fillRect/>
          </a:stretch>
        </p:blipFill>
        <p:spPr bwMode="auto">
          <a:xfrm>
            <a:off x="5782063" y="0"/>
            <a:ext cx="1137368" cy="103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8" descr="Logotipo&#10;&#10;El contenido generado por IA puede ser incorrecto.">
            <a:extLst>
              <a:ext uri="{FF2B5EF4-FFF2-40B4-BE49-F238E27FC236}">
                <a16:creationId xmlns:a16="http://schemas.microsoft.com/office/drawing/2014/main" id="{E8C93BA3-85DA-C5A1-D947-6E37DC0B46FE}"/>
              </a:ext>
            </a:extLst>
          </p:cNvPr>
          <p:cNvPicPr>
            <a:picLocks noChangeAspect="1"/>
          </p:cNvPicPr>
          <p:nvPr/>
        </p:nvPicPr>
        <p:blipFill>
          <a:blip r:embed="rId5">
            <a:alphaModFix amt="70000"/>
          </a:blip>
          <a:stretch>
            <a:fillRect/>
          </a:stretch>
        </p:blipFill>
        <p:spPr>
          <a:xfrm>
            <a:off x="6772005" y="0"/>
            <a:ext cx="1545798" cy="1262432"/>
          </a:xfrm>
          <a:prstGeom prst="rect">
            <a:avLst/>
          </a:prstGeom>
        </p:spPr>
      </p:pic>
      <p:sp>
        <p:nvSpPr>
          <p:cNvPr id="4" name="Rectángulo 3"/>
          <p:cNvSpPr/>
          <p:nvPr/>
        </p:nvSpPr>
        <p:spPr>
          <a:xfrm>
            <a:off x="6350747" y="2361545"/>
            <a:ext cx="4577728" cy="923330"/>
          </a:xfrm>
          <a:prstGeom prst="rect">
            <a:avLst/>
          </a:prstGeom>
          <a:noFill/>
        </p:spPr>
        <p:txBody>
          <a:bodyPr wrap="none" lIns="91440" tIns="45720" rIns="91440" bIns="45720">
            <a:spAutoFit/>
          </a:bodyPr>
          <a:lstStyle/>
          <a:p>
            <a:pPr algn="ctr"/>
            <a:r>
              <a:rPr lang="es-E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Muchas gracias</a:t>
            </a:r>
            <a:endParaRPr lang="es-E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97546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2" name="Título 1"/>
          <p:cNvSpPr>
            <a:spLocks noGrp="1"/>
          </p:cNvSpPr>
          <p:nvPr>
            <p:ph type="title"/>
          </p:nvPr>
        </p:nvSpPr>
        <p:spPr>
          <a:xfrm>
            <a:off x="838199" y="365125"/>
            <a:ext cx="3050219" cy="1325563"/>
          </a:xfrm>
        </p:spPr>
        <p:txBody>
          <a:bodyPr/>
          <a:lstStyle/>
          <a:p>
            <a:r>
              <a:rPr lang="es-MX"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Teletrabajo</a:t>
            </a:r>
            <a:endParaRPr lang="es-CR" dirty="0"/>
          </a:p>
        </p:txBody>
      </p:sp>
      <p:sp>
        <p:nvSpPr>
          <p:cNvPr id="3" name="Marcador de contenido 2"/>
          <p:cNvSpPr>
            <a:spLocks noGrp="1"/>
          </p:cNvSpPr>
          <p:nvPr>
            <p:ph idx="1"/>
          </p:nvPr>
        </p:nvSpPr>
        <p:spPr/>
        <p:txBody>
          <a:bodyPr/>
          <a:lstStyle/>
          <a:p>
            <a:pPr marL="0" indent="0">
              <a:buNone/>
            </a:pPr>
            <a:r>
              <a:rPr lang="es-MX" dirty="0" smtClean="0"/>
              <a:t>UNA-R-DISC-022-2025, UNA-PDRH-DISC-015-2025:</a:t>
            </a:r>
          </a:p>
          <a:p>
            <a:pPr marL="0" indent="0">
              <a:buNone/>
            </a:pPr>
            <a:r>
              <a:rPr lang="es-MX" dirty="0" smtClean="0"/>
              <a:t>I. A la persona superior jerárquica</a:t>
            </a:r>
          </a:p>
          <a:p>
            <a:pPr marL="0" indent="0">
              <a:buNone/>
            </a:pPr>
            <a:r>
              <a:rPr lang="es-MX" dirty="0" smtClean="0"/>
              <a:t>1. Asegurar la continuidad de los servicios y la atención presencial a los usuarios.</a:t>
            </a:r>
          </a:p>
          <a:p>
            <a:pPr marL="0" indent="0">
              <a:buNone/>
            </a:pPr>
            <a:r>
              <a:rPr lang="es-MX" dirty="0" smtClean="0"/>
              <a:t>6. Organizar las actividades en el centro de trabajo y asegurar que los servicios se brinden de manera oportuna y eficaz.</a:t>
            </a:r>
            <a:endParaRPr lang="es-MX" dirty="0"/>
          </a:p>
        </p:txBody>
      </p:sp>
      <p:sp>
        <p:nvSpPr>
          <p:cNvPr id="6" name="Marcador de número de diapositiva 5"/>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4</a:t>
            </a:fld>
            <a:endParaRPr lang="es-CR" dirty="0">
              <a:solidFill>
                <a:schemeClr val="bg1"/>
              </a:solidFill>
            </a:endParaRPr>
          </a:p>
        </p:txBody>
      </p:sp>
    </p:spTree>
    <p:extLst>
      <p:ext uri="{BB962C8B-B14F-4D97-AF65-F5344CB8AC3E}">
        <p14:creationId xmlns:p14="http://schemas.microsoft.com/office/powerpoint/2010/main" val="279906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2" name="Título 1"/>
          <p:cNvSpPr>
            <a:spLocks noGrp="1"/>
          </p:cNvSpPr>
          <p:nvPr>
            <p:ph type="title"/>
          </p:nvPr>
        </p:nvSpPr>
        <p:spPr/>
        <p:txBody>
          <a:body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Cuando la entrega es en sitio</a:t>
            </a:r>
            <a:endParaRPr lang="es-CR"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
        <p:nvSpPr>
          <p:cNvPr id="3" name="Marcador de contenido 2"/>
          <p:cNvSpPr>
            <a:spLocks noGrp="1"/>
          </p:cNvSpPr>
          <p:nvPr>
            <p:ph idx="1"/>
          </p:nvPr>
        </p:nvSpPr>
        <p:spPr/>
        <p:txBody>
          <a:bodyPr/>
          <a:lstStyle/>
          <a:p>
            <a:pPr algn="just"/>
            <a:r>
              <a:rPr lang="es-CR" dirty="0" smtClean="0"/>
              <a:t>Debe llegar un correo al administrador de </a:t>
            </a:r>
            <a:r>
              <a:rPr lang="es-CR" dirty="0"/>
              <a:t>contrato </a:t>
            </a:r>
            <a:r>
              <a:rPr lang="es-CR" dirty="0" smtClean="0"/>
              <a:t>y al/la asistente administrativo/a desde </a:t>
            </a:r>
            <a:r>
              <a:rPr lang="es-CR" dirty="0" smtClean="0">
                <a:hlinkClick r:id="rId5"/>
              </a:rPr>
              <a:t>ordendepedido@una.cr</a:t>
            </a:r>
            <a:r>
              <a:rPr lang="es-CR" dirty="0" smtClean="0"/>
              <a:t>, en </a:t>
            </a:r>
            <a:r>
              <a:rPr lang="es-CR" dirty="0"/>
              <a:t>el cual </a:t>
            </a:r>
            <a:r>
              <a:rPr lang="es-CR" dirty="0" smtClean="0"/>
              <a:t>aparece el número </a:t>
            </a:r>
            <a:r>
              <a:rPr lang="es-CR" dirty="0"/>
              <a:t>de procedimiento </a:t>
            </a:r>
            <a:r>
              <a:rPr lang="es-CR" dirty="0" smtClean="0"/>
              <a:t>SICOP y </a:t>
            </a:r>
            <a:r>
              <a:rPr lang="es-CR" dirty="0"/>
              <a:t>el número de </a:t>
            </a:r>
            <a:r>
              <a:rPr lang="es-CR" dirty="0" smtClean="0"/>
              <a:t>pedido (PCO) </a:t>
            </a:r>
          </a:p>
          <a:p>
            <a:pPr algn="just"/>
            <a:endParaRPr lang="es-CR" dirty="0" smtClean="0"/>
          </a:p>
          <a:p>
            <a:pPr algn="just"/>
            <a:endParaRPr lang="es-CR" dirty="0"/>
          </a:p>
          <a:p>
            <a:pPr algn="just"/>
            <a:r>
              <a:rPr lang="es-CR" dirty="0" smtClean="0"/>
              <a:t>Cuando </a:t>
            </a:r>
            <a:r>
              <a:rPr lang="es-CR" dirty="0"/>
              <a:t>les llega el correo, la entrega es en sitio, es el primer indicador de que deben coordinar una </a:t>
            </a:r>
            <a:r>
              <a:rPr lang="es-CR" dirty="0" smtClean="0"/>
              <a:t>entrega directamente con un proveedor</a:t>
            </a:r>
            <a:endParaRPr lang="es-CR" dirty="0"/>
          </a:p>
          <a:p>
            <a:pPr algn="just"/>
            <a:endParaRPr lang="es-CR" dirty="0" smtClean="0"/>
          </a:p>
          <a:p>
            <a:pPr algn="just"/>
            <a:endParaRPr lang="es-CR" dirty="0" smtClean="0"/>
          </a:p>
        </p:txBody>
      </p:sp>
      <p:pic>
        <p:nvPicPr>
          <p:cNvPr id="6" name="Imagen 5"/>
          <p:cNvPicPr>
            <a:picLocks noChangeAspect="1"/>
          </p:cNvPicPr>
          <p:nvPr/>
        </p:nvPicPr>
        <p:blipFill>
          <a:blip r:embed="rId6"/>
          <a:stretch>
            <a:fillRect/>
          </a:stretch>
        </p:blipFill>
        <p:spPr>
          <a:xfrm>
            <a:off x="1318717" y="3233709"/>
            <a:ext cx="8368709" cy="455063"/>
          </a:xfrm>
          <a:prstGeom prst="rect">
            <a:avLst/>
          </a:prstGeom>
        </p:spPr>
      </p:pic>
      <p:sp>
        <p:nvSpPr>
          <p:cNvPr id="7" name="Marcador de número de diapositiva 6"/>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5</a:t>
            </a:fld>
            <a:endParaRPr lang="es-CR" dirty="0">
              <a:solidFill>
                <a:schemeClr val="bg1"/>
              </a:solidFill>
            </a:endParaRPr>
          </a:p>
        </p:txBody>
      </p:sp>
    </p:spTree>
    <p:extLst>
      <p:ext uri="{BB962C8B-B14F-4D97-AF65-F5344CB8AC3E}">
        <p14:creationId xmlns:p14="http://schemas.microsoft.com/office/powerpoint/2010/main" val="1636061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R"/>
          </a:p>
        </p:txBody>
      </p:sp>
      <p:sp>
        <p:nvSpPr>
          <p:cNvPr id="3" name="Marcador de contenido 2"/>
          <p:cNvSpPr>
            <a:spLocks noGrp="1"/>
          </p:cNvSpPr>
          <p:nvPr>
            <p:ph idx="1"/>
          </p:nvPr>
        </p:nvSpPr>
        <p:spPr/>
        <p:txBody>
          <a:bodyPr/>
          <a:lstStyle/>
          <a:p>
            <a:endParaRPr lang="es-CR"/>
          </a:p>
        </p:txBody>
      </p:sp>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5" name="Título 1"/>
          <p:cNvSpPr txBox="1">
            <a:spLocks/>
          </p:cNvSpPr>
          <p:nvPr/>
        </p:nvSpPr>
        <p:spPr>
          <a:xfrm>
            <a:off x="928456" y="331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Cuando la entrega es en sitio</a:t>
            </a:r>
            <a:endParaRPr lang="es-CR"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
        <p:nvSpPr>
          <p:cNvPr id="6" name="Marcador de contenido 2"/>
          <p:cNvSpPr txBox="1">
            <a:spLocks/>
          </p:cNvSpPr>
          <p:nvPr/>
        </p:nvSpPr>
        <p:spPr>
          <a:xfrm>
            <a:off x="838200" y="1646627"/>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CR" dirty="0" smtClean="0"/>
              <a:t>Como adjunto al correo están los documentos de orden de pedido </a:t>
            </a:r>
          </a:p>
          <a:p>
            <a:pPr algn="just"/>
            <a:endParaRPr lang="es-CR" dirty="0"/>
          </a:p>
          <a:p>
            <a:pPr algn="just"/>
            <a:endParaRPr lang="es-CR" dirty="0" smtClean="0"/>
          </a:p>
          <a:p>
            <a:pPr algn="just"/>
            <a:endParaRPr lang="es-CR" dirty="0"/>
          </a:p>
          <a:p>
            <a:pPr algn="just"/>
            <a:endParaRPr lang="es-CR" dirty="0" smtClean="0"/>
          </a:p>
        </p:txBody>
      </p:sp>
      <p:pic>
        <p:nvPicPr>
          <p:cNvPr id="7" name="Imagen 6"/>
          <p:cNvPicPr>
            <a:picLocks noChangeAspect="1"/>
          </p:cNvPicPr>
          <p:nvPr/>
        </p:nvPicPr>
        <p:blipFill>
          <a:blip r:embed="rId5"/>
          <a:stretch>
            <a:fillRect/>
          </a:stretch>
        </p:blipFill>
        <p:spPr>
          <a:xfrm>
            <a:off x="928456" y="2317595"/>
            <a:ext cx="6813648" cy="2751554"/>
          </a:xfrm>
          <a:prstGeom prst="rect">
            <a:avLst/>
          </a:prstGeom>
        </p:spPr>
      </p:pic>
      <p:sp>
        <p:nvSpPr>
          <p:cNvPr id="9" name="Marcador de número de diapositiva 8"/>
          <p:cNvSpPr>
            <a:spLocks noGrp="1"/>
          </p:cNvSpPr>
          <p:nvPr>
            <p:ph type="sldNum" sz="quarter" idx="12"/>
          </p:nvPr>
        </p:nvSpPr>
        <p:spPr>
          <a:xfrm>
            <a:off x="8610600" y="6492875"/>
            <a:ext cx="2743200" cy="365125"/>
          </a:xfrm>
        </p:spPr>
        <p:txBody>
          <a:bodyPr/>
          <a:lstStyle/>
          <a:p>
            <a:fld id="{D119DFF4-8F9D-4473-9CBC-BB482CDDAE7E}" type="slidenum">
              <a:rPr lang="es-CR" smtClean="0">
                <a:solidFill>
                  <a:schemeClr val="bg1"/>
                </a:solidFill>
              </a:rPr>
              <a:t>6</a:t>
            </a:fld>
            <a:endParaRPr lang="es-CR" dirty="0">
              <a:solidFill>
                <a:schemeClr val="bg1"/>
              </a:solidFill>
            </a:endParaRPr>
          </a:p>
        </p:txBody>
      </p:sp>
    </p:spTree>
    <p:extLst>
      <p:ext uri="{BB962C8B-B14F-4D97-AF65-F5344CB8AC3E}">
        <p14:creationId xmlns:p14="http://schemas.microsoft.com/office/powerpoint/2010/main" val="3456085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R"/>
          </a:p>
        </p:txBody>
      </p:sp>
      <p:sp>
        <p:nvSpPr>
          <p:cNvPr id="3" name="Marcador de contenido 2"/>
          <p:cNvSpPr>
            <a:spLocks noGrp="1"/>
          </p:cNvSpPr>
          <p:nvPr>
            <p:ph idx="1"/>
          </p:nvPr>
        </p:nvSpPr>
        <p:spPr/>
        <p:txBody>
          <a:bodyPr/>
          <a:lstStyle/>
          <a:p>
            <a:endParaRPr lang="es-CR"/>
          </a:p>
        </p:txBody>
      </p:sp>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5" name="Título 1"/>
          <p:cNvSpPr txBox="1">
            <a:spLocks/>
          </p:cNvSpPr>
          <p:nvPr/>
        </p:nvSpPr>
        <p:spPr>
          <a:xfrm>
            <a:off x="928456" y="331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Cuando la entrega es en sitio</a:t>
            </a:r>
            <a:endParaRPr lang="es-CR"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
        <p:nvSpPr>
          <p:cNvPr id="6" name="Marcador de contenido 2"/>
          <p:cNvSpPr txBox="1">
            <a:spLocks/>
          </p:cNvSpPr>
          <p:nvPr/>
        </p:nvSpPr>
        <p:spPr>
          <a:xfrm>
            <a:off x="838200" y="1646627"/>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CR" dirty="0" smtClean="0"/>
              <a:t>En ellos se podrá observar el número de contrato, el número de pedido y el número de contratación (SICOP).</a:t>
            </a:r>
          </a:p>
        </p:txBody>
      </p:sp>
      <p:pic>
        <p:nvPicPr>
          <p:cNvPr id="14" name="Imagen 13"/>
          <p:cNvPicPr>
            <a:picLocks noChangeAspect="1"/>
          </p:cNvPicPr>
          <p:nvPr/>
        </p:nvPicPr>
        <p:blipFill>
          <a:blip r:embed="rId5"/>
          <a:stretch>
            <a:fillRect/>
          </a:stretch>
        </p:blipFill>
        <p:spPr>
          <a:xfrm>
            <a:off x="505197" y="2638620"/>
            <a:ext cx="5338746" cy="2857899"/>
          </a:xfrm>
          <a:prstGeom prst="rect">
            <a:avLst/>
          </a:prstGeom>
        </p:spPr>
      </p:pic>
      <p:sp>
        <p:nvSpPr>
          <p:cNvPr id="10" name="Elipse 9"/>
          <p:cNvSpPr/>
          <p:nvPr/>
        </p:nvSpPr>
        <p:spPr>
          <a:xfrm>
            <a:off x="4884198" y="2710875"/>
            <a:ext cx="807868" cy="1447061"/>
          </a:xfrm>
          <a:prstGeom prst="ellipse">
            <a:avLst/>
          </a:prstGeom>
          <a:noFill/>
          <a:ln w="3810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s-CR"/>
          </a:p>
        </p:txBody>
      </p:sp>
      <p:cxnSp>
        <p:nvCxnSpPr>
          <p:cNvPr id="15" name="Conector recto 14"/>
          <p:cNvCxnSpPr/>
          <p:nvPr/>
        </p:nvCxnSpPr>
        <p:spPr>
          <a:xfrm>
            <a:off x="3009530" y="3222594"/>
            <a:ext cx="1358284" cy="8878"/>
          </a:xfrm>
          <a:prstGeom prst="line">
            <a:avLst/>
          </a:prstGeom>
        </p:spPr>
        <p:style>
          <a:lnRef idx="3">
            <a:schemeClr val="accent5"/>
          </a:lnRef>
          <a:fillRef idx="0">
            <a:schemeClr val="accent5"/>
          </a:fillRef>
          <a:effectRef idx="2">
            <a:schemeClr val="accent5"/>
          </a:effectRef>
          <a:fontRef idx="minor">
            <a:schemeClr val="tx1"/>
          </a:fontRef>
        </p:style>
      </p:cxnSp>
      <p:pic>
        <p:nvPicPr>
          <p:cNvPr id="17" name="Imagen 16"/>
          <p:cNvPicPr>
            <a:picLocks noChangeAspect="1"/>
          </p:cNvPicPr>
          <p:nvPr/>
        </p:nvPicPr>
        <p:blipFill>
          <a:blip r:embed="rId6"/>
          <a:stretch>
            <a:fillRect/>
          </a:stretch>
        </p:blipFill>
        <p:spPr>
          <a:xfrm>
            <a:off x="6434154" y="2669653"/>
            <a:ext cx="5338746" cy="2826866"/>
          </a:xfrm>
          <a:prstGeom prst="rect">
            <a:avLst/>
          </a:prstGeom>
        </p:spPr>
      </p:pic>
      <p:cxnSp>
        <p:nvCxnSpPr>
          <p:cNvPr id="16" name="Conector recto 15"/>
          <p:cNvCxnSpPr/>
          <p:nvPr/>
        </p:nvCxnSpPr>
        <p:spPr>
          <a:xfrm>
            <a:off x="9194091" y="3311371"/>
            <a:ext cx="843378" cy="1"/>
          </a:xfrm>
          <a:prstGeom prst="line">
            <a:avLst/>
          </a:prstGeom>
        </p:spPr>
        <p:style>
          <a:lnRef idx="3">
            <a:schemeClr val="accent5"/>
          </a:lnRef>
          <a:fillRef idx="0">
            <a:schemeClr val="accent5"/>
          </a:fillRef>
          <a:effectRef idx="2">
            <a:schemeClr val="accent5"/>
          </a:effectRef>
          <a:fontRef idx="minor">
            <a:schemeClr val="tx1"/>
          </a:fontRef>
        </p:style>
      </p:cxnSp>
      <p:sp>
        <p:nvSpPr>
          <p:cNvPr id="11" name="Elipse 10"/>
          <p:cNvSpPr/>
          <p:nvPr/>
        </p:nvSpPr>
        <p:spPr>
          <a:xfrm>
            <a:off x="10779557" y="2710874"/>
            <a:ext cx="807868" cy="1447061"/>
          </a:xfrm>
          <a:prstGeom prst="ellipse">
            <a:avLst/>
          </a:prstGeom>
          <a:noFill/>
          <a:ln w="3810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s-CR"/>
          </a:p>
        </p:txBody>
      </p:sp>
      <p:cxnSp>
        <p:nvCxnSpPr>
          <p:cNvPr id="19" name="Conector recto 18"/>
          <p:cNvCxnSpPr/>
          <p:nvPr/>
        </p:nvCxnSpPr>
        <p:spPr>
          <a:xfrm>
            <a:off x="4040820" y="4512974"/>
            <a:ext cx="912920" cy="0"/>
          </a:xfrm>
          <a:prstGeom prst="line">
            <a:avLst/>
          </a:prstGeom>
        </p:spPr>
        <p:style>
          <a:lnRef idx="3">
            <a:schemeClr val="accent5"/>
          </a:lnRef>
          <a:fillRef idx="0">
            <a:schemeClr val="accent5"/>
          </a:fillRef>
          <a:effectRef idx="2">
            <a:schemeClr val="accent5"/>
          </a:effectRef>
          <a:fontRef idx="minor">
            <a:schemeClr val="tx1"/>
          </a:fontRef>
        </p:style>
      </p:cxnSp>
      <p:sp>
        <p:nvSpPr>
          <p:cNvPr id="8" name="Marcador de número de diapositiva 7"/>
          <p:cNvSpPr>
            <a:spLocks noGrp="1"/>
          </p:cNvSpPr>
          <p:nvPr>
            <p:ph type="sldNum" sz="quarter" idx="12"/>
          </p:nvPr>
        </p:nvSpPr>
        <p:spPr>
          <a:xfrm>
            <a:off x="8610600" y="6453556"/>
            <a:ext cx="2743200" cy="365125"/>
          </a:xfrm>
        </p:spPr>
        <p:txBody>
          <a:bodyPr/>
          <a:lstStyle/>
          <a:p>
            <a:fld id="{D119DFF4-8F9D-4473-9CBC-BB482CDDAE7E}" type="slidenum">
              <a:rPr lang="es-CR" smtClean="0">
                <a:solidFill>
                  <a:schemeClr val="bg1"/>
                </a:solidFill>
              </a:rPr>
              <a:t>7</a:t>
            </a:fld>
            <a:endParaRPr lang="es-CR" dirty="0">
              <a:solidFill>
                <a:schemeClr val="bg1"/>
              </a:solidFill>
            </a:endParaRPr>
          </a:p>
        </p:txBody>
      </p:sp>
    </p:spTree>
    <p:extLst>
      <p:ext uri="{BB962C8B-B14F-4D97-AF65-F5344CB8AC3E}">
        <p14:creationId xmlns:p14="http://schemas.microsoft.com/office/powerpoint/2010/main" val="155462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arn(inVertical)">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circle(in)">
                                      <p:cBhvr>
                                        <p:cTn id="34" dur="2000"/>
                                        <p:tgtEl>
                                          <p:spTgt spid="15"/>
                                        </p:tgtEl>
                                      </p:cBhvr>
                                    </p:animEffect>
                                  </p:childTnLst>
                                </p:cTn>
                              </p:par>
                              <p:par>
                                <p:cTn id="35" presetID="6" presetClass="entr" presetSubtype="16"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circle(in)">
                                      <p:cBhvr>
                                        <p:cTn id="37" dur="2000"/>
                                        <p:tgtEl>
                                          <p:spTgt spid="16"/>
                                        </p:tgtEl>
                                      </p:cBhvr>
                                    </p:animEffect>
                                  </p:childTnLst>
                                </p:cTn>
                              </p:par>
                              <p:par>
                                <p:cTn id="38" presetID="6" presetClass="entr" presetSubtype="16"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circle(in)">
                                      <p:cBhvr>
                                        <p:cTn id="40"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R"/>
          </a:p>
        </p:txBody>
      </p:sp>
      <p:sp>
        <p:nvSpPr>
          <p:cNvPr id="3" name="Marcador de contenido 2"/>
          <p:cNvSpPr>
            <a:spLocks noGrp="1"/>
          </p:cNvSpPr>
          <p:nvPr>
            <p:ph idx="1"/>
          </p:nvPr>
        </p:nvSpPr>
        <p:spPr/>
        <p:txBody>
          <a:bodyPr/>
          <a:lstStyle/>
          <a:p>
            <a:endParaRPr lang="es-CR"/>
          </a:p>
        </p:txBody>
      </p:sp>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pic>
        <p:nvPicPr>
          <p:cNvPr id="5" name="Imagen 4"/>
          <p:cNvPicPr>
            <a:picLocks noChangeAspect="1"/>
          </p:cNvPicPr>
          <p:nvPr/>
        </p:nvPicPr>
        <p:blipFill>
          <a:blip r:embed="rId5"/>
          <a:stretch>
            <a:fillRect/>
          </a:stretch>
        </p:blipFill>
        <p:spPr>
          <a:xfrm>
            <a:off x="592282" y="317430"/>
            <a:ext cx="11253354" cy="5452104"/>
          </a:xfrm>
          <a:prstGeom prst="rect">
            <a:avLst/>
          </a:prstGeom>
        </p:spPr>
      </p:pic>
      <p:cxnSp>
        <p:nvCxnSpPr>
          <p:cNvPr id="7" name="Conector recto de flecha 6"/>
          <p:cNvCxnSpPr/>
          <p:nvPr/>
        </p:nvCxnSpPr>
        <p:spPr>
          <a:xfrm flipH="1" flipV="1">
            <a:off x="5444837" y="2483430"/>
            <a:ext cx="774122" cy="95097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9" name="Conector recto de flecha 8"/>
          <p:cNvCxnSpPr/>
          <p:nvPr/>
        </p:nvCxnSpPr>
        <p:spPr>
          <a:xfrm flipV="1">
            <a:off x="10297391" y="1438925"/>
            <a:ext cx="467591" cy="1059873"/>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3" name="Conector recto de flecha 12"/>
          <p:cNvCxnSpPr/>
          <p:nvPr/>
        </p:nvCxnSpPr>
        <p:spPr>
          <a:xfrm flipV="1">
            <a:off x="7800109" y="1438925"/>
            <a:ext cx="372341" cy="1184563"/>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4" name="Elipse 13"/>
          <p:cNvSpPr/>
          <p:nvPr/>
        </p:nvSpPr>
        <p:spPr>
          <a:xfrm>
            <a:off x="1018309" y="4852555"/>
            <a:ext cx="6307282" cy="665018"/>
          </a:xfrm>
          <a:prstGeom prst="ellipse">
            <a:avLst/>
          </a:prstGeom>
          <a:noFill/>
          <a:ln w="7620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s-CR"/>
          </a:p>
        </p:txBody>
      </p:sp>
      <p:sp>
        <p:nvSpPr>
          <p:cNvPr id="8" name="Marcador de número de diapositiva 7"/>
          <p:cNvSpPr>
            <a:spLocks noGrp="1"/>
          </p:cNvSpPr>
          <p:nvPr>
            <p:ph type="sldNum" sz="quarter" idx="12"/>
          </p:nvPr>
        </p:nvSpPr>
        <p:spPr>
          <a:xfrm>
            <a:off x="8610600" y="6478209"/>
            <a:ext cx="2743200" cy="365125"/>
          </a:xfrm>
        </p:spPr>
        <p:txBody>
          <a:bodyPr/>
          <a:lstStyle/>
          <a:p>
            <a:fld id="{D119DFF4-8F9D-4473-9CBC-BB482CDDAE7E}" type="slidenum">
              <a:rPr lang="es-CR" smtClean="0">
                <a:solidFill>
                  <a:schemeClr val="bg1"/>
                </a:solidFill>
              </a:rPr>
              <a:t>8</a:t>
            </a:fld>
            <a:endParaRPr lang="es-CR" dirty="0">
              <a:solidFill>
                <a:schemeClr val="bg1"/>
              </a:solidFill>
            </a:endParaRPr>
          </a:p>
        </p:txBody>
      </p:sp>
    </p:spTree>
    <p:extLst>
      <p:ext uri="{BB962C8B-B14F-4D97-AF65-F5344CB8AC3E}">
        <p14:creationId xmlns:p14="http://schemas.microsoft.com/office/powerpoint/2010/main" val="310490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heel(1)">
                                      <p:cBhvr>
                                        <p:cTn id="3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812"/>
            <a:ext cx="12192000" cy="6847188"/>
          </a:xfrm>
          <a:prstGeom prst="rect">
            <a:avLst/>
          </a:prstGeom>
        </p:spPr>
      </p:pic>
      <p:sp>
        <p:nvSpPr>
          <p:cNvPr id="5" name="Título 1"/>
          <p:cNvSpPr>
            <a:spLocks noGrp="1"/>
          </p:cNvSpPr>
          <p:nvPr>
            <p:ph type="title"/>
          </p:nvPr>
        </p:nvSpPr>
        <p:spPr>
          <a:xfrm>
            <a:off x="5128219" y="133699"/>
            <a:ext cx="6684885" cy="779462"/>
          </a:xfrm>
        </p:spPr>
        <p:txBody>
          <a:bodyPr>
            <a:normAutofit/>
          </a:bodyPr>
          <a:lstStyle/>
          <a:p>
            <a:r>
              <a:rPr lang="es-CR"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Revisión de lugar de entrega</a:t>
            </a:r>
            <a:endParaRPr lang="es-CR"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pic>
        <p:nvPicPr>
          <p:cNvPr id="2" name="Imagen 1"/>
          <p:cNvPicPr>
            <a:picLocks noChangeAspect="1"/>
          </p:cNvPicPr>
          <p:nvPr/>
        </p:nvPicPr>
        <p:blipFill>
          <a:blip r:embed="rId4">
            <a:duotone>
              <a:prstClr val="black"/>
              <a:schemeClr val="tx2">
                <a:tint val="45000"/>
                <a:satMod val="400000"/>
              </a:schemeClr>
            </a:duotone>
          </a:blip>
          <a:stretch>
            <a:fillRect/>
          </a:stretch>
        </p:blipFill>
        <p:spPr>
          <a:xfrm>
            <a:off x="837690" y="133699"/>
            <a:ext cx="3991532" cy="5761074"/>
          </a:xfrm>
          <a:prstGeom prst="rect">
            <a:avLst/>
          </a:prstGeom>
        </p:spPr>
      </p:pic>
      <p:sp>
        <p:nvSpPr>
          <p:cNvPr id="6" name="Marcador de contenido 2"/>
          <p:cNvSpPr txBox="1">
            <a:spLocks/>
          </p:cNvSpPr>
          <p:nvPr/>
        </p:nvSpPr>
        <p:spPr>
          <a:xfrm>
            <a:off x="4946596" y="1036048"/>
            <a:ext cx="7128029" cy="281864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a:t>PBS - Sistema de Proveeduría de Bienes y Servicios</a:t>
            </a:r>
          </a:p>
          <a:p>
            <a:r>
              <a:rPr lang="es-MX" dirty="0"/>
              <a:t>CMP – Compras de Bienes y Servicios</a:t>
            </a:r>
          </a:p>
          <a:p>
            <a:r>
              <a:rPr lang="es-MX" dirty="0"/>
              <a:t>ADC – Administración de Contrato</a:t>
            </a:r>
          </a:p>
          <a:p>
            <a:r>
              <a:rPr lang="es-MX" dirty="0"/>
              <a:t>ADC – Mantenimiento</a:t>
            </a:r>
          </a:p>
          <a:p>
            <a:r>
              <a:rPr lang="es-MX" dirty="0"/>
              <a:t>Lista de </a:t>
            </a:r>
            <a:r>
              <a:rPr lang="es-MX" dirty="0" smtClean="0"/>
              <a:t>Citas al Contratista</a:t>
            </a:r>
          </a:p>
          <a:p>
            <a:endParaRPr lang="es-MX" dirty="0" smtClean="0"/>
          </a:p>
          <a:p>
            <a:endParaRPr lang="es-CR" dirty="0"/>
          </a:p>
        </p:txBody>
      </p:sp>
      <p:cxnSp>
        <p:nvCxnSpPr>
          <p:cNvPr id="8" name="Conector recto de flecha 7"/>
          <p:cNvCxnSpPr/>
          <p:nvPr/>
        </p:nvCxnSpPr>
        <p:spPr>
          <a:xfrm flipH="1" flipV="1">
            <a:off x="3657371" y="627675"/>
            <a:ext cx="1091952" cy="40837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 name="Conector recto de flecha 8"/>
          <p:cNvCxnSpPr/>
          <p:nvPr/>
        </p:nvCxnSpPr>
        <p:spPr>
          <a:xfrm flipH="1" flipV="1">
            <a:off x="3111395" y="1158935"/>
            <a:ext cx="1091952" cy="40837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0" name="Conector recto de flecha 9"/>
          <p:cNvCxnSpPr/>
          <p:nvPr/>
        </p:nvCxnSpPr>
        <p:spPr>
          <a:xfrm flipH="1" flipV="1">
            <a:off x="3111395" y="2610701"/>
            <a:ext cx="1091952" cy="40837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 name="Conector recto de flecha 10"/>
          <p:cNvCxnSpPr/>
          <p:nvPr/>
        </p:nvCxnSpPr>
        <p:spPr>
          <a:xfrm flipH="1" flipV="1">
            <a:off x="2748890" y="3230219"/>
            <a:ext cx="1091952" cy="40837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2" name="Elipse 11"/>
          <p:cNvSpPr/>
          <p:nvPr/>
        </p:nvSpPr>
        <p:spPr>
          <a:xfrm>
            <a:off x="1656936" y="4113814"/>
            <a:ext cx="2183907" cy="568171"/>
          </a:xfrm>
          <a:prstGeom prst="ellipse">
            <a:avLst/>
          </a:prstGeom>
          <a:noFill/>
          <a:ln w="762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s-CR"/>
          </a:p>
        </p:txBody>
      </p:sp>
      <p:sp>
        <p:nvSpPr>
          <p:cNvPr id="7" name="Marcador de número de diapositiva 6"/>
          <p:cNvSpPr>
            <a:spLocks noGrp="1"/>
          </p:cNvSpPr>
          <p:nvPr>
            <p:ph type="sldNum" sz="quarter" idx="12"/>
          </p:nvPr>
        </p:nvSpPr>
        <p:spPr>
          <a:xfrm>
            <a:off x="8620991" y="6492875"/>
            <a:ext cx="2743200" cy="365125"/>
          </a:xfrm>
        </p:spPr>
        <p:txBody>
          <a:bodyPr/>
          <a:lstStyle/>
          <a:p>
            <a:fld id="{D119DFF4-8F9D-4473-9CBC-BB482CDDAE7E}" type="slidenum">
              <a:rPr lang="es-CR" smtClean="0">
                <a:solidFill>
                  <a:schemeClr val="bg1"/>
                </a:solidFill>
              </a:rPr>
              <a:t>9</a:t>
            </a:fld>
            <a:endParaRPr lang="es-CR" dirty="0">
              <a:solidFill>
                <a:schemeClr val="bg1"/>
              </a:solidFill>
            </a:endParaRPr>
          </a:p>
        </p:txBody>
      </p:sp>
    </p:spTree>
    <p:extLst>
      <p:ext uri="{BB962C8B-B14F-4D97-AF65-F5344CB8AC3E}">
        <p14:creationId xmlns:p14="http://schemas.microsoft.com/office/powerpoint/2010/main" val="1832216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1000"/>
                                        <p:tgtEl>
                                          <p:spTgt spid="6">
                                            <p:txEl>
                                              <p:pRg st="0" end="0"/>
                                            </p:txEl>
                                          </p:spTgt>
                                        </p:tgtEl>
                                      </p:cBhvr>
                                    </p:animEffect>
                                    <p:anim calcmode="lin" valueType="num">
                                      <p:cBhvr>
                                        <p:cTn id="1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Effect transition="in" filter="fade">
                                      <p:cBhvr>
                                        <p:cTn id="31" dur="1000"/>
                                        <p:tgtEl>
                                          <p:spTgt spid="6">
                                            <p:txEl>
                                              <p:pRg st="1" end="1"/>
                                            </p:txEl>
                                          </p:spTgt>
                                        </p:tgtEl>
                                      </p:cBhvr>
                                    </p:animEffect>
                                    <p:anim calcmode="lin" valueType="num">
                                      <p:cBhvr>
                                        <p:cTn id="32"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3"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6">
                                            <p:txEl>
                                              <p:pRg st="2" end="2"/>
                                            </p:txEl>
                                          </p:spTgt>
                                        </p:tgtEl>
                                        <p:attrNameLst>
                                          <p:attrName>style.visibility</p:attrName>
                                        </p:attrNameLst>
                                      </p:cBhvr>
                                      <p:to>
                                        <p:strVal val="visible"/>
                                      </p:to>
                                    </p:set>
                                    <p:animEffect transition="in" filter="fade">
                                      <p:cBhvr>
                                        <p:cTn id="45" dur="1000"/>
                                        <p:tgtEl>
                                          <p:spTgt spid="6">
                                            <p:txEl>
                                              <p:pRg st="2" end="2"/>
                                            </p:txEl>
                                          </p:spTgt>
                                        </p:tgtEl>
                                      </p:cBhvr>
                                    </p:animEffect>
                                    <p:anim calcmode="lin" valueType="num">
                                      <p:cBhvr>
                                        <p:cTn id="46"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7"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6">
                                            <p:txEl>
                                              <p:pRg st="3" end="3"/>
                                            </p:txEl>
                                          </p:spTgt>
                                        </p:tgtEl>
                                        <p:attrNameLst>
                                          <p:attrName>style.visibility</p:attrName>
                                        </p:attrNameLst>
                                      </p:cBhvr>
                                      <p:to>
                                        <p:strVal val="visible"/>
                                      </p:to>
                                    </p:set>
                                    <p:animEffect transition="in" filter="fade">
                                      <p:cBhvr>
                                        <p:cTn id="59" dur="1000"/>
                                        <p:tgtEl>
                                          <p:spTgt spid="6">
                                            <p:txEl>
                                              <p:pRg st="3" end="3"/>
                                            </p:txEl>
                                          </p:spTgt>
                                        </p:tgtEl>
                                      </p:cBhvr>
                                    </p:animEffect>
                                    <p:anim calcmode="lin" valueType="num">
                                      <p:cBhvr>
                                        <p:cTn id="60"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61"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6">
                                            <p:txEl>
                                              <p:pRg st="4" end="4"/>
                                            </p:txEl>
                                          </p:spTgt>
                                        </p:tgtEl>
                                        <p:attrNameLst>
                                          <p:attrName>style.visibility</p:attrName>
                                        </p:attrNameLst>
                                      </p:cBhvr>
                                      <p:to>
                                        <p:strVal val="visible"/>
                                      </p:to>
                                    </p:set>
                                    <p:animEffect transition="in" filter="fade">
                                      <p:cBhvr>
                                        <p:cTn id="73" dur="1000"/>
                                        <p:tgtEl>
                                          <p:spTgt spid="6">
                                            <p:txEl>
                                              <p:pRg st="4" end="4"/>
                                            </p:txEl>
                                          </p:spTgt>
                                        </p:tgtEl>
                                      </p:cBhvr>
                                    </p:animEffect>
                                    <p:anim calcmode="lin" valueType="num">
                                      <p:cBhvr>
                                        <p:cTn id="74"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75"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1" presetClass="entr" presetSubtype="1" fill="hold" grpId="0" nodeType="click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wheel(1)">
                                      <p:cBhvr>
                                        <p:cTn id="80"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16018</TotalTime>
  <Words>1145</Words>
  <Application>Microsoft Office PowerPoint</Application>
  <PresentationFormat>Panorámica</PresentationFormat>
  <Paragraphs>200</Paragraphs>
  <Slides>38</Slides>
  <Notes>28</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38</vt:i4>
      </vt:variant>
    </vt:vector>
  </HeadingPairs>
  <TitlesOfParts>
    <vt:vector size="42" baseType="lpstr">
      <vt:lpstr>Arial</vt:lpstr>
      <vt:lpstr>Calibri</vt:lpstr>
      <vt:lpstr>Calibri Light</vt:lpstr>
      <vt:lpstr>Tema de Office</vt:lpstr>
      <vt:lpstr>Presentación de PowerPoint</vt:lpstr>
      <vt:lpstr>Contenidos</vt:lpstr>
      <vt:lpstr>Alcance N°4 a la UNA-GACETA N°9-2023 UNA-SCU-ACUE-354-2023 REGLAMENTO DE CONTRATACIÓN PÚBLICA DE LA UNA</vt:lpstr>
      <vt:lpstr>Teletrabajo</vt:lpstr>
      <vt:lpstr>Cuando la entrega es en sitio</vt:lpstr>
      <vt:lpstr>Presentación de PowerPoint</vt:lpstr>
      <vt:lpstr>Presentación de PowerPoint</vt:lpstr>
      <vt:lpstr>Presentación de PowerPoint</vt:lpstr>
      <vt:lpstr>Revisión de lugar de entrega</vt:lpstr>
      <vt:lpstr>Presentación de PowerPoint</vt:lpstr>
      <vt:lpstr>Revisión de factura</vt:lpstr>
      <vt:lpstr>Revisión de factura</vt:lpstr>
      <vt:lpstr>Recepciones de factura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¿Y si los bienes no aparecen?</vt:lpstr>
      <vt:lpstr>Presentación de PowerPoint</vt:lpstr>
      <vt:lpstr>Presentación de PowerPoint</vt:lpstr>
      <vt:lpstr>Presentación de PowerPoint</vt:lpstr>
      <vt:lpstr>Presentación de PowerPoint</vt:lpstr>
      <vt:lpstr>Alcance N°4 a la UNA-GACETA N°9-2023 UNA-SCU-ACUE-354-2023 REGLAMENTO DE CONTRATACIÓN PÚBLICA DE LA UNA</vt:lpstr>
      <vt:lpstr>FODESAF</vt:lpstr>
      <vt:lpstr>ccss</vt:lpstr>
      <vt:lpstr>Alcance N°4 a la UNA-GACETA N°9-2023 UNA-SCU-ACUE-354-2023 REGLAMENTO DE CONTRATACIÓN PÚBLICA DE LA UNA</vt:lpstr>
      <vt:lpstr>Identificación de factura</vt:lpstr>
      <vt:lpstr>Presentación de PowerPoint</vt:lpstr>
      <vt:lpstr>Presentación de PowerPoint</vt:lpstr>
      <vt:lpstr>¿Y si no aparece?</vt:lpstr>
      <vt:lpstr>Presentación de PowerPoint</vt:lpstr>
      <vt:lpstr>Presentación de PowerPoint</vt:lpstr>
      <vt:lpstr>Presentación de PowerPoint</vt:lpstr>
      <vt:lpstr>Presentación de PowerPoint</vt:lpstr>
    </vt:vector>
  </TitlesOfParts>
  <Company>HP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UNA</dc:creator>
  <cp:lastModifiedBy>UNA</cp:lastModifiedBy>
  <cp:revision>162</cp:revision>
  <dcterms:created xsi:type="dcterms:W3CDTF">2026-03-20T14:39:15Z</dcterms:created>
  <dcterms:modified xsi:type="dcterms:W3CDTF">2026-04-29T19:38:28Z</dcterms:modified>
</cp:coreProperties>
</file>