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4"/>
  </p:notesMasterIdLst>
  <p:sldIdLst>
    <p:sldId id="256" r:id="rId2"/>
    <p:sldId id="259" r:id="rId3"/>
  </p:sldIdLst>
  <p:sldSz cx="12192000" cy="6858000"/>
  <p:notesSz cx="6858000" cy="9144000"/>
  <p:embeddedFontLst>
    <p:embeddedFont>
      <p:font typeface="Montserrat" panose="00000500000000000000" pitchFamily="2" charset="0"/>
      <p:regular r:id="rId5"/>
      <p:bold r:id="rId6"/>
      <p:italic r:id="rId7"/>
      <p:boldItalic r:id="rId8"/>
    </p:embeddedFont>
    <p:embeddedFont>
      <p:font typeface="Open Sans" panose="020B0606030504020204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560E4F-174F-4BCD-A8BE-E3DEEAAE0797}">
  <a:tblStyle styleId="{6F560E4F-174F-4BCD-A8BE-E3DEEAAE079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5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6675" y="4791075"/>
            <a:ext cx="4438650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5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76552" y="1371600"/>
            <a:ext cx="1638746" cy="13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5"/>
          <p:cNvSpPr txBox="1"/>
          <p:nvPr/>
        </p:nvSpPr>
        <p:spPr>
          <a:xfrm>
            <a:off x="2860595" y="3086100"/>
            <a:ext cx="6470808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 b="1" i="0" u="none" strike="noStrike" cap="none">
                <a:solidFill>
                  <a:srgbClr val="C30011"/>
                </a:solidFill>
                <a:latin typeface="Open Sans"/>
                <a:ea typeface="Open Sans"/>
                <a:cs typeface="Open Sans"/>
                <a:sym typeface="Open Sans"/>
              </a:rPr>
              <a:t>Estadísticas de Personal</a:t>
            </a:r>
            <a:endParaRPr/>
          </a:p>
        </p:txBody>
      </p:sp>
      <p:sp>
        <p:nvSpPr>
          <p:cNvPr id="163" name="Google Shape;163;p25"/>
          <p:cNvSpPr txBox="1"/>
          <p:nvPr/>
        </p:nvSpPr>
        <p:spPr>
          <a:xfrm>
            <a:off x="3130629" y="3905250"/>
            <a:ext cx="5930741" cy="409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1B1464"/>
                </a:solidFill>
                <a:latin typeface="Open Sans"/>
                <a:ea typeface="Open Sans"/>
                <a:cs typeface="Open Sans"/>
                <a:sym typeface="Open Sans"/>
              </a:rPr>
              <a:t>Universidad Nacional (UNA) | Abril 2026</a:t>
            </a:r>
            <a:endParaRPr/>
          </a:p>
        </p:txBody>
      </p:sp>
      <p:pic>
        <p:nvPicPr>
          <p:cNvPr id="164" name="Google Shape;164;p25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2615" y="5029200"/>
            <a:ext cx="285750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8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1459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8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2000" y="4510087"/>
            <a:ext cx="1066800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8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57500" y="2319337"/>
            <a:ext cx="857250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8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57500" y="2986087"/>
            <a:ext cx="857250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8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57500" y="3652837"/>
            <a:ext cx="857250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8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57500" y="2319337"/>
            <a:ext cx="3866108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8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857500" y="2986087"/>
            <a:ext cx="3789015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8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857500" y="3652837"/>
            <a:ext cx="900112" cy="47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8"/>
          <p:cNvSpPr txBox="1"/>
          <p:nvPr/>
        </p:nvSpPr>
        <p:spPr>
          <a:xfrm>
            <a:off x="762000" y="571500"/>
            <a:ext cx="112014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50" b="1">
                <a:solidFill>
                  <a:srgbClr val="1B1464"/>
                </a:solidFill>
                <a:latin typeface="Montserrat"/>
                <a:ea typeface="Montserrat"/>
                <a:cs typeface="Montserrat"/>
                <a:sym typeface="Montserrat"/>
              </a:rPr>
              <a:t>Condición de nombramientos</a:t>
            </a:r>
            <a:endParaRPr/>
          </a:p>
        </p:txBody>
      </p:sp>
      <p:sp>
        <p:nvSpPr>
          <p:cNvPr id="210" name="Google Shape;210;p28"/>
          <p:cNvSpPr/>
          <p:nvPr/>
        </p:nvSpPr>
        <p:spPr>
          <a:xfrm>
            <a:off x="762000" y="1114425"/>
            <a:ext cx="10668000" cy="38100"/>
          </a:xfrm>
          <a:prstGeom prst="rect">
            <a:avLst/>
          </a:prstGeom>
          <a:solidFill>
            <a:srgbClr val="C3001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28"/>
          <p:cNvSpPr txBox="1"/>
          <p:nvPr/>
        </p:nvSpPr>
        <p:spPr>
          <a:xfrm>
            <a:off x="1057275" y="4748212"/>
            <a:ext cx="10134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 </a:t>
            </a:r>
            <a:r>
              <a:rPr lang="en-US" sz="15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89.3% de la planilla</a:t>
            </a:r>
            <a:r>
              <a:rPr lang="en-US" sz="15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se concentra en personal en propiedad o de plazo fijo, garantizando la estabilidad de los procesos académicos y administrativos sustantivos.</a:t>
            </a:r>
            <a:endParaRPr sz="1700"/>
          </a:p>
        </p:txBody>
      </p:sp>
      <p:sp>
        <p:nvSpPr>
          <p:cNvPr id="212" name="Google Shape;212;p28"/>
          <p:cNvSpPr txBox="1"/>
          <p:nvPr/>
        </p:nvSpPr>
        <p:spPr>
          <a:xfrm>
            <a:off x="762000" y="2452687"/>
            <a:ext cx="1905000" cy="209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Propiedad</a:t>
            </a:r>
            <a:endParaRPr/>
          </a:p>
        </p:txBody>
      </p:sp>
      <p:sp>
        <p:nvSpPr>
          <p:cNvPr id="213" name="Google Shape;213;p28"/>
          <p:cNvSpPr txBox="1"/>
          <p:nvPr/>
        </p:nvSpPr>
        <p:spPr>
          <a:xfrm>
            <a:off x="762000" y="3119437"/>
            <a:ext cx="1905000" cy="209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Plazo Fijo</a:t>
            </a:r>
            <a:endParaRPr/>
          </a:p>
        </p:txBody>
      </p:sp>
      <p:sp>
        <p:nvSpPr>
          <p:cNvPr id="214" name="Google Shape;214;p28"/>
          <p:cNvSpPr txBox="1"/>
          <p:nvPr/>
        </p:nvSpPr>
        <p:spPr>
          <a:xfrm>
            <a:off x="762000" y="3786187"/>
            <a:ext cx="1905000" cy="209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Sustitución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46</Words>
  <Application>Microsoft Office PowerPoint</Application>
  <PresentationFormat>Panorámica</PresentationFormat>
  <Paragraphs>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Montserrat</vt:lpstr>
      <vt:lpstr>Open Sans</vt:lpstr>
      <vt:lpstr>Calibri</vt:lpstr>
      <vt:lpstr>Arial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Roxy</dc:creator>
  <cp:lastModifiedBy>CAROL HIDALGO  VALERIO</cp:lastModifiedBy>
  <cp:revision>2</cp:revision>
  <dcterms:modified xsi:type="dcterms:W3CDTF">2026-05-11T16:26:31Z</dcterms:modified>
</cp:coreProperties>
</file>