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embeddedFontLst>
    <p:embeddedFont>
      <p:font typeface="Montserrat" panose="00000500000000000000" pitchFamily="2" charset="0"/>
      <p:regular r:id="rId5"/>
      <p:bold r:id="rId6"/>
      <p:italic r:id="rId7"/>
      <p:boldItalic r:id="rId8"/>
    </p:embeddedFont>
    <p:embeddedFont>
      <p:font typeface="Open Sans" panose="020B0606030504020204" pitchFamily="34" charset="0"/>
      <p:regular r:id="rId9"/>
      <p:bold r:id="rId10"/>
      <p:italic r:id="rId11"/>
      <p:boldItalic r:id="rId12"/>
    </p:embeddedFont>
    <p:embeddedFont>
      <p:font typeface="Open Sans SemiBold" panose="020B0706030804020204" pitchFamily="34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F560E4F-174F-4BCD-A8BE-E3DEEAAE0797}">
  <a:tblStyle styleId="{6F560E4F-174F-4BCD-A8BE-E3DEEAAE0797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87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p25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5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76675" y="4791075"/>
            <a:ext cx="4438650" cy="695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1" name="Google Shape;161;p25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276552" y="1371600"/>
            <a:ext cx="1638746" cy="133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25"/>
          <p:cNvSpPr txBox="1"/>
          <p:nvPr/>
        </p:nvSpPr>
        <p:spPr>
          <a:xfrm>
            <a:off x="2860595" y="3086100"/>
            <a:ext cx="6470808" cy="72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i="0" u="none" strike="noStrike" cap="none">
                <a:solidFill>
                  <a:srgbClr val="C30011"/>
                </a:solidFill>
                <a:latin typeface="Open Sans"/>
                <a:ea typeface="Open Sans"/>
                <a:cs typeface="Open Sans"/>
                <a:sym typeface="Open Sans"/>
              </a:rPr>
              <a:t>Estadísticas de Personal</a:t>
            </a:r>
            <a:endParaRPr/>
          </a:p>
        </p:txBody>
      </p:sp>
      <p:sp>
        <p:nvSpPr>
          <p:cNvPr id="163" name="Google Shape;163;p25"/>
          <p:cNvSpPr txBox="1"/>
          <p:nvPr/>
        </p:nvSpPr>
        <p:spPr>
          <a:xfrm>
            <a:off x="3130629" y="3905250"/>
            <a:ext cx="5930741" cy="409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rgbClr val="1B1464"/>
                </a:solidFill>
                <a:latin typeface="Open Sans"/>
                <a:ea typeface="Open Sans"/>
                <a:cs typeface="Open Sans"/>
                <a:sym typeface="Open Sans"/>
              </a:rPr>
              <a:t>Universidad Nacional (UNA) | Abril 2026</a:t>
            </a:r>
            <a:endParaRPr/>
          </a:p>
        </p:txBody>
      </p:sp>
      <p:pic>
        <p:nvPicPr>
          <p:cNvPr id="164" name="Google Shape;164;p25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112615" y="5029200"/>
            <a:ext cx="285750" cy="228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26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6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2000" y="1919287"/>
            <a:ext cx="5048250" cy="3886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6" descr="image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81750" y="2302374"/>
            <a:ext cx="5048250" cy="2804425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6"/>
          <p:cNvSpPr txBox="1"/>
          <p:nvPr/>
        </p:nvSpPr>
        <p:spPr>
          <a:xfrm>
            <a:off x="762000" y="571500"/>
            <a:ext cx="11201400" cy="485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50" b="1" i="0" u="none" strike="noStrike" cap="none">
                <a:solidFill>
                  <a:srgbClr val="1B1464"/>
                </a:solidFill>
                <a:latin typeface="Montserrat"/>
                <a:ea typeface="Montserrat"/>
                <a:cs typeface="Montserrat"/>
                <a:sym typeface="Montserrat"/>
              </a:rPr>
              <a:t>Composición por Género (Total Planilla)</a:t>
            </a:r>
            <a:endParaRPr/>
          </a:p>
        </p:txBody>
      </p:sp>
      <p:sp>
        <p:nvSpPr>
          <p:cNvPr id="173" name="Google Shape;173;p26"/>
          <p:cNvSpPr/>
          <p:nvPr/>
        </p:nvSpPr>
        <p:spPr>
          <a:xfrm>
            <a:off x="762000" y="1114425"/>
            <a:ext cx="10668000" cy="38100"/>
          </a:xfrm>
          <a:prstGeom prst="rect">
            <a:avLst/>
          </a:prstGeom>
          <a:solidFill>
            <a:srgbClr val="C3001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6"/>
          <p:cNvSpPr txBox="1"/>
          <p:nvPr/>
        </p:nvSpPr>
        <p:spPr>
          <a:xfrm>
            <a:off x="6677025" y="2446133"/>
            <a:ext cx="4740600" cy="2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4" b="1" i="0" u="none" strike="noStrike" cap="none">
                <a:solidFill>
                  <a:srgbClr val="C30011"/>
                </a:solidFill>
                <a:latin typeface="Open Sans"/>
                <a:ea typeface="Open Sans"/>
                <a:cs typeface="Open Sans"/>
                <a:sym typeface="Open Sans"/>
              </a:rPr>
              <a:t>Equidad Institucional</a:t>
            </a:r>
            <a:endParaRPr sz="1700"/>
          </a:p>
        </p:txBody>
      </p:sp>
      <p:sp>
        <p:nvSpPr>
          <p:cNvPr id="175" name="Google Shape;175;p26"/>
          <p:cNvSpPr txBox="1"/>
          <p:nvPr/>
        </p:nvSpPr>
        <p:spPr>
          <a:xfrm>
            <a:off x="6677025" y="2963454"/>
            <a:ext cx="4515000" cy="184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La institución mantiene una </a:t>
            </a:r>
            <a:r>
              <a:rPr lang="en-US" sz="1500" b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paridad de género</a:t>
            </a:r>
            <a:r>
              <a:rPr lang="en-US" sz="150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 casi absoluta, con una ligera mayoría femenina de 3 puntos porcentuales respecto a la población masculina</a:t>
            </a:r>
            <a:r>
              <a:rPr lang="en-US" sz="1200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.</a:t>
            </a:r>
            <a:endParaRPr sz="1200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75569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Las mujeres representan una ligera mayoría, constituyendo </a:t>
            </a:r>
            <a:r>
              <a:rPr lang="en-US" sz="1500" b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más de la mitad</a:t>
            </a:r>
            <a:r>
              <a:rPr lang="en-US" sz="150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 de la población funcionaria.</a:t>
            </a:r>
            <a:endParaRPr/>
          </a:p>
        </p:txBody>
      </p:sp>
      <p:sp>
        <p:nvSpPr>
          <p:cNvPr id="176" name="Google Shape;176;p26"/>
          <p:cNvSpPr txBox="1"/>
          <p:nvPr/>
        </p:nvSpPr>
        <p:spPr>
          <a:xfrm>
            <a:off x="1254850" y="5168125"/>
            <a:ext cx="50484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00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Femenino: 51.5% (1,887)</a:t>
            </a:r>
            <a:endParaRPr/>
          </a:p>
        </p:txBody>
      </p:sp>
      <p:sp>
        <p:nvSpPr>
          <p:cNvPr id="177" name="Google Shape;177;p26"/>
          <p:cNvSpPr txBox="1"/>
          <p:nvPr/>
        </p:nvSpPr>
        <p:spPr>
          <a:xfrm>
            <a:off x="1254850" y="5495925"/>
            <a:ext cx="5048400" cy="2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50" b="0" i="0" u="none" strike="noStrike" cap="none">
                <a:solidFill>
                  <a:srgbClr val="000000"/>
                </a:solidFill>
                <a:latin typeface="Open Sans SemiBold"/>
                <a:ea typeface="Open Sans SemiBold"/>
                <a:cs typeface="Open Sans SemiBold"/>
                <a:sym typeface="Open Sans SemiBold"/>
              </a:rPr>
              <a:t>Masculino: 48.5% (1,776)</a:t>
            </a:r>
            <a:endParaRPr/>
          </a:p>
        </p:txBody>
      </p:sp>
      <p:sp>
        <p:nvSpPr>
          <p:cNvPr id="178" name="Google Shape;178;p26"/>
          <p:cNvSpPr/>
          <p:nvPr/>
        </p:nvSpPr>
        <p:spPr>
          <a:xfrm>
            <a:off x="762000" y="5186362"/>
            <a:ext cx="171450" cy="171450"/>
          </a:xfrm>
          <a:prstGeom prst="roundRect">
            <a:avLst>
              <a:gd name="adj" fmla="val 22222"/>
            </a:avLst>
          </a:prstGeom>
          <a:solidFill>
            <a:srgbClr val="C3001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26"/>
          <p:cNvSpPr/>
          <p:nvPr/>
        </p:nvSpPr>
        <p:spPr>
          <a:xfrm>
            <a:off x="762000" y="5510212"/>
            <a:ext cx="171450" cy="171450"/>
          </a:xfrm>
          <a:prstGeom prst="roundRect">
            <a:avLst>
              <a:gd name="adj" fmla="val 22222"/>
            </a:avLst>
          </a:prstGeom>
          <a:solidFill>
            <a:srgbClr val="1B146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0" name="Google Shape;180;p26" descr="image.pn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003660" y="2389944"/>
            <a:ext cx="381000" cy="30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76</Words>
  <Application>Microsoft Office PowerPoint</Application>
  <PresentationFormat>Panorámica</PresentationFormat>
  <Paragraphs>9</Paragraphs>
  <Slides>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Montserrat</vt:lpstr>
      <vt:lpstr>Open Sans SemiBold</vt:lpstr>
      <vt:lpstr>Open Sans</vt:lpstr>
      <vt:lpstr>Calibri</vt:lpstr>
      <vt:lpstr>Arial</vt:lpstr>
      <vt:lpstr>Office Theme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Roxy</dc:creator>
  <cp:lastModifiedBy>CAROL HIDALGO  VALERIO</cp:lastModifiedBy>
  <cp:revision>2</cp:revision>
  <dcterms:modified xsi:type="dcterms:W3CDTF">2026-05-11T16:27:00Z</dcterms:modified>
</cp:coreProperties>
</file>