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4"/>
  </p:notesMasterIdLst>
  <p:sldIdLst>
    <p:sldId id="256" r:id="rId2"/>
    <p:sldId id="260" r:id="rId3"/>
  </p:sldIdLst>
  <p:sldSz cx="12192000" cy="6858000"/>
  <p:notesSz cx="6858000" cy="9144000"/>
  <p:embeddedFontLst>
    <p:embeddedFont>
      <p:font typeface="Montserrat" panose="00000500000000000000" pitchFamily="2" charset="0"/>
      <p:regular r:id="rId5"/>
      <p:bold r:id="rId6"/>
      <p:italic r:id="rId7"/>
      <p:boldItalic r:id="rId8"/>
    </p:embeddedFont>
    <p:embeddedFont>
      <p:font typeface="Open Sans" panose="020B060603050402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560E4F-174F-4BCD-A8BE-E3DEEAAE0797}">
  <a:tblStyle styleId="{6F560E4F-174F-4BCD-A8BE-E3DEEAAE079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ddda69dac2_0_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g3ddda69dac2_0_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6675" y="4791075"/>
            <a:ext cx="443865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6552" y="1371600"/>
            <a:ext cx="1638746" cy="13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5"/>
          <p:cNvSpPr txBox="1"/>
          <p:nvPr/>
        </p:nvSpPr>
        <p:spPr>
          <a:xfrm>
            <a:off x="2860595" y="3086100"/>
            <a:ext cx="6470808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b="1" i="0" u="none" strike="noStrike" cap="none">
                <a:solidFill>
                  <a:srgbClr val="C30011"/>
                </a:solidFill>
                <a:latin typeface="Open Sans"/>
                <a:ea typeface="Open Sans"/>
                <a:cs typeface="Open Sans"/>
                <a:sym typeface="Open Sans"/>
              </a:rPr>
              <a:t>Estadísticas de Personal</a:t>
            </a:r>
            <a:endParaRPr/>
          </a:p>
        </p:txBody>
      </p:sp>
      <p:sp>
        <p:nvSpPr>
          <p:cNvPr id="163" name="Google Shape;163;p25"/>
          <p:cNvSpPr txBox="1"/>
          <p:nvPr/>
        </p:nvSpPr>
        <p:spPr>
          <a:xfrm>
            <a:off x="3130629" y="3905250"/>
            <a:ext cx="5930741" cy="40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Universidad Nacional (UNA) | Abril 2026</a:t>
            </a:r>
            <a:endParaRPr/>
          </a:p>
        </p:txBody>
      </p:sp>
      <p:pic>
        <p:nvPicPr>
          <p:cNvPr id="164" name="Google Shape;164;p2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2615" y="5029200"/>
            <a:ext cx="28575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9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9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" y="2538412"/>
            <a:ext cx="11049000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9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81750" y="2538412"/>
            <a:ext cx="5238750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9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24650" y="2881312"/>
            <a:ext cx="34290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9"/>
          <p:cNvSpPr txBox="1"/>
          <p:nvPr/>
        </p:nvSpPr>
        <p:spPr>
          <a:xfrm>
            <a:off x="6838950" y="3328987"/>
            <a:ext cx="762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•</a:t>
            </a:r>
            <a:endParaRPr/>
          </a:p>
        </p:txBody>
      </p:sp>
      <p:sp>
        <p:nvSpPr>
          <p:cNvPr id="224" name="Google Shape;224;p29"/>
          <p:cNvSpPr txBox="1"/>
          <p:nvPr/>
        </p:nvSpPr>
        <p:spPr>
          <a:xfrm>
            <a:off x="6915150" y="3328987"/>
            <a:ext cx="441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Más de dos tercios</a:t>
            </a:r>
            <a:r>
              <a:rPr lang="en-US" sz="1500" b="0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 del personal se encuentra bajo el Régimen de Capitalización.</a:t>
            </a:r>
            <a:endParaRPr/>
          </a:p>
        </p:txBody>
      </p:sp>
      <p:sp>
        <p:nvSpPr>
          <p:cNvPr id="225" name="Google Shape;225;p29"/>
          <p:cNvSpPr txBox="1"/>
          <p:nvPr/>
        </p:nvSpPr>
        <p:spPr>
          <a:xfrm>
            <a:off x="6838950" y="4081462"/>
            <a:ext cx="762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•</a:t>
            </a:r>
            <a:endParaRPr/>
          </a:p>
        </p:txBody>
      </p:sp>
      <p:sp>
        <p:nvSpPr>
          <p:cNvPr id="226" name="Google Shape;226;p29"/>
          <p:cNvSpPr txBox="1"/>
          <p:nvPr/>
        </p:nvSpPr>
        <p:spPr>
          <a:xfrm>
            <a:off x="6915150" y="4081462"/>
            <a:ext cx="441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Cerca de un tercio de los funcionarios cotiza en el Régimen de </a:t>
            </a:r>
            <a:r>
              <a:rPr lang="en-US" sz="1500" b="1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Invalidez, Vejez y Muerte (IVM)</a:t>
            </a:r>
            <a:r>
              <a:rPr lang="en-US" sz="1500" b="0" i="0" u="none" strike="noStrike" cap="none">
                <a:solidFill>
                  <a:srgbClr val="475569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sp>
        <p:nvSpPr>
          <p:cNvPr id="227" name="Google Shape;227;p29"/>
          <p:cNvSpPr txBox="1"/>
          <p:nvPr/>
        </p:nvSpPr>
        <p:spPr>
          <a:xfrm>
            <a:off x="762000" y="571500"/>
            <a:ext cx="11401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i="0" u="none" strike="noStrike" cap="none">
                <a:solidFill>
                  <a:srgbClr val="C8102E"/>
                </a:solidFill>
                <a:latin typeface="Montserrat"/>
                <a:ea typeface="Montserrat"/>
                <a:cs typeface="Montserrat"/>
                <a:sym typeface="Montserrat"/>
              </a:rPr>
              <a:t>Composición por Régimen de Pensiones</a:t>
            </a:r>
            <a:endParaRPr/>
          </a:p>
        </p:txBody>
      </p:sp>
      <p:sp>
        <p:nvSpPr>
          <p:cNvPr id="228" name="Google Shape;228;p29"/>
          <p:cNvSpPr/>
          <p:nvPr/>
        </p:nvSpPr>
        <p:spPr>
          <a:xfrm>
            <a:off x="571500" y="571500"/>
            <a:ext cx="76200" cy="5145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</Words>
  <Application>Microsoft Office PowerPoint</Application>
  <PresentationFormat>Panorámica</PresentationFormat>
  <Paragraphs>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Calibri</vt:lpstr>
      <vt:lpstr>Open Sans</vt:lpstr>
      <vt:lpstr>Montserrat</vt:lpstr>
      <vt:lpstr>Arial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Roxy</dc:creator>
  <cp:lastModifiedBy>CAROL HIDALGO  VALERIO</cp:lastModifiedBy>
  <cp:revision>2</cp:revision>
  <dcterms:modified xsi:type="dcterms:W3CDTF">2026-05-11T16:27:42Z</dcterms:modified>
</cp:coreProperties>
</file>