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9"/>
  </p:notesMasterIdLst>
  <p:sldIdLst>
    <p:sldId id="256" r:id="rId5"/>
    <p:sldId id="297" r:id="rId6"/>
    <p:sldId id="257" r:id="rId7"/>
    <p:sldId id="279" r:id="rId8"/>
    <p:sldId id="280" r:id="rId9"/>
    <p:sldId id="269" r:id="rId10"/>
    <p:sldId id="268" r:id="rId11"/>
    <p:sldId id="266" r:id="rId12"/>
    <p:sldId id="298" r:id="rId13"/>
    <p:sldId id="281" r:id="rId14"/>
    <p:sldId id="282" r:id="rId15"/>
    <p:sldId id="284" r:id="rId16"/>
    <p:sldId id="285" r:id="rId17"/>
    <p:sldId id="286" r:id="rId18"/>
    <p:sldId id="283" r:id="rId19"/>
    <p:sldId id="289" r:id="rId20"/>
    <p:sldId id="290" r:id="rId21"/>
    <p:sldId id="291" r:id="rId22"/>
    <p:sldId id="292" r:id="rId23"/>
    <p:sldId id="296" r:id="rId24"/>
    <p:sldId id="299" r:id="rId25"/>
    <p:sldId id="300" r:id="rId26"/>
    <p:sldId id="294" r:id="rId27"/>
    <p:sldId id="295" r:id="rId28"/>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snapToObjects="1">
      <p:cViewPr varScale="1">
        <p:scale>
          <a:sx n="59" d="100"/>
          <a:sy n="59" d="100"/>
        </p:scale>
        <p:origin x="86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1B5F1D-109B-470E-BBAE-00F8FFD7F180}" type="datetimeFigureOut">
              <a:rPr lang="es-CR" smtClean="0"/>
              <a:t>27/10/2021</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4B2B0C-8201-4811-9B42-CF2A62F7F2F1}" type="slidenum">
              <a:rPr lang="es-CR" smtClean="0"/>
              <a:t>‹Nº›</a:t>
            </a:fld>
            <a:endParaRPr lang="es-CR"/>
          </a:p>
        </p:txBody>
      </p:sp>
    </p:spTree>
    <p:extLst>
      <p:ext uri="{BB962C8B-B14F-4D97-AF65-F5344CB8AC3E}">
        <p14:creationId xmlns:p14="http://schemas.microsoft.com/office/powerpoint/2010/main" val="736480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5"/>
          </p:nvPr>
        </p:nvSpPr>
        <p:spPr/>
        <p:txBody>
          <a:bodyPr/>
          <a:lstStyle/>
          <a:p>
            <a:fld id="{A44B2B0C-8201-4811-9B42-CF2A62F7F2F1}" type="slidenum">
              <a:rPr lang="es-CR" smtClean="0"/>
              <a:t>4</a:t>
            </a:fld>
            <a:endParaRPr lang="es-CR"/>
          </a:p>
        </p:txBody>
      </p:sp>
    </p:spTree>
    <p:extLst>
      <p:ext uri="{BB962C8B-B14F-4D97-AF65-F5344CB8AC3E}">
        <p14:creationId xmlns:p14="http://schemas.microsoft.com/office/powerpoint/2010/main" val="896123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2AE1433C-D414-4F0A-99D7-7A3BEC2F622A}" type="slidenum">
              <a:rPr lang="es-MX" smtClean="0"/>
              <a:t>17</a:t>
            </a:fld>
            <a:endParaRPr lang="es-MX"/>
          </a:p>
        </p:txBody>
      </p:sp>
    </p:spTree>
    <p:extLst>
      <p:ext uri="{BB962C8B-B14F-4D97-AF65-F5344CB8AC3E}">
        <p14:creationId xmlns:p14="http://schemas.microsoft.com/office/powerpoint/2010/main" val="150895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2AE1433C-D414-4F0A-99D7-7A3BEC2F622A}" type="slidenum">
              <a:rPr lang="es-MX" smtClean="0"/>
              <a:t>18</a:t>
            </a:fld>
            <a:endParaRPr lang="es-MX"/>
          </a:p>
        </p:txBody>
      </p:sp>
    </p:spTree>
    <p:extLst>
      <p:ext uri="{BB962C8B-B14F-4D97-AF65-F5344CB8AC3E}">
        <p14:creationId xmlns:p14="http://schemas.microsoft.com/office/powerpoint/2010/main" val="1393348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2AE1433C-D414-4F0A-99D7-7A3BEC2F622A}" type="slidenum">
              <a:rPr lang="es-MX" smtClean="0"/>
              <a:t>19</a:t>
            </a:fld>
            <a:endParaRPr lang="es-MX"/>
          </a:p>
        </p:txBody>
      </p:sp>
    </p:spTree>
    <p:extLst>
      <p:ext uri="{BB962C8B-B14F-4D97-AF65-F5344CB8AC3E}">
        <p14:creationId xmlns:p14="http://schemas.microsoft.com/office/powerpoint/2010/main" val="1654786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2AE1433C-D414-4F0A-99D7-7A3BEC2F622A}" type="slidenum">
              <a:rPr lang="es-MX" smtClean="0"/>
              <a:t>20</a:t>
            </a:fld>
            <a:endParaRPr lang="es-MX"/>
          </a:p>
        </p:txBody>
      </p:sp>
    </p:spTree>
    <p:extLst>
      <p:ext uri="{BB962C8B-B14F-4D97-AF65-F5344CB8AC3E}">
        <p14:creationId xmlns:p14="http://schemas.microsoft.com/office/powerpoint/2010/main" val="56340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2AE1433C-D414-4F0A-99D7-7A3BEC2F622A}" type="slidenum">
              <a:rPr lang="es-MX" smtClean="0"/>
              <a:t>21</a:t>
            </a:fld>
            <a:endParaRPr lang="es-MX"/>
          </a:p>
        </p:txBody>
      </p:sp>
    </p:spTree>
    <p:extLst>
      <p:ext uri="{BB962C8B-B14F-4D97-AF65-F5344CB8AC3E}">
        <p14:creationId xmlns:p14="http://schemas.microsoft.com/office/powerpoint/2010/main" val="3777764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2AE1433C-D414-4F0A-99D7-7A3BEC2F622A}" type="slidenum">
              <a:rPr lang="es-MX" smtClean="0"/>
              <a:t>22</a:t>
            </a:fld>
            <a:endParaRPr lang="es-MX"/>
          </a:p>
        </p:txBody>
      </p:sp>
    </p:spTree>
    <p:extLst>
      <p:ext uri="{BB962C8B-B14F-4D97-AF65-F5344CB8AC3E}">
        <p14:creationId xmlns:p14="http://schemas.microsoft.com/office/powerpoint/2010/main" val="4038472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2AE1433C-D414-4F0A-99D7-7A3BEC2F622A}" type="slidenum">
              <a:rPr lang="es-MX" smtClean="0"/>
              <a:t>23</a:t>
            </a:fld>
            <a:endParaRPr lang="es-MX"/>
          </a:p>
        </p:txBody>
      </p:sp>
    </p:spTree>
    <p:extLst>
      <p:ext uri="{BB962C8B-B14F-4D97-AF65-F5344CB8AC3E}">
        <p14:creationId xmlns:p14="http://schemas.microsoft.com/office/powerpoint/2010/main" val="24487648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2AE1433C-D414-4F0A-99D7-7A3BEC2F622A}" type="slidenum">
              <a:rPr lang="es-MX" smtClean="0"/>
              <a:t>24</a:t>
            </a:fld>
            <a:endParaRPr lang="es-MX"/>
          </a:p>
        </p:txBody>
      </p:sp>
    </p:spTree>
    <p:extLst>
      <p:ext uri="{BB962C8B-B14F-4D97-AF65-F5344CB8AC3E}">
        <p14:creationId xmlns:p14="http://schemas.microsoft.com/office/powerpoint/2010/main" val="7182913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5817E1-C4B9-BC47-8E40-CDB2F3D6AF70}"/>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endParaRPr lang="es-CR"/>
          </a:p>
        </p:txBody>
      </p:sp>
      <p:sp>
        <p:nvSpPr>
          <p:cNvPr id="3" name="Subtítulo 2">
            <a:extLst>
              <a:ext uri="{FF2B5EF4-FFF2-40B4-BE49-F238E27FC236}">
                <a16:creationId xmlns:a16="http://schemas.microsoft.com/office/drawing/2014/main" id="{93E914C7-BEC7-8746-A36F-C1ECA9A863E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s-CR"/>
          </a:p>
        </p:txBody>
      </p:sp>
      <p:sp>
        <p:nvSpPr>
          <p:cNvPr id="4" name="Marcador de fecha 3">
            <a:extLst>
              <a:ext uri="{FF2B5EF4-FFF2-40B4-BE49-F238E27FC236}">
                <a16:creationId xmlns:a16="http://schemas.microsoft.com/office/drawing/2014/main" id="{A18DBAF0-310C-D045-B391-0ECF190E9B1A}"/>
              </a:ext>
            </a:extLst>
          </p:cNvPr>
          <p:cNvSpPr>
            <a:spLocks noGrp="1"/>
          </p:cNvSpPr>
          <p:nvPr>
            <p:ph type="dt" sz="half" idx="10"/>
          </p:nvPr>
        </p:nvSpPr>
        <p:spPr/>
        <p:txBody>
          <a:bodyPr/>
          <a:lstStyle/>
          <a:p>
            <a:fld id="{C9C134FB-476F-494A-83A2-7B60583A4001}" type="datetimeFigureOut">
              <a:rPr lang="es-CR" smtClean="0"/>
              <a:t>27/10/2021</a:t>
            </a:fld>
            <a:endParaRPr lang="es-CR"/>
          </a:p>
        </p:txBody>
      </p:sp>
      <p:sp>
        <p:nvSpPr>
          <p:cNvPr id="5" name="Marcador de pie de página 4">
            <a:extLst>
              <a:ext uri="{FF2B5EF4-FFF2-40B4-BE49-F238E27FC236}">
                <a16:creationId xmlns:a16="http://schemas.microsoft.com/office/drawing/2014/main" id="{6ABBF0D3-4C9C-9545-BEC1-85BE7738DE5A}"/>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15D35EF1-F77D-2D40-A1C1-8491ECF4550D}"/>
              </a:ext>
            </a:extLst>
          </p:cNvPr>
          <p:cNvSpPr>
            <a:spLocks noGrp="1"/>
          </p:cNvSpPr>
          <p:nvPr>
            <p:ph type="sldNum" sz="quarter" idx="12"/>
          </p:nvPr>
        </p:nvSpPr>
        <p:spPr/>
        <p:txBody>
          <a:bodyPr/>
          <a:lstStyle/>
          <a:p>
            <a:fld id="{9854D37F-A6A8-DA4A-8495-1AB384A5489C}" type="slidenum">
              <a:rPr lang="es-CR" smtClean="0"/>
              <a:t>‹Nº›</a:t>
            </a:fld>
            <a:endParaRPr lang="es-CR"/>
          </a:p>
        </p:txBody>
      </p:sp>
    </p:spTree>
    <p:extLst>
      <p:ext uri="{BB962C8B-B14F-4D97-AF65-F5344CB8AC3E}">
        <p14:creationId xmlns:p14="http://schemas.microsoft.com/office/powerpoint/2010/main" val="726654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8CA242B-1ED4-D240-9441-A8B9C1F66860}"/>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texto vertical 2">
            <a:extLst>
              <a:ext uri="{FF2B5EF4-FFF2-40B4-BE49-F238E27FC236}">
                <a16:creationId xmlns:a16="http://schemas.microsoft.com/office/drawing/2014/main" id="{EBE3403A-282E-164D-A256-454BE82B69F5}"/>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fecha 3">
            <a:extLst>
              <a:ext uri="{FF2B5EF4-FFF2-40B4-BE49-F238E27FC236}">
                <a16:creationId xmlns:a16="http://schemas.microsoft.com/office/drawing/2014/main" id="{772BF548-B877-B841-A091-446219E528DC}"/>
              </a:ext>
            </a:extLst>
          </p:cNvPr>
          <p:cNvSpPr>
            <a:spLocks noGrp="1"/>
          </p:cNvSpPr>
          <p:nvPr>
            <p:ph type="dt" sz="half" idx="10"/>
          </p:nvPr>
        </p:nvSpPr>
        <p:spPr/>
        <p:txBody>
          <a:bodyPr/>
          <a:lstStyle/>
          <a:p>
            <a:fld id="{C9C134FB-476F-494A-83A2-7B60583A4001}" type="datetimeFigureOut">
              <a:rPr lang="es-CR" smtClean="0"/>
              <a:t>27/10/2021</a:t>
            </a:fld>
            <a:endParaRPr lang="es-CR"/>
          </a:p>
        </p:txBody>
      </p:sp>
      <p:sp>
        <p:nvSpPr>
          <p:cNvPr id="5" name="Marcador de pie de página 4">
            <a:extLst>
              <a:ext uri="{FF2B5EF4-FFF2-40B4-BE49-F238E27FC236}">
                <a16:creationId xmlns:a16="http://schemas.microsoft.com/office/drawing/2014/main" id="{FE336420-E256-0645-BFB2-AF53C861DA96}"/>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976FF9AD-489D-EE4D-B7BD-914EBB100D49}"/>
              </a:ext>
            </a:extLst>
          </p:cNvPr>
          <p:cNvSpPr>
            <a:spLocks noGrp="1"/>
          </p:cNvSpPr>
          <p:nvPr>
            <p:ph type="sldNum" sz="quarter" idx="12"/>
          </p:nvPr>
        </p:nvSpPr>
        <p:spPr/>
        <p:txBody>
          <a:bodyPr/>
          <a:lstStyle/>
          <a:p>
            <a:fld id="{9854D37F-A6A8-DA4A-8495-1AB384A5489C}" type="slidenum">
              <a:rPr lang="es-CR" smtClean="0"/>
              <a:t>‹Nº›</a:t>
            </a:fld>
            <a:endParaRPr lang="es-CR"/>
          </a:p>
        </p:txBody>
      </p:sp>
    </p:spTree>
    <p:extLst>
      <p:ext uri="{BB962C8B-B14F-4D97-AF65-F5344CB8AC3E}">
        <p14:creationId xmlns:p14="http://schemas.microsoft.com/office/powerpoint/2010/main" val="1370376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1698C929-774E-AC4E-AE44-AAEE467F58D9}"/>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endParaRPr lang="es-CR"/>
          </a:p>
        </p:txBody>
      </p:sp>
      <p:sp>
        <p:nvSpPr>
          <p:cNvPr id="3" name="Marcador de texto vertical 2">
            <a:extLst>
              <a:ext uri="{FF2B5EF4-FFF2-40B4-BE49-F238E27FC236}">
                <a16:creationId xmlns:a16="http://schemas.microsoft.com/office/drawing/2014/main" id="{59B18B7D-FA60-A742-A6F1-B2A1C0F03829}"/>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fecha 3">
            <a:extLst>
              <a:ext uri="{FF2B5EF4-FFF2-40B4-BE49-F238E27FC236}">
                <a16:creationId xmlns:a16="http://schemas.microsoft.com/office/drawing/2014/main" id="{24261B3E-8988-DE4F-92E9-364799D6405D}"/>
              </a:ext>
            </a:extLst>
          </p:cNvPr>
          <p:cNvSpPr>
            <a:spLocks noGrp="1"/>
          </p:cNvSpPr>
          <p:nvPr>
            <p:ph type="dt" sz="half" idx="10"/>
          </p:nvPr>
        </p:nvSpPr>
        <p:spPr/>
        <p:txBody>
          <a:bodyPr/>
          <a:lstStyle/>
          <a:p>
            <a:fld id="{C9C134FB-476F-494A-83A2-7B60583A4001}" type="datetimeFigureOut">
              <a:rPr lang="es-CR" smtClean="0"/>
              <a:t>27/10/2021</a:t>
            </a:fld>
            <a:endParaRPr lang="es-CR"/>
          </a:p>
        </p:txBody>
      </p:sp>
      <p:sp>
        <p:nvSpPr>
          <p:cNvPr id="5" name="Marcador de pie de página 4">
            <a:extLst>
              <a:ext uri="{FF2B5EF4-FFF2-40B4-BE49-F238E27FC236}">
                <a16:creationId xmlns:a16="http://schemas.microsoft.com/office/drawing/2014/main" id="{F9F43DBB-73EB-5B46-A8DE-2EDCF58F4B13}"/>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1D36DCC6-1D94-2646-919E-818974C4253B}"/>
              </a:ext>
            </a:extLst>
          </p:cNvPr>
          <p:cNvSpPr>
            <a:spLocks noGrp="1"/>
          </p:cNvSpPr>
          <p:nvPr>
            <p:ph type="sldNum" sz="quarter" idx="12"/>
          </p:nvPr>
        </p:nvSpPr>
        <p:spPr/>
        <p:txBody>
          <a:bodyPr/>
          <a:lstStyle/>
          <a:p>
            <a:fld id="{9854D37F-A6A8-DA4A-8495-1AB384A5489C}" type="slidenum">
              <a:rPr lang="es-CR" smtClean="0"/>
              <a:t>‹Nº›</a:t>
            </a:fld>
            <a:endParaRPr lang="es-CR"/>
          </a:p>
        </p:txBody>
      </p:sp>
    </p:spTree>
    <p:extLst>
      <p:ext uri="{BB962C8B-B14F-4D97-AF65-F5344CB8AC3E}">
        <p14:creationId xmlns:p14="http://schemas.microsoft.com/office/powerpoint/2010/main" val="1056004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65863F-6858-414D-A276-735EA6E6B9F0}"/>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D50A4FE4-E4C3-4143-AF5C-1A448485B608}"/>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fecha 3">
            <a:extLst>
              <a:ext uri="{FF2B5EF4-FFF2-40B4-BE49-F238E27FC236}">
                <a16:creationId xmlns:a16="http://schemas.microsoft.com/office/drawing/2014/main" id="{8966EA5E-9869-4A40-8F54-87BB97944B9D}"/>
              </a:ext>
            </a:extLst>
          </p:cNvPr>
          <p:cNvSpPr>
            <a:spLocks noGrp="1"/>
          </p:cNvSpPr>
          <p:nvPr>
            <p:ph type="dt" sz="half" idx="10"/>
          </p:nvPr>
        </p:nvSpPr>
        <p:spPr/>
        <p:txBody>
          <a:bodyPr/>
          <a:lstStyle/>
          <a:p>
            <a:fld id="{C9C134FB-476F-494A-83A2-7B60583A4001}" type="datetimeFigureOut">
              <a:rPr lang="es-CR" smtClean="0"/>
              <a:t>27/10/2021</a:t>
            </a:fld>
            <a:endParaRPr lang="es-CR"/>
          </a:p>
        </p:txBody>
      </p:sp>
      <p:sp>
        <p:nvSpPr>
          <p:cNvPr id="5" name="Marcador de pie de página 4">
            <a:extLst>
              <a:ext uri="{FF2B5EF4-FFF2-40B4-BE49-F238E27FC236}">
                <a16:creationId xmlns:a16="http://schemas.microsoft.com/office/drawing/2014/main" id="{E97A9C0B-5A46-2149-8B1F-E34E291C959F}"/>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4EAECA13-1FFF-3147-8FF4-DE73D496C057}"/>
              </a:ext>
            </a:extLst>
          </p:cNvPr>
          <p:cNvSpPr>
            <a:spLocks noGrp="1"/>
          </p:cNvSpPr>
          <p:nvPr>
            <p:ph type="sldNum" sz="quarter" idx="12"/>
          </p:nvPr>
        </p:nvSpPr>
        <p:spPr/>
        <p:txBody>
          <a:bodyPr/>
          <a:lstStyle/>
          <a:p>
            <a:fld id="{9854D37F-A6A8-DA4A-8495-1AB384A5489C}" type="slidenum">
              <a:rPr lang="es-CR" smtClean="0"/>
              <a:t>‹Nº›</a:t>
            </a:fld>
            <a:endParaRPr lang="es-CR"/>
          </a:p>
        </p:txBody>
      </p:sp>
    </p:spTree>
    <p:extLst>
      <p:ext uri="{BB962C8B-B14F-4D97-AF65-F5344CB8AC3E}">
        <p14:creationId xmlns:p14="http://schemas.microsoft.com/office/powerpoint/2010/main" val="2163348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7E1428-EE1C-7A45-9C9C-EFBC8D43404F}"/>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0A3A90D1-6A37-034C-B0BF-A2F5B05D70C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08F7E581-158D-184A-97FF-4B546C957259}"/>
              </a:ext>
            </a:extLst>
          </p:cNvPr>
          <p:cNvSpPr>
            <a:spLocks noGrp="1"/>
          </p:cNvSpPr>
          <p:nvPr>
            <p:ph type="dt" sz="half" idx="10"/>
          </p:nvPr>
        </p:nvSpPr>
        <p:spPr/>
        <p:txBody>
          <a:bodyPr/>
          <a:lstStyle/>
          <a:p>
            <a:fld id="{C9C134FB-476F-494A-83A2-7B60583A4001}" type="datetimeFigureOut">
              <a:rPr lang="es-CR" smtClean="0"/>
              <a:t>27/10/2021</a:t>
            </a:fld>
            <a:endParaRPr lang="es-CR"/>
          </a:p>
        </p:txBody>
      </p:sp>
      <p:sp>
        <p:nvSpPr>
          <p:cNvPr id="5" name="Marcador de pie de página 4">
            <a:extLst>
              <a:ext uri="{FF2B5EF4-FFF2-40B4-BE49-F238E27FC236}">
                <a16:creationId xmlns:a16="http://schemas.microsoft.com/office/drawing/2014/main" id="{E9A417A4-24C8-0340-8130-2B64346C739A}"/>
              </a:ext>
            </a:extLst>
          </p:cNvPr>
          <p:cNvSpPr>
            <a:spLocks noGrp="1"/>
          </p:cNvSpPr>
          <p:nvPr>
            <p:ph type="ftr" sz="quarter" idx="11"/>
          </p:nvPr>
        </p:nvSpPr>
        <p:spPr/>
        <p:txBody>
          <a:bodyPr/>
          <a:lstStyle/>
          <a:p>
            <a:endParaRPr lang="es-CR"/>
          </a:p>
        </p:txBody>
      </p:sp>
      <p:sp>
        <p:nvSpPr>
          <p:cNvPr id="6" name="Marcador de número de diapositiva 5">
            <a:extLst>
              <a:ext uri="{FF2B5EF4-FFF2-40B4-BE49-F238E27FC236}">
                <a16:creationId xmlns:a16="http://schemas.microsoft.com/office/drawing/2014/main" id="{D0BC212C-1CB6-7544-A5EE-0E45D4F77427}"/>
              </a:ext>
            </a:extLst>
          </p:cNvPr>
          <p:cNvSpPr>
            <a:spLocks noGrp="1"/>
          </p:cNvSpPr>
          <p:nvPr>
            <p:ph type="sldNum" sz="quarter" idx="12"/>
          </p:nvPr>
        </p:nvSpPr>
        <p:spPr/>
        <p:txBody>
          <a:bodyPr/>
          <a:lstStyle/>
          <a:p>
            <a:fld id="{9854D37F-A6A8-DA4A-8495-1AB384A5489C}" type="slidenum">
              <a:rPr lang="es-CR" smtClean="0"/>
              <a:t>‹Nº›</a:t>
            </a:fld>
            <a:endParaRPr lang="es-CR"/>
          </a:p>
        </p:txBody>
      </p:sp>
    </p:spTree>
    <p:extLst>
      <p:ext uri="{BB962C8B-B14F-4D97-AF65-F5344CB8AC3E}">
        <p14:creationId xmlns:p14="http://schemas.microsoft.com/office/powerpoint/2010/main" val="4237771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12A6A3-8F3B-B341-B3BE-8EA37CA872D9}"/>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DD6CA406-E458-8F49-9C8E-C1FF769FB332}"/>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contenido 3">
            <a:extLst>
              <a:ext uri="{FF2B5EF4-FFF2-40B4-BE49-F238E27FC236}">
                <a16:creationId xmlns:a16="http://schemas.microsoft.com/office/drawing/2014/main" id="{D5C4A7F1-3431-4B47-9D05-DCAB6A3090FC}"/>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5" name="Marcador de fecha 4">
            <a:extLst>
              <a:ext uri="{FF2B5EF4-FFF2-40B4-BE49-F238E27FC236}">
                <a16:creationId xmlns:a16="http://schemas.microsoft.com/office/drawing/2014/main" id="{6C0D3BE0-9B38-8C43-A551-4DA63BC6A963}"/>
              </a:ext>
            </a:extLst>
          </p:cNvPr>
          <p:cNvSpPr>
            <a:spLocks noGrp="1"/>
          </p:cNvSpPr>
          <p:nvPr>
            <p:ph type="dt" sz="half" idx="10"/>
          </p:nvPr>
        </p:nvSpPr>
        <p:spPr/>
        <p:txBody>
          <a:bodyPr/>
          <a:lstStyle/>
          <a:p>
            <a:fld id="{C9C134FB-476F-494A-83A2-7B60583A4001}" type="datetimeFigureOut">
              <a:rPr lang="es-CR" smtClean="0"/>
              <a:t>27/10/2021</a:t>
            </a:fld>
            <a:endParaRPr lang="es-CR"/>
          </a:p>
        </p:txBody>
      </p:sp>
      <p:sp>
        <p:nvSpPr>
          <p:cNvPr id="6" name="Marcador de pie de página 5">
            <a:extLst>
              <a:ext uri="{FF2B5EF4-FFF2-40B4-BE49-F238E27FC236}">
                <a16:creationId xmlns:a16="http://schemas.microsoft.com/office/drawing/2014/main" id="{B5DC33FE-C0DD-0F4E-84EB-F7B37CDC3E1F}"/>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B132B519-13EF-FC46-8F1B-1F554644AAD5}"/>
              </a:ext>
            </a:extLst>
          </p:cNvPr>
          <p:cNvSpPr>
            <a:spLocks noGrp="1"/>
          </p:cNvSpPr>
          <p:nvPr>
            <p:ph type="sldNum" sz="quarter" idx="12"/>
          </p:nvPr>
        </p:nvSpPr>
        <p:spPr/>
        <p:txBody>
          <a:bodyPr/>
          <a:lstStyle/>
          <a:p>
            <a:fld id="{9854D37F-A6A8-DA4A-8495-1AB384A5489C}" type="slidenum">
              <a:rPr lang="es-CR" smtClean="0"/>
              <a:t>‹Nº›</a:t>
            </a:fld>
            <a:endParaRPr lang="es-CR"/>
          </a:p>
        </p:txBody>
      </p:sp>
    </p:spTree>
    <p:extLst>
      <p:ext uri="{BB962C8B-B14F-4D97-AF65-F5344CB8AC3E}">
        <p14:creationId xmlns:p14="http://schemas.microsoft.com/office/powerpoint/2010/main" val="1791298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20A67B-8895-D64C-8182-1C19BDEB5750}"/>
              </a:ext>
            </a:extLst>
          </p:cNvPr>
          <p:cNvSpPr>
            <a:spLocks noGrp="1"/>
          </p:cNvSpPr>
          <p:nvPr>
            <p:ph type="title"/>
          </p:nvPr>
        </p:nvSpPr>
        <p:spPr>
          <a:xfrm>
            <a:off x="839788" y="365125"/>
            <a:ext cx="10515600" cy="1325563"/>
          </a:xfrm>
        </p:spPr>
        <p:txBody>
          <a:body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5B4FAFFB-799A-B849-BF74-8A6BF99E0F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CE63FCA3-2FF8-B440-BBAC-73DB4D310AE2}"/>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5" name="Marcador de texto 4">
            <a:extLst>
              <a:ext uri="{FF2B5EF4-FFF2-40B4-BE49-F238E27FC236}">
                <a16:creationId xmlns:a16="http://schemas.microsoft.com/office/drawing/2014/main" id="{DFC7B4EE-152B-5A40-9DBB-00C245F251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3A79B265-5F3B-744D-8BCF-7E14C80D2172}"/>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7" name="Marcador de fecha 6">
            <a:extLst>
              <a:ext uri="{FF2B5EF4-FFF2-40B4-BE49-F238E27FC236}">
                <a16:creationId xmlns:a16="http://schemas.microsoft.com/office/drawing/2014/main" id="{D506CE02-4573-B94D-8154-809FAE8328AB}"/>
              </a:ext>
            </a:extLst>
          </p:cNvPr>
          <p:cNvSpPr>
            <a:spLocks noGrp="1"/>
          </p:cNvSpPr>
          <p:nvPr>
            <p:ph type="dt" sz="half" idx="10"/>
          </p:nvPr>
        </p:nvSpPr>
        <p:spPr/>
        <p:txBody>
          <a:bodyPr/>
          <a:lstStyle/>
          <a:p>
            <a:fld id="{C9C134FB-476F-494A-83A2-7B60583A4001}" type="datetimeFigureOut">
              <a:rPr lang="es-CR" smtClean="0"/>
              <a:t>27/10/2021</a:t>
            </a:fld>
            <a:endParaRPr lang="es-CR"/>
          </a:p>
        </p:txBody>
      </p:sp>
      <p:sp>
        <p:nvSpPr>
          <p:cNvPr id="8" name="Marcador de pie de página 7">
            <a:extLst>
              <a:ext uri="{FF2B5EF4-FFF2-40B4-BE49-F238E27FC236}">
                <a16:creationId xmlns:a16="http://schemas.microsoft.com/office/drawing/2014/main" id="{89A89B0E-C29D-204F-8A9F-EB096EFC5D96}"/>
              </a:ext>
            </a:extLst>
          </p:cNvPr>
          <p:cNvSpPr>
            <a:spLocks noGrp="1"/>
          </p:cNvSpPr>
          <p:nvPr>
            <p:ph type="ftr" sz="quarter" idx="11"/>
          </p:nvPr>
        </p:nvSpPr>
        <p:spPr/>
        <p:txBody>
          <a:bodyPr/>
          <a:lstStyle/>
          <a:p>
            <a:endParaRPr lang="es-CR"/>
          </a:p>
        </p:txBody>
      </p:sp>
      <p:sp>
        <p:nvSpPr>
          <p:cNvPr id="9" name="Marcador de número de diapositiva 8">
            <a:extLst>
              <a:ext uri="{FF2B5EF4-FFF2-40B4-BE49-F238E27FC236}">
                <a16:creationId xmlns:a16="http://schemas.microsoft.com/office/drawing/2014/main" id="{4575C19A-88D8-F544-AF00-29FCEB7A861C}"/>
              </a:ext>
            </a:extLst>
          </p:cNvPr>
          <p:cNvSpPr>
            <a:spLocks noGrp="1"/>
          </p:cNvSpPr>
          <p:nvPr>
            <p:ph type="sldNum" sz="quarter" idx="12"/>
          </p:nvPr>
        </p:nvSpPr>
        <p:spPr/>
        <p:txBody>
          <a:bodyPr/>
          <a:lstStyle/>
          <a:p>
            <a:fld id="{9854D37F-A6A8-DA4A-8495-1AB384A5489C}" type="slidenum">
              <a:rPr lang="es-CR" smtClean="0"/>
              <a:t>‹Nº›</a:t>
            </a:fld>
            <a:endParaRPr lang="es-CR"/>
          </a:p>
        </p:txBody>
      </p:sp>
    </p:spTree>
    <p:extLst>
      <p:ext uri="{BB962C8B-B14F-4D97-AF65-F5344CB8AC3E}">
        <p14:creationId xmlns:p14="http://schemas.microsoft.com/office/powerpoint/2010/main" val="83940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7975D9-1D22-C746-B8E3-74C365FF6255}"/>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fecha 2">
            <a:extLst>
              <a:ext uri="{FF2B5EF4-FFF2-40B4-BE49-F238E27FC236}">
                <a16:creationId xmlns:a16="http://schemas.microsoft.com/office/drawing/2014/main" id="{B2446556-CEB4-5843-8442-25AEECFAF823}"/>
              </a:ext>
            </a:extLst>
          </p:cNvPr>
          <p:cNvSpPr>
            <a:spLocks noGrp="1"/>
          </p:cNvSpPr>
          <p:nvPr>
            <p:ph type="dt" sz="half" idx="10"/>
          </p:nvPr>
        </p:nvSpPr>
        <p:spPr/>
        <p:txBody>
          <a:bodyPr/>
          <a:lstStyle/>
          <a:p>
            <a:fld id="{C9C134FB-476F-494A-83A2-7B60583A4001}" type="datetimeFigureOut">
              <a:rPr lang="es-CR" smtClean="0"/>
              <a:t>27/10/2021</a:t>
            </a:fld>
            <a:endParaRPr lang="es-CR"/>
          </a:p>
        </p:txBody>
      </p:sp>
      <p:sp>
        <p:nvSpPr>
          <p:cNvPr id="4" name="Marcador de pie de página 3">
            <a:extLst>
              <a:ext uri="{FF2B5EF4-FFF2-40B4-BE49-F238E27FC236}">
                <a16:creationId xmlns:a16="http://schemas.microsoft.com/office/drawing/2014/main" id="{7F0A149F-0F9A-694A-9EE6-12FF711863E8}"/>
              </a:ext>
            </a:extLst>
          </p:cNvPr>
          <p:cNvSpPr>
            <a:spLocks noGrp="1"/>
          </p:cNvSpPr>
          <p:nvPr>
            <p:ph type="ftr" sz="quarter" idx="11"/>
          </p:nvPr>
        </p:nvSpPr>
        <p:spPr/>
        <p:txBody>
          <a:bodyPr/>
          <a:lstStyle/>
          <a:p>
            <a:endParaRPr lang="es-CR"/>
          </a:p>
        </p:txBody>
      </p:sp>
      <p:sp>
        <p:nvSpPr>
          <p:cNvPr id="5" name="Marcador de número de diapositiva 4">
            <a:extLst>
              <a:ext uri="{FF2B5EF4-FFF2-40B4-BE49-F238E27FC236}">
                <a16:creationId xmlns:a16="http://schemas.microsoft.com/office/drawing/2014/main" id="{509CC3C3-C582-5845-8E37-D193B00F5E86}"/>
              </a:ext>
            </a:extLst>
          </p:cNvPr>
          <p:cNvSpPr>
            <a:spLocks noGrp="1"/>
          </p:cNvSpPr>
          <p:nvPr>
            <p:ph type="sldNum" sz="quarter" idx="12"/>
          </p:nvPr>
        </p:nvSpPr>
        <p:spPr/>
        <p:txBody>
          <a:bodyPr/>
          <a:lstStyle/>
          <a:p>
            <a:fld id="{9854D37F-A6A8-DA4A-8495-1AB384A5489C}" type="slidenum">
              <a:rPr lang="es-CR" smtClean="0"/>
              <a:t>‹Nº›</a:t>
            </a:fld>
            <a:endParaRPr lang="es-CR"/>
          </a:p>
        </p:txBody>
      </p:sp>
    </p:spTree>
    <p:extLst>
      <p:ext uri="{BB962C8B-B14F-4D97-AF65-F5344CB8AC3E}">
        <p14:creationId xmlns:p14="http://schemas.microsoft.com/office/powerpoint/2010/main" val="33196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948A0C7C-6E3D-0D42-958A-3C871C1D19B9}"/>
              </a:ext>
            </a:extLst>
          </p:cNvPr>
          <p:cNvSpPr>
            <a:spLocks noGrp="1"/>
          </p:cNvSpPr>
          <p:nvPr>
            <p:ph type="dt" sz="half" idx="10"/>
          </p:nvPr>
        </p:nvSpPr>
        <p:spPr/>
        <p:txBody>
          <a:bodyPr/>
          <a:lstStyle/>
          <a:p>
            <a:fld id="{C9C134FB-476F-494A-83A2-7B60583A4001}" type="datetimeFigureOut">
              <a:rPr lang="es-CR" smtClean="0"/>
              <a:t>27/10/2021</a:t>
            </a:fld>
            <a:endParaRPr lang="es-CR"/>
          </a:p>
        </p:txBody>
      </p:sp>
      <p:sp>
        <p:nvSpPr>
          <p:cNvPr id="3" name="Marcador de pie de página 2">
            <a:extLst>
              <a:ext uri="{FF2B5EF4-FFF2-40B4-BE49-F238E27FC236}">
                <a16:creationId xmlns:a16="http://schemas.microsoft.com/office/drawing/2014/main" id="{E5133C00-3C12-5F48-9228-AA39FE92DCBD}"/>
              </a:ext>
            </a:extLst>
          </p:cNvPr>
          <p:cNvSpPr>
            <a:spLocks noGrp="1"/>
          </p:cNvSpPr>
          <p:nvPr>
            <p:ph type="ftr" sz="quarter" idx="11"/>
          </p:nvPr>
        </p:nvSpPr>
        <p:spPr/>
        <p:txBody>
          <a:bodyPr/>
          <a:lstStyle/>
          <a:p>
            <a:endParaRPr lang="es-CR"/>
          </a:p>
        </p:txBody>
      </p:sp>
      <p:sp>
        <p:nvSpPr>
          <p:cNvPr id="4" name="Marcador de número de diapositiva 3">
            <a:extLst>
              <a:ext uri="{FF2B5EF4-FFF2-40B4-BE49-F238E27FC236}">
                <a16:creationId xmlns:a16="http://schemas.microsoft.com/office/drawing/2014/main" id="{8E8E1DA1-783E-2E41-B71E-C851007B7095}"/>
              </a:ext>
            </a:extLst>
          </p:cNvPr>
          <p:cNvSpPr>
            <a:spLocks noGrp="1"/>
          </p:cNvSpPr>
          <p:nvPr>
            <p:ph type="sldNum" sz="quarter" idx="12"/>
          </p:nvPr>
        </p:nvSpPr>
        <p:spPr/>
        <p:txBody>
          <a:bodyPr/>
          <a:lstStyle/>
          <a:p>
            <a:fld id="{9854D37F-A6A8-DA4A-8495-1AB384A5489C}" type="slidenum">
              <a:rPr lang="es-CR" smtClean="0"/>
              <a:t>‹Nº›</a:t>
            </a:fld>
            <a:endParaRPr lang="es-CR"/>
          </a:p>
        </p:txBody>
      </p:sp>
    </p:spTree>
    <p:extLst>
      <p:ext uri="{BB962C8B-B14F-4D97-AF65-F5344CB8AC3E}">
        <p14:creationId xmlns:p14="http://schemas.microsoft.com/office/powerpoint/2010/main" val="1598037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689BBA-79F0-8F44-BE7C-381D24B8F480}"/>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CAA9C5A3-3DDD-E149-A795-35EF96AA74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texto 3">
            <a:extLst>
              <a:ext uri="{FF2B5EF4-FFF2-40B4-BE49-F238E27FC236}">
                <a16:creationId xmlns:a16="http://schemas.microsoft.com/office/drawing/2014/main" id="{39CAC28B-6258-5D4B-AA3B-14C88CC66E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292677CA-FCB7-AF48-80CE-59B5F20E8379}"/>
              </a:ext>
            </a:extLst>
          </p:cNvPr>
          <p:cNvSpPr>
            <a:spLocks noGrp="1"/>
          </p:cNvSpPr>
          <p:nvPr>
            <p:ph type="dt" sz="half" idx="10"/>
          </p:nvPr>
        </p:nvSpPr>
        <p:spPr/>
        <p:txBody>
          <a:bodyPr/>
          <a:lstStyle/>
          <a:p>
            <a:fld id="{C9C134FB-476F-494A-83A2-7B60583A4001}" type="datetimeFigureOut">
              <a:rPr lang="es-CR" smtClean="0"/>
              <a:t>27/10/2021</a:t>
            </a:fld>
            <a:endParaRPr lang="es-CR"/>
          </a:p>
        </p:txBody>
      </p:sp>
      <p:sp>
        <p:nvSpPr>
          <p:cNvPr id="6" name="Marcador de pie de página 5">
            <a:extLst>
              <a:ext uri="{FF2B5EF4-FFF2-40B4-BE49-F238E27FC236}">
                <a16:creationId xmlns:a16="http://schemas.microsoft.com/office/drawing/2014/main" id="{E9BF6567-E2E7-F244-B113-7F726622582F}"/>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57242619-D3CA-C541-BE2E-FA164A237F84}"/>
              </a:ext>
            </a:extLst>
          </p:cNvPr>
          <p:cNvSpPr>
            <a:spLocks noGrp="1"/>
          </p:cNvSpPr>
          <p:nvPr>
            <p:ph type="sldNum" sz="quarter" idx="12"/>
          </p:nvPr>
        </p:nvSpPr>
        <p:spPr/>
        <p:txBody>
          <a:bodyPr/>
          <a:lstStyle/>
          <a:p>
            <a:fld id="{9854D37F-A6A8-DA4A-8495-1AB384A5489C}" type="slidenum">
              <a:rPr lang="es-CR" smtClean="0"/>
              <a:t>‹Nº›</a:t>
            </a:fld>
            <a:endParaRPr lang="es-CR"/>
          </a:p>
        </p:txBody>
      </p:sp>
    </p:spTree>
    <p:extLst>
      <p:ext uri="{BB962C8B-B14F-4D97-AF65-F5344CB8AC3E}">
        <p14:creationId xmlns:p14="http://schemas.microsoft.com/office/powerpoint/2010/main" val="3394199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1DF883-EC03-4B4E-B588-674083B25600}"/>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R"/>
          </a:p>
        </p:txBody>
      </p:sp>
      <p:sp>
        <p:nvSpPr>
          <p:cNvPr id="3" name="Marcador de posición de imagen 2">
            <a:extLst>
              <a:ext uri="{FF2B5EF4-FFF2-40B4-BE49-F238E27FC236}">
                <a16:creationId xmlns:a16="http://schemas.microsoft.com/office/drawing/2014/main" id="{82A8CAB0-DDF2-C34C-8CB8-CAE44C2DC2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R"/>
          </a:p>
        </p:txBody>
      </p:sp>
      <p:sp>
        <p:nvSpPr>
          <p:cNvPr id="4" name="Marcador de texto 3">
            <a:extLst>
              <a:ext uri="{FF2B5EF4-FFF2-40B4-BE49-F238E27FC236}">
                <a16:creationId xmlns:a16="http://schemas.microsoft.com/office/drawing/2014/main" id="{E43D927F-613D-F04C-A98E-59893B395A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723BB875-96EB-5C4A-BCC2-0C9C970B3C86}"/>
              </a:ext>
            </a:extLst>
          </p:cNvPr>
          <p:cNvSpPr>
            <a:spLocks noGrp="1"/>
          </p:cNvSpPr>
          <p:nvPr>
            <p:ph type="dt" sz="half" idx="10"/>
          </p:nvPr>
        </p:nvSpPr>
        <p:spPr/>
        <p:txBody>
          <a:bodyPr/>
          <a:lstStyle/>
          <a:p>
            <a:fld id="{C9C134FB-476F-494A-83A2-7B60583A4001}" type="datetimeFigureOut">
              <a:rPr lang="es-CR" smtClean="0"/>
              <a:t>27/10/2021</a:t>
            </a:fld>
            <a:endParaRPr lang="es-CR"/>
          </a:p>
        </p:txBody>
      </p:sp>
      <p:sp>
        <p:nvSpPr>
          <p:cNvPr id="6" name="Marcador de pie de página 5">
            <a:extLst>
              <a:ext uri="{FF2B5EF4-FFF2-40B4-BE49-F238E27FC236}">
                <a16:creationId xmlns:a16="http://schemas.microsoft.com/office/drawing/2014/main" id="{4A92796B-DCE4-3C45-9559-5B23491D09B6}"/>
              </a:ext>
            </a:extLst>
          </p:cNvPr>
          <p:cNvSpPr>
            <a:spLocks noGrp="1"/>
          </p:cNvSpPr>
          <p:nvPr>
            <p:ph type="ftr" sz="quarter" idx="11"/>
          </p:nvPr>
        </p:nvSpPr>
        <p:spPr/>
        <p:txBody>
          <a:bodyPr/>
          <a:lstStyle/>
          <a:p>
            <a:endParaRPr lang="es-CR"/>
          </a:p>
        </p:txBody>
      </p:sp>
      <p:sp>
        <p:nvSpPr>
          <p:cNvPr id="7" name="Marcador de número de diapositiva 6">
            <a:extLst>
              <a:ext uri="{FF2B5EF4-FFF2-40B4-BE49-F238E27FC236}">
                <a16:creationId xmlns:a16="http://schemas.microsoft.com/office/drawing/2014/main" id="{35CE30E7-2C8A-7243-8647-44BD102F1141}"/>
              </a:ext>
            </a:extLst>
          </p:cNvPr>
          <p:cNvSpPr>
            <a:spLocks noGrp="1"/>
          </p:cNvSpPr>
          <p:nvPr>
            <p:ph type="sldNum" sz="quarter" idx="12"/>
          </p:nvPr>
        </p:nvSpPr>
        <p:spPr/>
        <p:txBody>
          <a:bodyPr/>
          <a:lstStyle/>
          <a:p>
            <a:fld id="{9854D37F-A6A8-DA4A-8495-1AB384A5489C}" type="slidenum">
              <a:rPr lang="es-CR" smtClean="0"/>
              <a:t>‹Nº›</a:t>
            </a:fld>
            <a:endParaRPr lang="es-CR"/>
          </a:p>
        </p:txBody>
      </p:sp>
    </p:spTree>
    <p:extLst>
      <p:ext uri="{BB962C8B-B14F-4D97-AF65-F5344CB8AC3E}">
        <p14:creationId xmlns:p14="http://schemas.microsoft.com/office/powerpoint/2010/main" val="3265601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08CFB4D-5B3C-254D-99B6-36907417EC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B88420D8-0A83-7D48-83CB-2335AE3CDA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fecha 3">
            <a:extLst>
              <a:ext uri="{FF2B5EF4-FFF2-40B4-BE49-F238E27FC236}">
                <a16:creationId xmlns:a16="http://schemas.microsoft.com/office/drawing/2014/main" id="{D368B18B-83A4-074B-BCF8-F5A758D9B6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C134FB-476F-494A-83A2-7B60583A4001}" type="datetimeFigureOut">
              <a:rPr lang="es-CR" smtClean="0"/>
              <a:t>27/10/2021</a:t>
            </a:fld>
            <a:endParaRPr lang="es-CR"/>
          </a:p>
        </p:txBody>
      </p:sp>
      <p:sp>
        <p:nvSpPr>
          <p:cNvPr id="5" name="Marcador de pie de página 4">
            <a:extLst>
              <a:ext uri="{FF2B5EF4-FFF2-40B4-BE49-F238E27FC236}">
                <a16:creationId xmlns:a16="http://schemas.microsoft.com/office/drawing/2014/main" id="{D13E2F90-F70D-7F44-9A98-1F87FB9CD8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R"/>
          </a:p>
        </p:txBody>
      </p:sp>
      <p:sp>
        <p:nvSpPr>
          <p:cNvPr id="6" name="Marcador de número de diapositiva 5">
            <a:extLst>
              <a:ext uri="{FF2B5EF4-FFF2-40B4-BE49-F238E27FC236}">
                <a16:creationId xmlns:a16="http://schemas.microsoft.com/office/drawing/2014/main" id="{98086FAE-426F-3E43-BBB7-73D6B83DD3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54D37F-A6A8-DA4A-8495-1AB384A5489C}" type="slidenum">
              <a:rPr lang="es-CR" smtClean="0"/>
              <a:t>‹Nº›</a:t>
            </a:fld>
            <a:endParaRPr lang="es-CR"/>
          </a:p>
        </p:txBody>
      </p:sp>
    </p:spTree>
    <p:extLst>
      <p:ext uri="{BB962C8B-B14F-4D97-AF65-F5344CB8AC3E}">
        <p14:creationId xmlns:p14="http://schemas.microsoft.com/office/powerpoint/2010/main" val="41560279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documentos.una.ac.cr/handle/unadocs/13745" TargetMode="External"/><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centraldirecto.fi.cr/Sitio/FVA_ValidarDocumentoPublico/ValidarDocumentoPublico"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agd.una.ac.cr/share/s/hL4ljqBKSlSnS_Jf-YyR2A"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3F24CA37-63A1-8643-9C96-DA94C17CF6D8}"/>
              </a:ext>
            </a:extLst>
          </p:cNvPr>
          <p:cNvPicPr>
            <a:picLocks noChangeAspect="1"/>
          </p:cNvPicPr>
          <p:nvPr/>
        </p:nvPicPr>
        <p:blipFill>
          <a:blip r:embed="rId2"/>
          <a:stretch>
            <a:fillRect/>
          </a:stretch>
        </p:blipFill>
        <p:spPr>
          <a:xfrm>
            <a:off x="0" y="12284"/>
            <a:ext cx="12192000" cy="6851904"/>
          </a:xfrm>
          <a:prstGeom prst="rect">
            <a:avLst/>
          </a:prstGeom>
        </p:spPr>
      </p:pic>
      <p:sp>
        <p:nvSpPr>
          <p:cNvPr id="2" name="CuadroTexto 1">
            <a:extLst>
              <a:ext uri="{FF2B5EF4-FFF2-40B4-BE49-F238E27FC236}">
                <a16:creationId xmlns:a16="http://schemas.microsoft.com/office/drawing/2014/main" id="{382C556B-015B-CD41-BF65-53D096F8F534}"/>
              </a:ext>
            </a:extLst>
          </p:cNvPr>
          <p:cNvSpPr txBox="1"/>
          <p:nvPr/>
        </p:nvSpPr>
        <p:spPr>
          <a:xfrm>
            <a:off x="0" y="6106509"/>
            <a:ext cx="3142593" cy="461665"/>
          </a:xfrm>
          <a:prstGeom prst="rect">
            <a:avLst/>
          </a:prstGeom>
          <a:solidFill>
            <a:srgbClr val="C00000">
              <a:alpha val="33000"/>
            </a:srgbClr>
          </a:solidFill>
        </p:spPr>
        <p:txBody>
          <a:bodyPr wrap="square" rtlCol="0">
            <a:spAutoFit/>
          </a:bodyPr>
          <a:lstStyle/>
          <a:p>
            <a:pPr algn="r"/>
            <a:r>
              <a:rPr lang="es-CR" sz="2400" b="1" dirty="0">
                <a:solidFill>
                  <a:schemeClr val="bg1"/>
                </a:solidFill>
                <a:latin typeface="Arial Narrow" panose="020B0604020202020204" pitchFamily="34" charset="0"/>
                <a:cs typeface="Arial Narrow" panose="020B0604020202020204" pitchFamily="34" charset="0"/>
              </a:rPr>
              <a:t>Octubre, 2021</a:t>
            </a:r>
          </a:p>
        </p:txBody>
      </p:sp>
      <p:sp>
        <p:nvSpPr>
          <p:cNvPr id="3" name="CuadroTexto 2">
            <a:extLst>
              <a:ext uri="{FF2B5EF4-FFF2-40B4-BE49-F238E27FC236}">
                <a16:creationId xmlns:a16="http://schemas.microsoft.com/office/drawing/2014/main" id="{001C28B2-D725-504E-8F58-B0CDEDD05E42}"/>
              </a:ext>
            </a:extLst>
          </p:cNvPr>
          <p:cNvSpPr txBox="1"/>
          <p:nvPr/>
        </p:nvSpPr>
        <p:spPr>
          <a:xfrm>
            <a:off x="1911927" y="1744594"/>
            <a:ext cx="7718973" cy="1569660"/>
          </a:xfrm>
          <a:prstGeom prst="rect">
            <a:avLst/>
          </a:prstGeom>
          <a:noFill/>
        </p:spPr>
        <p:txBody>
          <a:bodyPr wrap="square" rtlCol="0">
            <a:spAutoFit/>
          </a:bodyPr>
          <a:lstStyle/>
          <a:p>
            <a:pPr algn="ctr"/>
            <a:r>
              <a:rPr lang="es-CR" sz="3200" b="1" dirty="0">
                <a:latin typeface="Arial Narrow" panose="020B0604020202020204" pitchFamily="34" charset="0"/>
                <a:cs typeface="Arial Narrow" panose="020B0604020202020204" pitchFamily="34" charset="0"/>
              </a:rPr>
              <a:t>Guía de usuario para la revisión y aprobación de registros incluidos en </a:t>
            </a:r>
          </a:p>
          <a:p>
            <a:pPr algn="ctr"/>
            <a:r>
              <a:rPr lang="es-CR" sz="3200" b="1" dirty="0">
                <a:latin typeface="Arial Narrow" panose="020B0604020202020204" pitchFamily="34" charset="0"/>
                <a:cs typeface="Arial Narrow" panose="020B0604020202020204" pitchFamily="34" charset="0"/>
              </a:rPr>
              <a:t>Lista de Educaciones de Persona</a:t>
            </a:r>
            <a:endParaRPr lang="es-CR" sz="3200" b="1" dirty="0">
              <a:latin typeface="Arial Narrow" panose="020B0604020202020204" pitchFamily="34" charset="0"/>
            </a:endParaRPr>
          </a:p>
        </p:txBody>
      </p:sp>
      <p:sp>
        <p:nvSpPr>
          <p:cNvPr id="6" name="CuadroTexto 5">
            <a:extLst>
              <a:ext uri="{FF2B5EF4-FFF2-40B4-BE49-F238E27FC236}">
                <a16:creationId xmlns:a16="http://schemas.microsoft.com/office/drawing/2014/main" id="{40E96D3B-814F-FE49-A9F9-21052380DA35}"/>
              </a:ext>
            </a:extLst>
          </p:cNvPr>
          <p:cNvSpPr txBox="1"/>
          <p:nvPr/>
        </p:nvSpPr>
        <p:spPr>
          <a:xfrm>
            <a:off x="4656084" y="4376785"/>
            <a:ext cx="5163593" cy="830997"/>
          </a:xfrm>
          <a:prstGeom prst="rect">
            <a:avLst/>
          </a:prstGeom>
          <a:noFill/>
        </p:spPr>
        <p:txBody>
          <a:bodyPr wrap="none" rtlCol="0">
            <a:spAutoFit/>
          </a:bodyPr>
          <a:lstStyle/>
          <a:p>
            <a:r>
              <a:rPr lang="es-CR" sz="2400" dirty="0">
                <a:latin typeface="Arial Narrow" panose="020B0604020202020204" pitchFamily="34" charset="0"/>
                <a:cs typeface="Arial Narrow" panose="020B0604020202020204" pitchFamily="34" charset="0"/>
              </a:rPr>
              <a:t>Programa Desarrollo de Recursos Humanos</a:t>
            </a:r>
          </a:p>
          <a:p>
            <a:r>
              <a:rPr lang="es-CR" sz="2400" dirty="0">
                <a:latin typeface="Arial Narrow" panose="020B0604020202020204" pitchFamily="34" charset="0"/>
                <a:cs typeface="Arial Narrow" panose="020B0604020202020204" pitchFamily="34" charset="0"/>
              </a:rPr>
              <a:t>Comisión Técnica PGE</a:t>
            </a:r>
          </a:p>
        </p:txBody>
      </p:sp>
    </p:spTree>
    <p:extLst>
      <p:ext uri="{BB962C8B-B14F-4D97-AF65-F5344CB8AC3E}">
        <p14:creationId xmlns:p14="http://schemas.microsoft.com/office/powerpoint/2010/main" val="28244009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4C678D39-72FE-45E3-B597-58AF562796BE}"/>
              </a:ext>
            </a:extLst>
          </p:cNvPr>
          <p:cNvPicPr>
            <a:picLocks noChangeAspect="1"/>
          </p:cNvPicPr>
          <p:nvPr/>
        </p:nvPicPr>
        <p:blipFill rotWithShape="1">
          <a:blip r:embed="rId2"/>
          <a:srcRect t="37827"/>
          <a:stretch/>
        </p:blipFill>
        <p:spPr>
          <a:xfrm>
            <a:off x="0" y="1533237"/>
            <a:ext cx="12192000" cy="4115900"/>
          </a:xfrm>
          <a:prstGeom prst="rect">
            <a:avLst/>
          </a:prstGeom>
        </p:spPr>
      </p:pic>
      <p:sp>
        <p:nvSpPr>
          <p:cNvPr id="12" name="Flecha: hacia abajo 11">
            <a:extLst>
              <a:ext uri="{FF2B5EF4-FFF2-40B4-BE49-F238E27FC236}">
                <a16:creationId xmlns:a16="http://schemas.microsoft.com/office/drawing/2014/main" id="{DAFE0700-6492-4463-936D-314EF4CC3E5F}"/>
              </a:ext>
            </a:extLst>
          </p:cNvPr>
          <p:cNvSpPr/>
          <p:nvPr/>
        </p:nvSpPr>
        <p:spPr>
          <a:xfrm>
            <a:off x="92364" y="1126838"/>
            <a:ext cx="683491" cy="50800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1200" dirty="0"/>
              <a:t>13</a:t>
            </a:r>
          </a:p>
        </p:txBody>
      </p:sp>
      <p:sp>
        <p:nvSpPr>
          <p:cNvPr id="13" name="Flecha: a la derecha 12">
            <a:extLst>
              <a:ext uri="{FF2B5EF4-FFF2-40B4-BE49-F238E27FC236}">
                <a16:creationId xmlns:a16="http://schemas.microsoft.com/office/drawing/2014/main" id="{B01D5484-9623-49B5-9084-A9CFCE21C2C8}"/>
              </a:ext>
            </a:extLst>
          </p:cNvPr>
          <p:cNvSpPr/>
          <p:nvPr/>
        </p:nvSpPr>
        <p:spPr>
          <a:xfrm>
            <a:off x="1819564" y="1893456"/>
            <a:ext cx="609600" cy="3532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14</a:t>
            </a:r>
          </a:p>
        </p:txBody>
      </p:sp>
      <p:sp>
        <p:nvSpPr>
          <p:cNvPr id="14" name="CuadroTexto 13">
            <a:extLst>
              <a:ext uri="{FF2B5EF4-FFF2-40B4-BE49-F238E27FC236}">
                <a16:creationId xmlns:a16="http://schemas.microsoft.com/office/drawing/2014/main" id="{285B58F4-CD28-4E68-9A5E-C3427F8CE0DB}"/>
              </a:ext>
            </a:extLst>
          </p:cNvPr>
          <p:cNvSpPr txBox="1"/>
          <p:nvPr/>
        </p:nvSpPr>
        <p:spPr>
          <a:xfrm>
            <a:off x="5745019" y="788421"/>
            <a:ext cx="6179127" cy="4524315"/>
          </a:xfrm>
          <a:prstGeom prst="rect">
            <a:avLst/>
          </a:prstGeom>
          <a:noFill/>
        </p:spPr>
        <p:txBody>
          <a:bodyPr wrap="square" rtlCol="0">
            <a:spAutoFit/>
          </a:bodyPr>
          <a:lstStyle/>
          <a:p>
            <a:pPr algn="just"/>
            <a:r>
              <a:rPr lang="es-CR" dirty="0"/>
              <a:t>Revisa que la información indicada en cada campo de la pestaña “</a:t>
            </a:r>
            <a:r>
              <a:rPr lang="es-CR" b="1" dirty="0"/>
              <a:t>General</a:t>
            </a:r>
            <a:r>
              <a:rPr lang="es-CR" dirty="0"/>
              <a:t>” coincida con lo indicado en el documento presentado tanto en forma física como digital.</a:t>
            </a:r>
          </a:p>
          <a:p>
            <a:pPr algn="just"/>
            <a:endParaRPr lang="es-CR" dirty="0"/>
          </a:p>
          <a:p>
            <a:pPr algn="just"/>
            <a:r>
              <a:rPr lang="es-CR" dirty="0"/>
              <a:t>Verifica si el documento presentado corresponde a:</a:t>
            </a:r>
          </a:p>
          <a:p>
            <a:pPr algn="just"/>
            <a:endParaRPr lang="es-CR" dirty="0"/>
          </a:p>
          <a:p>
            <a:pPr marL="342900" indent="-342900" algn="just">
              <a:buFont typeface="+mj-lt"/>
              <a:buAutoNum type="alphaLcParenR"/>
            </a:pPr>
            <a:r>
              <a:rPr lang="es-CR" dirty="0"/>
              <a:t>Título de educación formal</a:t>
            </a:r>
          </a:p>
          <a:p>
            <a:pPr marL="342900" indent="-342900" algn="just">
              <a:buFont typeface="+mj-lt"/>
              <a:buAutoNum type="alphaLcParenR"/>
            </a:pPr>
            <a:r>
              <a:rPr lang="es-CR" dirty="0"/>
              <a:t>Certificación de notas aprobadas (créditos académicos)</a:t>
            </a:r>
          </a:p>
          <a:p>
            <a:pPr marL="342900" indent="-342900" algn="just">
              <a:buFont typeface="+mj-lt"/>
              <a:buAutoNum type="alphaLcParenR"/>
            </a:pPr>
            <a:r>
              <a:rPr lang="es-CR" dirty="0"/>
              <a:t>Certificación de reconocimiento y equiparación de título emitido en el extranjero</a:t>
            </a:r>
          </a:p>
          <a:p>
            <a:pPr marL="342900" indent="-342900" algn="just">
              <a:buFont typeface="+mj-lt"/>
              <a:buAutoNum type="alphaLcParenR"/>
            </a:pPr>
            <a:r>
              <a:rPr lang="es-CR" dirty="0"/>
              <a:t>Título de capacitación</a:t>
            </a:r>
          </a:p>
          <a:p>
            <a:pPr algn="just"/>
            <a:endParaRPr lang="es-CR" dirty="0"/>
          </a:p>
          <a:p>
            <a:pPr algn="just"/>
            <a:r>
              <a:rPr lang="es-CR" dirty="0"/>
              <a:t>En los primeros tres casos debe revisarse la información de la pestaña “Educación Formal” y en el último caso se verifica la pestaña “Capacitación”, que se explican a continuación:</a:t>
            </a:r>
          </a:p>
          <a:p>
            <a:pPr algn="just"/>
            <a:endParaRPr lang="es-CR" dirty="0"/>
          </a:p>
        </p:txBody>
      </p:sp>
      <p:sp>
        <p:nvSpPr>
          <p:cNvPr id="16" name="Flecha: a la derecha 15">
            <a:extLst>
              <a:ext uri="{FF2B5EF4-FFF2-40B4-BE49-F238E27FC236}">
                <a16:creationId xmlns:a16="http://schemas.microsoft.com/office/drawing/2014/main" id="{3EBAF292-4047-40DB-9FBC-BBD71A9385DB}"/>
              </a:ext>
            </a:extLst>
          </p:cNvPr>
          <p:cNvSpPr/>
          <p:nvPr/>
        </p:nvSpPr>
        <p:spPr>
          <a:xfrm>
            <a:off x="1814946" y="2339109"/>
            <a:ext cx="609600" cy="3532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15</a:t>
            </a:r>
          </a:p>
        </p:txBody>
      </p:sp>
      <p:sp>
        <p:nvSpPr>
          <p:cNvPr id="17" name="Flecha: a la derecha 16">
            <a:extLst>
              <a:ext uri="{FF2B5EF4-FFF2-40B4-BE49-F238E27FC236}">
                <a16:creationId xmlns:a16="http://schemas.microsoft.com/office/drawing/2014/main" id="{D953D758-4722-4C22-8005-9023868A7CA7}"/>
              </a:ext>
            </a:extLst>
          </p:cNvPr>
          <p:cNvSpPr/>
          <p:nvPr/>
        </p:nvSpPr>
        <p:spPr>
          <a:xfrm>
            <a:off x="1805710" y="3680087"/>
            <a:ext cx="609600" cy="3532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16</a:t>
            </a:r>
          </a:p>
        </p:txBody>
      </p:sp>
      <p:sp>
        <p:nvSpPr>
          <p:cNvPr id="18" name="Flecha: a la derecha 17">
            <a:extLst>
              <a:ext uri="{FF2B5EF4-FFF2-40B4-BE49-F238E27FC236}">
                <a16:creationId xmlns:a16="http://schemas.microsoft.com/office/drawing/2014/main" id="{F9C2457C-0201-4A75-A2D2-D907DA5FE383}"/>
              </a:ext>
            </a:extLst>
          </p:cNvPr>
          <p:cNvSpPr/>
          <p:nvPr/>
        </p:nvSpPr>
        <p:spPr>
          <a:xfrm>
            <a:off x="1768765" y="4311321"/>
            <a:ext cx="609600" cy="3532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17</a:t>
            </a:r>
          </a:p>
        </p:txBody>
      </p:sp>
    </p:spTree>
    <p:extLst>
      <p:ext uri="{BB962C8B-B14F-4D97-AF65-F5344CB8AC3E}">
        <p14:creationId xmlns:p14="http://schemas.microsoft.com/office/powerpoint/2010/main" val="1965852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E2786F66-95E2-4581-A1FE-37F44E6533DB}"/>
              </a:ext>
            </a:extLst>
          </p:cNvPr>
          <p:cNvPicPr>
            <a:picLocks noChangeAspect="1"/>
          </p:cNvPicPr>
          <p:nvPr/>
        </p:nvPicPr>
        <p:blipFill rotWithShape="1">
          <a:blip r:embed="rId2"/>
          <a:srcRect t="33474"/>
          <a:stretch/>
        </p:blipFill>
        <p:spPr>
          <a:xfrm>
            <a:off x="0" y="2068944"/>
            <a:ext cx="12192000" cy="4111829"/>
          </a:xfrm>
          <a:prstGeom prst="rect">
            <a:avLst/>
          </a:prstGeom>
        </p:spPr>
      </p:pic>
      <p:sp>
        <p:nvSpPr>
          <p:cNvPr id="19" name="Flecha: hacia abajo 18">
            <a:extLst>
              <a:ext uri="{FF2B5EF4-FFF2-40B4-BE49-F238E27FC236}">
                <a16:creationId xmlns:a16="http://schemas.microsoft.com/office/drawing/2014/main" id="{2B83AFC9-A898-495B-91A1-1370C1292704}"/>
              </a:ext>
            </a:extLst>
          </p:cNvPr>
          <p:cNvSpPr/>
          <p:nvPr/>
        </p:nvSpPr>
        <p:spPr>
          <a:xfrm>
            <a:off x="775855" y="1662547"/>
            <a:ext cx="683491" cy="508000"/>
          </a:xfrm>
          <a:prstGeom prst="down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1200" dirty="0">
                <a:solidFill>
                  <a:schemeClr val="tx1"/>
                </a:solidFill>
              </a:rPr>
              <a:t>18</a:t>
            </a:r>
          </a:p>
        </p:txBody>
      </p:sp>
      <p:sp>
        <p:nvSpPr>
          <p:cNvPr id="15" name="Flecha: hacia la izquierda 14">
            <a:extLst>
              <a:ext uri="{FF2B5EF4-FFF2-40B4-BE49-F238E27FC236}">
                <a16:creationId xmlns:a16="http://schemas.microsoft.com/office/drawing/2014/main" id="{6FB6E213-CC0D-4103-8D7C-E80592B7E50A}"/>
              </a:ext>
            </a:extLst>
          </p:cNvPr>
          <p:cNvSpPr/>
          <p:nvPr/>
        </p:nvSpPr>
        <p:spPr>
          <a:xfrm>
            <a:off x="2844800" y="2800933"/>
            <a:ext cx="701963" cy="3602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20</a:t>
            </a:r>
          </a:p>
        </p:txBody>
      </p:sp>
      <p:sp>
        <p:nvSpPr>
          <p:cNvPr id="21" name="Flecha: hacia la izquierda 20">
            <a:extLst>
              <a:ext uri="{FF2B5EF4-FFF2-40B4-BE49-F238E27FC236}">
                <a16:creationId xmlns:a16="http://schemas.microsoft.com/office/drawing/2014/main" id="{399B31ED-011A-4572-B014-7DED43EEA282}"/>
              </a:ext>
            </a:extLst>
          </p:cNvPr>
          <p:cNvSpPr/>
          <p:nvPr/>
        </p:nvSpPr>
        <p:spPr>
          <a:xfrm>
            <a:off x="3011054" y="2422243"/>
            <a:ext cx="701963" cy="3602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19</a:t>
            </a:r>
          </a:p>
        </p:txBody>
      </p:sp>
      <p:sp>
        <p:nvSpPr>
          <p:cNvPr id="22" name="Flecha: hacia la izquierda 21">
            <a:extLst>
              <a:ext uri="{FF2B5EF4-FFF2-40B4-BE49-F238E27FC236}">
                <a16:creationId xmlns:a16="http://schemas.microsoft.com/office/drawing/2014/main" id="{FC6DED86-49A4-4385-AAC9-42FDCFF21810}"/>
              </a:ext>
            </a:extLst>
          </p:cNvPr>
          <p:cNvSpPr/>
          <p:nvPr/>
        </p:nvSpPr>
        <p:spPr>
          <a:xfrm>
            <a:off x="3177308" y="4163708"/>
            <a:ext cx="517236" cy="36021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21</a:t>
            </a:r>
          </a:p>
        </p:txBody>
      </p:sp>
      <p:sp>
        <p:nvSpPr>
          <p:cNvPr id="23" name="Flecha: hacia la izquierda 22">
            <a:extLst>
              <a:ext uri="{FF2B5EF4-FFF2-40B4-BE49-F238E27FC236}">
                <a16:creationId xmlns:a16="http://schemas.microsoft.com/office/drawing/2014/main" id="{D68D70C8-CA64-4955-9EAC-8261839813ED}"/>
              </a:ext>
            </a:extLst>
          </p:cNvPr>
          <p:cNvSpPr/>
          <p:nvPr/>
        </p:nvSpPr>
        <p:spPr>
          <a:xfrm>
            <a:off x="3232726" y="4612486"/>
            <a:ext cx="701963" cy="3602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22</a:t>
            </a:r>
          </a:p>
        </p:txBody>
      </p:sp>
      <p:sp>
        <p:nvSpPr>
          <p:cNvPr id="25" name="Título 1">
            <a:extLst>
              <a:ext uri="{FF2B5EF4-FFF2-40B4-BE49-F238E27FC236}">
                <a16:creationId xmlns:a16="http://schemas.microsoft.com/office/drawing/2014/main" id="{1153AFD2-1517-4B2C-8EE2-7CCE5C6039F4}"/>
              </a:ext>
            </a:extLst>
          </p:cNvPr>
          <p:cNvSpPr txBox="1">
            <a:spLocks/>
          </p:cNvSpPr>
          <p:nvPr/>
        </p:nvSpPr>
        <p:spPr>
          <a:xfrm>
            <a:off x="775855" y="524327"/>
            <a:ext cx="10446058" cy="706012"/>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R" sz="3200" b="1" u="sng" dirty="0">
                <a:solidFill>
                  <a:srgbClr val="0070C0"/>
                </a:solidFill>
              </a:rPr>
              <a:t>a) Título de educación formal</a:t>
            </a:r>
          </a:p>
        </p:txBody>
      </p:sp>
      <p:sp>
        <p:nvSpPr>
          <p:cNvPr id="13" name="CuadroTexto 12">
            <a:extLst>
              <a:ext uri="{FF2B5EF4-FFF2-40B4-BE49-F238E27FC236}">
                <a16:creationId xmlns:a16="http://schemas.microsoft.com/office/drawing/2014/main" id="{3669E437-A74F-4A96-B5B3-AB199C3D77C5}"/>
              </a:ext>
            </a:extLst>
          </p:cNvPr>
          <p:cNvSpPr txBox="1"/>
          <p:nvPr/>
        </p:nvSpPr>
        <p:spPr>
          <a:xfrm>
            <a:off x="5823527" y="2427057"/>
            <a:ext cx="6160654" cy="923330"/>
          </a:xfrm>
          <a:prstGeom prst="rect">
            <a:avLst/>
          </a:prstGeom>
          <a:noFill/>
        </p:spPr>
        <p:txBody>
          <a:bodyPr wrap="square">
            <a:spAutoFit/>
          </a:bodyPr>
          <a:lstStyle/>
          <a:p>
            <a:pPr algn="just"/>
            <a:r>
              <a:rPr lang="es-CR" dirty="0"/>
              <a:t>Revisa que la información indicada en cada campo de la pestaña “</a:t>
            </a:r>
            <a:r>
              <a:rPr lang="es-CR" b="1" dirty="0"/>
              <a:t>Educación Formal</a:t>
            </a:r>
            <a:r>
              <a:rPr lang="es-CR" dirty="0"/>
              <a:t>” coincida con lo indicado en el documento presentado en forma física o digital, según corresponda.</a:t>
            </a:r>
          </a:p>
        </p:txBody>
      </p:sp>
      <p:cxnSp>
        <p:nvCxnSpPr>
          <p:cNvPr id="4" name="Conector recto de flecha 3">
            <a:extLst>
              <a:ext uri="{FF2B5EF4-FFF2-40B4-BE49-F238E27FC236}">
                <a16:creationId xmlns:a16="http://schemas.microsoft.com/office/drawing/2014/main" id="{ECAC38B0-F310-4EB6-BFBF-08908D5FE347}"/>
              </a:ext>
            </a:extLst>
          </p:cNvPr>
          <p:cNvCxnSpPr>
            <a:cxnSpLocks/>
          </p:cNvCxnSpPr>
          <p:nvPr/>
        </p:nvCxnSpPr>
        <p:spPr>
          <a:xfrm flipH="1" flipV="1">
            <a:off x="2373086" y="3429000"/>
            <a:ext cx="4931229" cy="533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DAA73BDC-196D-495D-8455-6E49DF077E11}"/>
              </a:ext>
            </a:extLst>
          </p:cNvPr>
          <p:cNvSpPr txBox="1"/>
          <p:nvPr/>
        </p:nvSpPr>
        <p:spPr>
          <a:xfrm>
            <a:off x="7304315" y="3726541"/>
            <a:ext cx="4397828" cy="923330"/>
          </a:xfrm>
          <a:prstGeom prst="rect">
            <a:avLst/>
          </a:prstGeom>
          <a:noFill/>
        </p:spPr>
        <p:txBody>
          <a:bodyPr wrap="square">
            <a:spAutoFit/>
          </a:bodyPr>
          <a:lstStyle/>
          <a:p>
            <a:pPr algn="just"/>
            <a:r>
              <a:rPr lang="es-CR" dirty="0"/>
              <a:t>Si tuviera marcada la casilla “Incompleta”, revisa la pestaña “Créditos Académicos” que se explica en la siguiente diapositiva. </a:t>
            </a:r>
          </a:p>
        </p:txBody>
      </p:sp>
    </p:spTree>
    <p:extLst>
      <p:ext uri="{BB962C8B-B14F-4D97-AF65-F5344CB8AC3E}">
        <p14:creationId xmlns:p14="http://schemas.microsoft.com/office/powerpoint/2010/main" val="2395433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Interfaz de usuario gráfica, Aplicación&#10;&#10;Descripción generada automáticamente">
            <a:extLst>
              <a:ext uri="{FF2B5EF4-FFF2-40B4-BE49-F238E27FC236}">
                <a16:creationId xmlns:a16="http://schemas.microsoft.com/office/drawing/2014/main" id="{3E6BACD3-FE0E-4709-BFFF-2653D0173626}"/>
              </a:ext>
            </a:extLst>
          </p:cNvPr>
          <p:cNvPicPr>
            <a:picLocks noChangeAspect="1"/>
          </p:cNvPicPr>
          <p:nvPr/>
        </p:nvPicPr>
        <p:blipFill>
          <a:blip r:embed="rId2"/>
          <a:stretch>
            <a:fillRect/>
          </a:stretch>
        </p:blipFill>
        <p:spPr>
          <a:xfrm>
            <a:off x="742950" y="1238250"/>
            <a:ext cx="10706100" cy="4381500"/>
          </a:xfrm>
          <a:prstGeom prst="rect">
            <a:avLst/>
          </a:prstGeom>
        </p:spPr>
      </p:pic>
      <p:sp>
        <p:nvSpPr>
          <p:cNvPr id="15" name="Flecha: hacia abajo 14">
            <a:extLst>
              <a:ext uri="{FF2B5EF4-FFF2-40B4-BE49-F238E27FC236}">
                <a16:creationId xmlns:a16="http://schemas.microsoft.com/office/drawing/2014/main" id="{595CBD7A-2114-493E-B9FE-20AA03790657}"/>
              </a:ext>
            </a:extLst>
          </p:cNvPr>
          <p:cNvSpPr/>
          <p:nvPr/>
        </p:nvSpPr>
        <p:spPr>
          <a:xfrm>
            <a:off x="2567709" y="2847113"/>
            <a:ext cx="683491" cy="508000"/>
          </a:xfrm>
          <a:prstGeom prst="down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1200" dirty="0">
                <a:solidFill>
                  <a:schemeClr val="tx1"/>
                </a:solidFill>
              </a:rPr>
              <a:t>23</a:t>
            </a:r>
          </a:p>
        </p:txBody>
      </p:sp>
      <p:sp>
        <p:nvSpPr>
          <p:cNvPr id="4" name="Flecha: hacia la izquierda 3">
            <a:extLst>
              <a:ext uri="{FF2B5EF4-FFF2-40B4-BE49-F238E27FC236}">
                <a16:creationId xmlns:a16="http://schemas.microsoft.com/office/drawing/2014/main" id="{A68A36CA-69C2-40DE-BC73-23032D82C935}"/>
              </a:ext>
            </a:extLst>
          </p:cNvPr>
          <p:cNvSpPr/>
          <p:nvPr/>
        </p:nvSpPr>
        <p:spPr>
          <a:xfrm>
            <a:off x="3084946" y="4001223"/>
            <a:ext cx="701963" cy="3602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25</a:t>
            </a:r>
          </a:p>
        </p:txBody>
      </p:sp>
      <p:sp>
        <p:nvSpPr>
          <p:cNvPr id="21" name="Flecha: hacia la izquierda 20">
            <a:extLst>
              <a:ext uri="{FF2B5EF4-FFF2-40B4-BE49-F238E27FC236}">
                <a16:creationId xmlns:a16="http://schemas.microsoft.com/office/drawing/2014/main" id="{8256F3C0-2CC6-4499-B2C1-1BB781860013}"/>
              </a:ext>
            </a:extLst>
          </p:cNvPr>
          <p:cNvSpPr/>
          <p:nvPr/>
        </p:nvSpPr>
        <p:spPr>
          <a:xfrm>
            <a:off x="2948421" y="3676275"/>
            <a:ext cx="701963" cy="3602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24</a:t>
            </a:r>
          </a:p>
        </p:txBody>
      </p:sp>
      <p:sp>
        <p:nvSpPr>
          <p:cNvPr id="25" name="CuadroTexto 24">
            <a:extLst>
              <a:ext uri="{FF2B5EF4-FFF2-40B4-BE49-F238E27FC236}">
                <a16:creationId xmlns:a16="http://schemas.microsoft.com/office/drawing/2014/main" id="{CADF7AB5-5F26-477B-882F-AF8C856DA173}"/>
              </a:ext>
            </a:extLst>
          </p:cNvPr>
          <p:cNvSpPr txBox="1"/>
          <p:nvPr/>
        </p:nvSpPr>
        <p:spPr>
          <a:xfrm>
            <a:off x="4793344" y="3680589"/>
            <a:ext cx="6179127" cy="1200329"/>
          </a:xfrm>
          <a:prstGeom prst="rect">
            <a:avLst/>
          </a:prstGeom>
          <a:noFill/>
        </p:spPr>
        <p:txBody>
          <a:bodyPr wrap="square" rtlCol="0">
            <a:spAutoFit/>
          </a:bodyPr>
          <a:lstStyle/>
          <a:p>
            <a:pPr algn="just"/>
            <a:r>
              <a:rPr lang="es-CR" dirty="0"/>
              <a:t>En el caso de certificaciones de notas aprobadas, adicional a la pestaña de educación formal, también debe revisarse en la pestaña “</a:t>
            </a:r>
            <a:r>
              <a:rPr lang="es-CR" b="1" dirty="0"/>
              <a:t>Créditos Académicos</a:t>
            </a:r>
            <a:r>
              <a:rPr lang="es-CR" dirty="0"/>
              <a:t>”, los campos correspondientes, como se muestra en esta diapositiva.</a:t>
            </a:r>
          </a:p>
        </p:txBody>
      </p:sp>
      <p:sp>
        <p:nvSpPr>
          <p:cNvPr id="10" name="Título 1">
            <a:extLst>
              <a:ext uri="{FF2B5EF4-FFF2-40B4-BE49-F238E27FC236}">
                <a16:creationId xmlns:a16="http://schemas.microsoft.com/office/drawing/2014/main" id="{E03C9449-7CC8-480F-897B-EE1C007ECBA3}"/>
              </a:ext>
            </a:extLst>
          </p:cNvPr>
          <p:cNvSpPr txBox="1">
            <a:spLocks/>
          </p:cNvSpPr>
          <p:nvPr/>
        </p:nvSpPr>
        <p:spPr>
          <a:xfrm>
            <a:off x="775855" y="524327"/>
            <a:ext cx="10446058" cy="706012"/>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R" sz="3200" b="1" u="sng" dirty="0">
                <a:solidFill>
                  <a:srgbClr val="0070C0"/>
                </a:solidFill>
              </a:rPr>
              <a:t>b) Certificación de notas aprobadas (créditos académicos)</a:t>
            </a:r>
          </a:p>
        </p:txBody>
      </p:sp>
      <p:sp>
        <p:nvSpPr>
          <p:cNvPr id="2" name="CuadroTexto 1">
            <a:extLst>
              <a:ext uri="{FF2B5EF4-FFF2-40B4-BE49-F238E27FC236}">
                <a16:creationId xmlns:a16="http://schemas.microsoft.com/office/drawing/2014/main" id="{D7877905-CC0E-4E5A-B7C1-FAF8DAB6CF62}"/>
              </a:ext>
            </a:extLst>
          </p:cNvPr>
          <p:cNvSpPr txBox="1"/>
          <p:nvPr/>
        </p:nvSpPr>
        <p:spPr>
          <a:xfrm>
            <a:off x="1733119" y="2583301"/>
            <a:ext cx="3796823" cy="246221"/>
          </a:xfrm>
          <a:prstGeom prst="rect">
            <a:avLst/>
          </a:prstGeom>
          <a:solidFill>
            <a:schemeClr val="bg1">
              <a:lumMod val="85000"/>
            </a:schemeClr>
          </a:solidFill>
        </p:spPr>
        <p:txBody>
          <a:bodyPr wrap="square" rtlCol="0">
            <a:spAutoFit/>
          </a:bodyPr>
          <a:lstStyle/>
          <a:p>
            <a:r>
              <a:rPr lang="es-CR" sz="1000" dirty="0"/>
              <a:t>APELLIDO </a:t>
            </a:r>
            <a:r>
              <a:rPr lang="es-CR" sz="1000" dirty="0" err="1"/>
              <a:t>APELLIDO</a:t>
            </a:r>
            <a:r>
              <a:rPr lang="es-CR" sz="1000" dirty="0"/>
              <a:t> NOMBRE</a:t>
            </a:r>
          </a:p>
        </p:txBody>
      </p:sp>
      <p:sp>
        <p:nvSpPr>
          <p:cNvPr id="9" name="CuadroTexto 8">
            <a:extLst>
              <a:ext uri="{FF2B5EF4-FFF2-40B4-BE49-F238E27FC236}">
                <a16:creationId xmlns:a16="http://schemas.microsoft.com/office/drawing/2014/main" id="{760909F5-D29B-435C-92B3-D419BF8F0E71}"/>
              </a:ext>
            </a:extLst>
          </p:cNvPr>
          <p:cNvSpPr txBox="1"/>
          <p:nvPr/>
        </p:nvSpPr>
        <p:spPr>
          <a:xfrm>
            <a:off x="1765777" y="2213589"/>
            <a:ext cx="2098652" cy="246221"/>
          </a:xfrm>
          <a:prstGeom prst="rect">
            <a:avLst/>
          </a:prstGeom>
          <a:solidFill>
            <a:schemeClr val="bg1">
              <a:lumMod val="85000"/>
            </a:schemeClr>
          </a:solidFill>
        </p:spPr>
        <p:txBody>
          <a:bodyPr wrap="square" rtlCol="0">
            <a:spAutoFit/>
          </a:bodyPr>
          <a:lstStyle/>
          <a:p>
            <a:r>
              <a:rPr lang="es-CR" sz="1000" dirty="0"/>
              <a:t>123456789</a:t>
            </a:r>
          </a:p>
        </p:txBody>
      </p:sp>
    </p:spTree>
    <p:extLst>
      <p:ext uri="{BB962C8B-B14F-4D97-AF65-F5344CB8AC3E}">
        <p14:creationId xmlns:p14="http://schemas.microsoft.com/office/powerpoint/2010/main" val="4132684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82DDA209-930E-4818-B1BB-0D328ED01AA8}"/>
              </a:ext>
            </a:extLst>
          </p:cNvPr>
          <p:cNvPicPr>
            <a:picLocks noChangeAspect="1"/>
          </p:cNvPicPr>
          <p:nvPr/>
        </p:nvPicPr>
        <p:blipFill rotWithShape="1">
          <a:blip r:embed="rId2"/>
          <a:srcRect t="36498"/>
          <a:stretch/>
        </p:blipFill>
        <p:spPr>
          <a:xfrm>
            <a:off x="50931" y="1972498"/>
            <a:ext cx="7391196" cy="4354945"/>
          </a:xfrm>
          <a:prstGeom prst="rect">
            <a:avLst/>
          </a:prstGeom>
        </p:spPr>
      </p:pic>
      <p:sp>
        <p:nvSpPr>
          <p:cNvPr id="25" name="CuadroTexto 24">
            <a:extLst>
              <a:ext uri="{FF2B5EF4-FFF2-40B4-BE49-F238E27FC236}">
                <a16:creationId xmlns:a16="http://schemas.microsoft.com/office/drawing/2014/main" id="{CADF7AB5-5F26-477B-882F-AF8C856DA173}"/>
              </a:ext>
            </a:extLst>
          </p:cNvPr>
          <p:cNvSpPr txBox="1"/>
          <p:nvPr/>
        </p:nvSpPr>
        <p:spPr>
          <a:xfrm>
            <a:off x="6146931" y="2621152"/>
            <a:ext cx="5846595" cy="2031325"/>
          </a:xfrm>
          <a:prstGeom prst="rect">
            <a:avLst/>
          </a:prstGeom>
          <a:noFill/>
        </p:spPr>
        <p:txBody>
          <a:bodyPr wrap="square" rtlCol="0">
            <a:spAutoFit/>
          </a:bodyPr>
          <a:lstStyle/>
          <a:p>
            <a:pPr algn="just"/>
            <a:r>
              <a:rPr lang="es-CR" dirty="0"/>
              <a:t>Revisa que la información indicada en cada campo de la pestaña “</a:t>
            </a:r>
            <a:r>
              <a:rPr lang="es-CR" b="1" dirty="0"/>
              <a:t>General</a:t>
            </a:r>
            <a:r>
              <a:rPr lang="es-CR" dirty="0"/>
              <a:t>” coincida con lo indicado en la </a:t>
            </a:r>
            <a:r>
              <a:rPr lang="es-CR" u="sng" dirty="0"/>
              <a:t>certificación de reconocimiento y equiparación.</a:t>
            </a:r>
          </a:p>
          <a:p>
            <a:pPr algn="just"/>
            <a:endParaRPr lang="es-CR" u="sng" dirty="0"/>
          </a:p>
          <a:p>
            <a:pPr algn="just"/>
            <a:r>
              <a:rPr lang="es-CR" dirty="0">
                <a:solidFill>
                  <a:srgbClr val="FF0000"/>
                </a:solidFill>
              </a:rPr>
              <a:t>Se está solicitando una mejora para que se puedan habilitar campos que permitan incluir la información del país de reconocimiento e institución de origen.</a:t>
            </a:r>
          </a:p>
        </p:txBody>
      </p:sp>
      <p:sp>
        <p:nvSpPr>
          <p:cNvPr id="26" name="Título 1">
            <a:extLst>
              <a:ext uri="{FF2B5EF4-FFF2-40B4-BE49-F238E27FC236}">
                <a16:creationId xmlns:a16="http://schemas.microsoft.com/office/drawing/2014/main" id="{D31E68EE-48F7-4A3C-929B-B8FE4B832693}"/>
              </a:ext>
            </a:extLst>
          </p:cNvPr>
          <p:cNvSpPr txBox="1">
            <a:spLocks/>
          </p:cNvSpPr>
          <p:nvPr/>
        </p:nvSpPr>
        <p:spPr>
          <a:xfrm>
            <a:off x="775855" y="524327"/>
            <a:ext cx="10446058" cy="706012"/>
          </a:xfrm>
          <a:prstGeom prst="rect">
            <a:avLst/>
          </a:prstGeom>
        </p:spPr>
        <p:txBody>
          <a:bodyPr vert="horz" lIns="91440" tIns="45720" rIns="91440" bIns="45720" rtlCol="0" anchor="ct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R" sz="3200" b="1" u="sng" dirty="0">
                <a:solidFill>
                  <a:srgbClr val="0070C0"/>
                </a:solidFill>
              </a:rPr>
              <a:t>c) Certificación de reconocimiento y equiparación de título emitido en el extranjero</a:t>
            </a:r>
            <a:endParaRPr lang="es-CR" sz="3200" b="1" u="sng" dirty="0">
              <a:solidFill>
                <a:srgbClr val="00B050"/>
              </a:solidFill>
            </a:endParaRPr>
          </a:p>
        </p:txBody>
      </p:sp>
      <p:sp>
        <p:nvSpPr>
          <p:cNvPr id="12" name="Flecha: hacia abajo 11">
            <a:extLst>
              <a:ext uri="{FF2B5EF4-FFF2-40B4-BE49-F238E27FC236}">
                <a16:creationId xmlns:a16="http://schemas.microsoft.com/office/drawing/2014/main" id="{ECAFC831-F63A-4F22-AA93-6D35101274AB}"/>
              </a:ext>
            </a:extLst>
          </p:cNvPr>
          <p:cNvSpPr/>
          <p:nvPr/>
        </p:nvSpPr>
        <p:spPr>
          <a:xfrm>
            <a:off x="121401" y="1464498"/>
            <a:ext cx="683491" cy="50800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1200" dirty="0"/>
              <a:t>13</a:t>
            </a:r>
          </a:p>
        </p:txBody>
      </p:sp>
      <p:sp>
        <p:nvSpPr>
          <p:cNvPr id="19" name="Flecha: a la derecha 18">
            <a:extLst>
              <a:ext uri="{FF2B5EF4-FFF2-40B4-BE49-F238E27FC236}">
                <a16:creationId xmlns:a16="http://schemas.microsoft.com/office/drawing/2014/main" id="{B175AA98-EFD2-476D-B2B7-C8C8F0AAA62B}"/>
              </a:ext>
            </a:extLst>
          </p:cNvPr>
          <p:cNvSpPr/>
          <p:nvPr/>
        </p:nvSpPr>
        <p:spPr>
          <a:xfrm>
            <a:off x="2184531" y="2509670"/>
            <a:ext cx="609600" cy="3532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14</a:t>
            </a:r>
          </a:p>
        </p:txBody>
      </p:sp>
      <p:sp>
        <p:nvSpPr>
          <p:cNvPr id="20" name="Flecha: a la derecha 19">
            <a:extLst>
              <a:ext uri="{FF2B5EF4-FFF2-40B4-BE49-F238E27FC236}">
                <a16:creationId xmlns:a16="http://schemas.microsoft.com/office/drawing/2014/main" id="{F0E16EB1-4E62-4918-AFFE-B317A89DFA43}"/>
              </a:ext>
            </a:extLst>
          </p:cNvPr>
          <p:cNvSpPr/>
          <p:nvPr/>
        </p:nvSpPr>
        <p:spPr>
          <a:xfrm>
            <a:off x="2239233" y="3005835"/>
            <a:ext cx="609600" cy="3532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15</a:t>
            </a:r>
          </a:p>
        </p:txBody>
      </p:sp>
      <p:sp>
        <p:nvSpPr>
          <p:cNvPr id="22" name="Flecha: a la derecha 21">
            <a:extLst>
              <a:ext uri="{FF2B5EF4-FFF2-40B4-BE49-F238E27FC236}">
                <a16:creationId xmlns:a16="http://schemas.microsoft.com/office/drawing/2014/main" id="{92C7481F-D7FD-41B5-902C-E519B10737AF}"/>
              </a:ext>
            </a:extLst>
          </p:cNvPr>
          <p:cNvSpPr/>
          <p:nvPr/>
        </p:nvSpPr>
        <p:spPr>
          <a:xfrm>
            <a:off x="2234030" y="4643693"/>
            <a:ext cx="609600" cy="3532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16</a:t>
            </a:r>
          </a:p>
        </p:txBody>
      </p:sp>
      <p:sp>
        <p:nvSpPr>
          <p:cNvPr id="27" name="Flecha: a la derecha 26">
            <a:extLst>
              <a:ext uri="{FF2B5EF4-FFF2-40B4-BE49-F238E27FC236}">
                <a16:creationId xmlns:a16="http://schemas.microsoft.com/office/drawing/2014/main" id="{CD8E69EE-EA0A-4618-AC75-9C89BFC348AE}"/>
              </a:ext>
            </a:extLst>
          </p:cNvPr>
          <p:cNvSpPr/>
          <p:nvPr/>
        </p:nvSpPr>
        <p:spPr>
          <a:xfrm>
            <a:off x="2234030" y="5308922"/>
            <a:ext cx="609600" cy="3532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17</a:t>
            </a:r>
          </a:p>
        </p:txBody>
      </p:sp>
    </p:spTree>
    <p:extLst>
      <p:ext uri="{BB962C8B-B14F-4D97-AF65-F5344CB8AC3E}">
        <p14:creationId xmlns:p14="http://schemas.microsoft.com/office/powerpoint/2010/main" val="27402380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77E27D07-1241-4260-9A87-AAE396B5BF4C}"/>
              </a:ext>
            </a:extLst>
          </p:cNvPr>
          <p:cNvPicPr>
            <a:picLocks noChangeAspect="1"/>
          </p:cNvPicPr>
          <p:nvPr/>
        </p:nvPicPr>
        <p:blipFill>
          <a:blip r:embed="rId2"/>
          <a:stretch>
            <a:fillRect/>
          </a:stretch>
        </p:blipFill>
        <p:spPr>
          <a:xfrm>
            <a:off x="0" y="1275898"/>
            <a:ext cx="8210550" cy="5057775"/>
          </a:xfrm>
          <a:prstGeom prst="rect">
            <a:avLst/>
          </a:prstGeom>
        </p:spPr>
      </p:pic>
      <p:sp>
        <p:nvSpPr>
          <p:cNvPr id="15" name="Flecha: hacia abajo 14">
            <a:extLst>
              <a:ext uri="{FF2B5EF4-FFF2-40B4-BE49-F238E27FC236}">
                <a16:creationId xmlns:a16="http://schemas.microsoft.com/office/drawing/2014/main" id="{595CBD7A-2114-493E-B9FE-20AA03790657}"/>
              </a:ext>
            </a:extLst>
          </p:cNvPr>
          <p:cNvSpPr/>
          <p:nvPr/>
        </p:nvSpPr>
        <p:spPr>
          <a:xfrm>
            <a:off x="1043710" y="877333"/>
            <a:ext cx="683491" cy="508000"/>
          </a:xfrm>
          <a:prstGeom prst="down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1200" dirty="0">
                <a:solidFill>
                  <a:schemeClr val="tx1"/>
                </a:solidFill>
              </a:rPr>
              <a:t>18</a:t>
            </a:r>
          </a:p>
        </p:txBody>
      </p:sp>
      <p:sp>
        <p:nvSpPr>
          <p:cNvPr id="4" name="Flecha: hacia la izquierda 3">
            <a:extLst>
              <a:ext uri="{FF2B5EF4-FFF2-40B4-BE49-F238E27FC236}">
                <a16:creationId xmlns:a16="http://schemas.microsoft.com/office/drawing/2014/main" id="{A68A36CA-69C2-40DE-BC73-23032D82C935}"/>
              </a:ext>
            </a:extLst>
          </p:cNvPr>
          <p:cNvSpPr/>
          <p:nvPr/>
        </p:nvSpPr>
        <p:spPr>
          <a:xfrm>
            <a:off x="3602181" y="2203828"/>
            <a:ext cx="701963" cy="3602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20</a:t>
            </a:r>
          </a:p>
        </p:txBody>
      </p:sp>
      <p:sp>
        <p:nvSpPr>
          <p:cNvPr id="21" name="Flecha: hacia la izquierda 20">
            <a:extLst>
              <a:ext uri="{FF2B5EF4-FFF2-40B4-BE49-F238E27FC236}">
                <a16:creationId xmlns:a16="http://schemas.microsoft.com/office/drawing/2014/main" id="{8256F3C0-2CC6-4499-B2C1-1BB781860013}"/>
              </a:ext>
            </a:extLst>
          </p:cNvPr>
          <p:cNvSpPr/>
          <p:nvPr/>
        </p:nvSpPr>
        <p:spPr>
          <a:xfrm>
            <a:off x="3754293" y="1757223"/>
            <a:ext cx="701963" cy="3602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19</a:t>
            </a:r>
          </a:p>
        </p:txBody>
      </p:sp>
      <p:sp>
        <p:nvSpPr>
          <p:cNvPr id="23" name="Flecha: hacia la izquierda 22">
            <a:extLst>
              <a:ext uri="{FF2B5EF4-FFF2-40B4-BE49-F238E27FC236}">
                <a16:creationId xmlns:a16="http://schemas.microsoft.com/office/drawing/2014/main" id="{142B07C6-0C2E-4006-9B57-28AC5CF7E59A}"/>
              </a:ext>
            </a:extLst>
          </p:cNvPr>
          <p:cNvSpPr/>
          <p:nvPr/>
        </p:nvSpPr>
        <p:spPr>
          <a:xfrm>
            <a:off x="3602181" y="3828278"/>
            <a:ext cx="701963" cy="54187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21</a:t>
            </a:r>
          </a:p>
        </p:txBody>
      </p:sp>
      <p:sp>
        <p:nvSpPr>
          <p:cNvPr id="24" name="Flecha: hacia la izquierda 23">
            <a:extLst>
              <a:ext uri="{FF2B5EF4-FFF2-40B4-BE49-F238E27FC236}">
                <a16:creationId xmlns:a16="http://schemas.microsoft.com/office/drawing/2014/main" id="{02AE9481-5FF2-4BA5-AB73-3E7CB19E2E82}"/>
              </a:ext>
            </a:extLst>
          </p:cNvPr>
          <p:cNvSpPr/>
          <p:nvPr/>
        </p:nvSpPr>
        <p:spPr>
          <a:xfrm>
            <a:off x="4456256" y="4402815"/>
            <a:ext cx="701963" cy="44697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22</a:t>
            </a:r>
          </a:p>
        </p:txBody>
      </p:sp>
      <p:sp>
        <p:nvSpPr>
          <p:cNvPr id="25" name="CuadroTexto 24">
            <a:extLst>
              <a:ext uri="{FF2B5EF4-FFF2-40B4-BE49-F238E27FC236}">
                <a16:creationId xmlns:a16="http://schemas.microsoft.com/office/drawing/2014/main" id="{CADF7AB5-5F26-477B-882F-AF8C856DA173}"/>
              </a:ext>
            </a:extLst>
          </p:cNvPr>
          <p:cNvSpPr txBox="1"/>
          <p:nvPr/>
        </p:nvSpPr>
        <p:spPr>
          <a:xfrm>
            <a:off x="6511636" y="2117441"/>
            <a:ext cx="5629433" cy="1477328"/>
          </a:xfrm>
          <a:prstGeom prst="rect">
            <a:avLst/>
          </a:prstGeom>
          <a:noFill/>
        </p:spPr>
        <p:txBody>
          <a:bodyPr wrap="square" rtlCol="0">
            <a:spAutoFit/>
          </a:bodyPr>
          <a:lstStyle/>
          <a:p>
            <a:pPr algn="just"/>
            <a:r>
              <a:rPr lang="es-CR" dirty="0"/>
              <a:t>Revisa que la información indicada en cada campo de la pestaña “</a:t>
            </a:r>
            <a:r>
              <a:rPr lang="es-CR" b="1" dirty="0"/>
              <a:t>Educación Formal</a:t>
            </a:r>
            <a:r>
              <a:rPr lang="es-CR" dirty="0"/>
              <a:t>” coincida con lo indicado en la certificación de reconocimiento y equiparación del título emitido por los departamentos de registro de las instituciones de educación superior estatal.</a:t>
            </a:r>
          </a:p>
        </p:txBody>
      </p:sp>
      <p:sp>
        <p:nvSpPr>
          <p:cNvPr id="26" name="Título 1">
            <a:extLst>
              <a:ext uri="{FF2B5EF4-FFF2-40B4-BE49-F238E27FC236}">
                <a16:creationId xmlns:a16="http://schemas.microsoft.com/office/drawing/2014/main" id="{D31E68EE-48F7-4A3C-929B-B8FE4B832693}"/>
              </a:ext>
            </a:extLst>
          </p:cNvPr>
          <p:cNvSpPr txBox="1">
            <a:spLocks/>
          </p:cNvSpPr>
          <p:nvPr/>
        </p:nvSpPr>
        <p:spPr>
          <a:xfrm>
            <a:off x="775855" y="524327"/>
            <a:ext cx="10446058" cy="706012"/>
          </a:xfrm>
          <a:prstGeom prst="rect">
            <a:avLst/>
          </a:prstGeom>
        </p:spPr>
        <p:txBody>
          <a:bodyPr vert="horz" lIns="91440" tIns="45720" rIns="91440" bIns="45720" rtlCol="0" anchor="ct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R" sz="3200" b="1" u="sng" dirty="0">
                <a:solidFill>
                  <a:srgbClr val="0070C0"/>
                </a:solidFill>
              </a:rPr>
              <a:t>c) Certificación de reconocimiento y equiparación de título emitido en el extranjero</a:t>
            </a:r>
          </a:p>
        </p:txBody>
      </p:sp>
    </p:spTree>
    <p:extLst>
      <p:ext uri="{BB962C8B-B14F-4D97-AF65-F5344CB8AC3E}">
        <p14:creationId xmlns:p14="http://schemas.microsoft.com/office/powerpoint/2010/main" val="6090055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5066D19E-51DF-460B-A047-0FE63ABC0AFD}"/>
              </a:ext>
            </a:extLst>
          </p:cNvPr>
          <p:cNvPicPr>
            <a:picLocks noChangeAspect="1"/>
          </p:cNvPicPr>
          <p:nvPr/>
        </p:nvPicPr>
        <p:blipFill rotWithShape="1">
          <a:blip r:embed="rId2"/>
          <a:srcRect t="33081"/>
          <a:stretch/>
        </p:blipFill>
        <p:spPr>
          <a:xfrm>
            <a:off x="4485" y="2032000"/>
            <a:ext cx="12192000" cy="4110475"/>
          </a:xfrm>
          <a:prstGeom prst="rect">
            <a:avLst/>
          </a:prstGeom>
        </p:spPr>
      </p:pic>
      <p:sp>
        <p:nvSpPr>
          <p:cNvPr id="15" name="Flecha: hacia abajo 14">
            <a:extLst>
              <a:ext uri="{FF2B5EF4-FFF2-40B4-BE49-F238E27FC236}">
                <a16:creationId xmlns:a16="http://schemas.microsoft.com/office/drawing/2014/main" id="{595CBD7A-2114-493E-B9FE-20AA03790657}"/>
              </a:ext>
            </a:extLst>
          </p:cNvPr>
          <p:cNvSpPr/>
          <p:nvPr/>
        </p:nvSpPr>
        <p:spPr>
          <a:xfrm>
            <a:off x="2881746" y="1676404"/>
            <a:ext cx="683491" cy="508000"/>
          </a:xfrm>
          <a:prstGeom prst="down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sz="1200" dirty="0">
                <a:solidFill>
                  <a:schemeClr val="tx1"/>
                </a:solidFill>
              </a:rPr>
              <a:t>18</a:t>
            </a:r>
          </a:p>
        </p:txBody>
      </p:sp>
      <p:sp>
        <p:nvSpPr>
          <p:cNvPr id="4" name="Flecha: hacia la izquierda 3">
            <a:extLst>
              <a:ext uri="{FF2B5EF4-FFF2-40B4-BE49-F238E27FC236}">
                <a16:creationId xmlns:a16="http://schemas.microsoft.com/office/drawing/2014/main" id="{A68A36CA-69C2-40DE-BC73-23032D82C935}"/>
              </a:ext>
            </a:extLst>
          </p:cNvPr>
          <p:cNvSpPr/>
          <p:nvPr/>
        </p:nvSpPr>
        <p:spPr>
          <a:xfrm>
            <a:off x="3251200" y="3509821"/>
            <a:ext cx="701963" cy="3602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20</a:t>
            </a:r>
          </a:p>
        </p:txBody>
      </p:sp>
      <p:sp>
        <p:nvSpPr>
          <p:cNvPr id="21" name="Flecha: hacia la izquierda 20">
            <a:extLst>
              <a:ext uri="{FF2B5EF4-FFF2-40B4-BE49-F238E27FC236}">
                <a16:creationId xmlns:a16="http://schemas.microsoft.com/office/drawing/2014/main" id="{8256F3C0-2CC6-4499-B2C1-1BB781860013}"/>
              </a:ext>
            </a:extLst>
          </p:cNvPr>
          <p:cNvSpPr/>
          <p:nvPr/>
        </p:nvSpPr>
        <p:spPr>
          <a:xfrm>
            <a:off x="3953163" y="2486895"/>
            <a:ext cx="701963" cy="3602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19</a:t>
            </a:r>
          </a:p>
        </p:txBody>
      </p:sp>
      <p:sp>
        <p:nvSpPr>
          <p:cNvPr id="23" name="Flecha: hacia la izquierda 22">
            <a:extLst>
              <a:ext uri="{FF2B5EF4-FFF2-40B4-BE49-F238E27FC236}">
                <a16:creationId xmlns:a16="http://schemas.microsoft.com/office/drawing/2014/main" id="{142B07C6-0C2E-4006-9B57-28AC5CF7E59A}"/>
              </a:ext>
            </a:extLst>
          </p:cNvPr>
          <p:cNvSpPr/>
          <p:nvPr/>
        </p:nvSpPr>
        <p:spPr>
          <a:xfrm>
            <a:off x="2660073" y="3920840"/>
            <a:ext cx="701963" cy="7158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21</a:t>
            </a:r>
          </a:p>
        </p:txBody>
      </p:sp>
      <p:sp>
        <p:nvSpPr>
          <p:cNvPr id="24" name="Flecha: hacia la izquierda 23">
            <a:extLst>
              <a:ext uri="{FF2B5EF4-FFF2-40B4-BE49-F238E27FC236}">
                <a16:creationId xmlns:a16="http://schemas.microsoft.com/office/drawing/2014/main" id="{02AE9481-5FF2-4BA5-AB73-3E7CB19E2E82}"/>
              </a:ext>
            </a:extLst>
          </p:cNvPr>
          <p:cNvSpPr/>
          <p:nvPr/>
        </p:nvSpPr>
        <p:spPr>
          <a:xfrm>
            <a:off x="1958110" y="4884958"/>
            <a:ext cx="701963" cy="3602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22</a:t>
            </a:r>
          </a:p>
        </p:txBody>
      </p:sp>
      <p:sp>
        <p:nvSpPr>
          <p:cNvPr id="25" name="CuadroTexto 24">
            <a:extLst>
              <a:ext uri="{FF2B5EF4-FFF2-40B4-BE49-F238E27FC236}">
                <a16:creationId xmlns:a16="http://schemas.microsoft.com/office/drawing/2014/main" id="{CADF7AB5-5F26-477B-882F-AF8C856DA173}"/>
              </a:ext>
            </a:extLst>
          </p:cNvPr>
          <p:cNvSpPr txBox="1"/>
          <p:nvPr/>
        </p:nvSpPr>
        <p:spPr>
          <a:xfrm>
            <a:off x="6239297" y="1230339"/>
            <a:ext cx="5832630" cy="4247317"/>
          </a:xfrm>
          <a:prstGeom prst="rect">
            <a:avLst/>
          </a:prstGeom>
          <a:noFill/>
        </p:spPr>
        <p:txBody>
          <a:bodyPr wrap="square" rtlCol="0">
            <a:spAutoFit/>
          </a:bodyPr>
          <a:lstStyle/>
          <a:p>
            <a:pPr algn="just"/>
            <a:r>
              <a:rPr lang="es-CR" dirty="0"/>
              <a:t>Revisa que la información indicada en cada campo de la pestaña “</a:t>
            </a:r>
            <a:r>
              <a:rPr lang="es-CR" b="1" dirty="0"/>
              <a:t>Capacitación</a:t>
            </a:r>
            <a:r>
              <a:rPr lang="es-CR" dirty="0"/>
              <a:t>” coincida con lo indicado en el documento presentado en forma física o digital, según corresponda.</a:t>
            </a:r>
          </a:p>
          <a:p>
            <a:pPr algn="just"/>
            <a:endParaRPr lang="es-CR" dirty="0"/>
          </a:p>
          <a:p>
            <a:pPr algn="just"/>
            <a:r>
              <a:rPr lang="es-CR" dirty="0"/>
              <a:t>Debe corresponder a aquellos títulos de capacitación recibida mediante cursos, talleres, congresos, convivios, entre otros, siempre y cuando corresponda a la modalidad de participación o aprovechamiento y se adjunte la imagen del título escaneado y los contenidos del curso. Para evaluación de atestados solo se reconocerá aquella capacitación que detalle la cantidad de horas. Aquellos títulos de cursos que no incluyan el número de horas deben adjuntar certificación que detalle dicha información.</a:t>
            </a:r>
          </a:p>
        </p:txBody>
      </p:sp>
      <p:sp>
        <p:nvSpPr>
          <p:cNvPr id="26" name="Título 1">
            <a:extLst>
              <a:ext uri="{FF2B5EF4-FFF2-40B4-BE49-F238E27FC236}">
                <a16:creationId xmlns:a16="http://schemas.microsoft.com/office/drawing/2014/main" id="{D31E68EE-48F7-4A3C-929B-B8FE4B832693}"/>
              </a:ext>
            </a:extLst>
          </p:cNvPr>
          <p:cNvSpPr txBox="1">
            <a:spLocks/>
          </p:cNvSpPr>
          <p:nvPr/>
        </p:nvSpPr>
        <p:spPr>
          <a:xfrm>
            <a:off x="775855" y="190475"/>
            <a:ext cx="10446058" cy="706012"/>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R" sz="3200" b="1" u="sng" dirty="0">
                <a:solidFill>
                  <a:srgbClr val="0070C0"/>
                </a:solidFill>
              </a:rPr>
              <a:t>d) Título de capacitación (participación o aprovechamiento)</a:t>
            </a:r>
          </a:p>
        </p:txBody>
      </p:sp>
    </p:spTree>
    <p:extLst>
      <p:ext uri="{BB962C8B-B14F-4D97-AF65-F5344CB8AC3E}">
        <p14:creationId xmlns:p14="http://schemas.microsoft.com/office/powerpoint/2010/main" val="40200476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2E291C66-BB17-4BE8-BE2F-BACEA67CDA58}"/>
              </a:ext>
            </a:extLst>
          </p:cNvPr>
          <p:cNvPicPr>
            <a:picLocks noChangeAspect="1"/>
          </p:cNvPicPr>
          <p:nvPr/>
        </p:nvPicPr>
        <p:blipFill>
          <a:blip r:embed="rId2"/>
          <a:stretch>
            <a:fillRect/>
          </a:stretch>
        </p:blipFill>
        <p:spPr>
          <a:xfrm>
            <a:off x="303107" y="112322"/>
            <a:ext cx="11819860" cy="6246883"/>
          </a:xfrm>
          <a:prstGeom prst="rect">
            <a:avLst/>
          </a:prstGeom>
        </p:spPr>
      </p:pic>
      <p:sp>
        <p:nvSpPr>
          <p:cNvPr id="3" name="Llamada rectangular redondeada 2"/>
          <p:cNvSpPr/>
          <p:nvPr/>
        </p:nvSpPr>
        <p:spPr>
          <a:xfrm>
            <a:off x="4443926" y="728697"/>
            <a:ext cx="5963657" cy="1436913"/>
          </a:xfrm>
          <a:prstGeom prst="wedgeRoundRectCallout">
            <a:avLst>
              <a:gd name="adj1" fmla="val -66881"/>
              <a:gd name="adj2" fmla="val 604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2000" dirty="0"/>
              <a:t>Si </a:t>
            </a:r>
            <a:r>
              <a:rPr lang="es-CR" dirty="0"/>
              <a:t>la información presentada tiene errores o está incompleta, seleccionar el ícono de “RECHAZAR LA TAREA” en el sistema, y comunicar a la persona funcionaria para que proceda con la corrección.</a:t>
            </a:r>
            <a:endParaRPr lang="es-CR" sz="2000" dirty="0"/>
          </a:p>
        </p:txBody>
      </p:sp>
      <p:sp>
        <p:nvSpPr>
          <p:cNvPr id="6" name="Rectángulo 5">
            <a:extLst>
              <a:ext uri="{FF2B5EF4-FFF2-40B4-BE49-F238E27FC236}">
                <a16:creationId xmlns:a16="http://schemas.microsoft.com/office/drawing/2014/main" id="{70EDB1AF-DF45-4D7F-B456-67A2B4F28EBD}"/>
              </a:ext>
            </a:extLst>
          </p:cNvPr>
          <p:cNvSpPr/>
          <p:nvPr/>
        </p:nvSpPr>
        <p:spPr>
          <a:xfrm>
            <a:off x="4673905" y="535347"/>
            <a:ext cx="482402" cy="208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23</a:t>
            </a:r>
          </a:p>
        </p:txBody>
      </p:sp>
      <p:sp>
        <p:nvSpPr>
          <p:cNvPr id="5" name="Llamada rectangular redondeada 4"/>
          <p:cNvSpPr/>
          <p:nvPr/>
        </p:nvSpPr>
        <p:spPr>
          <a:xfrm>
            <a:off x="6213037" y="3235764"/>
            <a:ext cx="2730138" cy="1436913"/>
          </a:xfrm>
          <a:prstGeom prst="wedgeRoundRectCallout">
            <a:avLst>
              <a:gd name="adj1" fmla="val -139249"/>
              <a:gd name="adj2" fmla="val -881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latin typeface="Arial" panose="020B0604020202020204" pitchFamily="34" charset="0"/>
              </a:rPr>
              <a:t>Indicar en el cuadro de diálogo emergente la corrección que se debe hacer y dar clic en “Aceptar”.</a:t>
            </a:r>
            <a:endParaRPr lang="es-CR" sz="2400" dirty="0"/>
          </a:p>
        </p:txBody>
      </p:sp>
      <p:sp>
        <p:nvSpPr>
          <p:cNvPr id="9" name="Rectángulo 8">
            <a:extLst>
              <a:ext uri="{FF2B5EF4-FFF2-40B4-BE49-F238E27FC236}">
                <a16:creationId xmlns:a16="http://schemas.microsoft.com/office/drawing/2014/main" id="{70EDB1AF-DF45-4D7F-B456-67A2B4F28EBD}"/>
              </a:ext>
            </a:extLst>
          </p:cNvPr>
          <p:cNvSpPr/>
          <p:nvPr/>
        </p:nvSpPr>
        <p:spPr>
          <a:xfrm>
            <a:off x="7095704" y="3024776"/>
            <a:ext cx="482402" cy="208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24</a:t>
            </a:r>
          </a:p>
        </p:txBody>
      </p:sp>
      <p:sp>
        <p:nvSpPr>
          <p:cNvPr id="8" name="Rectángulo redondeado 7"/>
          <p:cNvSpPr/>
          <p:nvPr/>
        </p:nvSpPr>
        <p:spPr>
          <a:xfrm>
            <a:off x="5443870" y="5098376"/>
            <a:ext cx="6145618" cy="16423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t>NOTA: Para que la persona funcionaria realice los ajustes, podrá seguir los pasos señalados en el video tutorial disponible en la página web del PDRH, en el siguiente enlace: </a:t>
            </a:r>
            <a:r>
              <a:rPr lang="es-CR" b="0" i="0" u="none" strike="noStrike" dirty="0">
                <a:solidFill>
                  <a:schemeClr val="bg1"/>
                </a:solidFill>
                <a:effectLst/>
                <a:latin typeface="Segoe UI" panose="020B0502040204020203" pitchFamily="34" charset="0"/>
                <a:hlinkClick r:id="rId3" tooltip="https://documentos.una.ac.cr/handle/unadocs/13745">
                  <a:extLst>
                    <a:ext uri="{A12FA001-AC4F-418D-AE19-62706E023703}">
                      <ahyp:hlinkClr xmlns:ahyp="http://schemas.microsoft.com/office/drawing/2018/hyperlinkcolor" val="tx"/>
                    </a:ext>
                  </a:extLst>
                </a:hlinkClick>
              </a:rPr>
              <a:t>https://documentos.una.ac.cr/handle/unadocs/13745</a:t>
            </a:r>
            <a:endParaRPr lang="es-CR" dirty="0">
              <a:solidFill>
                <a:schemeClr val="bg1"/>
              </a:solidFill>
            </a:endParaRPr>
          </a:p>
        </p:txBody>
      </p:sp>
      <p:sp>
        <p:nvSpPr>
          <p:cNvPr id="10" name="Rectángulo 9">
            <a:extLst>
              <a:ext uri="{FF2B5EF4-FFF2-40B4-BE49-F238E27FC236}">
                <a16:creationId xmlns:a16="http://schemas.microsoft.com/office/drawing/2014/main" id="{FC3711EC-4063-47CF-A2C8-0A31DE0EEB45}"/>
              </a:ext>
            </a:extLst>
          </p:cNvPr>
          <p:cNvSpPr/>
          <p:nvPr/>
        </p:nvSpPr>
        <p:spPr>
          <a:xfrm>
            <a:off x="1293090" y="1631436"/>
            <a:ext cx="744253" cy="208875"/>
          </a:xfrm>
          <a:prstGeom prst="rect">
            <a:avLst/>
          </a:prstGeom>
          <a:solidFill>
            <a:schemeClr val="bg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CR"/>
          </a:p>
        </p:txBody>
      </p:sp>
      <p:sp>
        <p:nvSpPr>
          <p:cNvPr id="11" name="Rectángulo 10">
            <a:extLst>
              <a:ext uri="{FF2B5EF4-FFF2-40B4-BE49-F238E27FC236}">
                <a16:creationId xmlns:a16="http://schemas.microsoft.com/office/drawing/2014/main" id="{245019E0-5826-43CC-8C10-5F962B56E1AF}"/>
              </a:ext>
            </a:extLst>
          </p:cNvPr>
          <p:cNvSpPr/>
          <p:nvPr/>
        </p:nvSpPr>
        <p:spPr>
          <a:xfrm>
            <a:off x="1178361" y="2013527"/>
            <a:ext cx="858982" cy="96188"/>
          </a:xfrm>
          <a:prstGeom prst="rect">
            <a:avLst/>
          </a:prstGeom>
          <a:solidFill>
            <a:schemeClr val="bg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CR"/>
          </a:p>
        </p:txBody>
      </p:sp>
      <p:sp>
        <p:nvSpPr>
          <p:cNvPr id="12" name="Llamada rectangular redondeada 4">
            <a:extLst>
              <a:ext uri="{FF2B5EF4-FFF2-40B4-BE49-F238E27FC236}">
                <a16:creationId xmlns:a16="http://schemas.microsoft.com/office/drawing/2014/main" id="{8F18B9FA-2EDE-44DF-8ECD-2D58C4CC24F4}"/>
              </a:ext>
            </a:extLst>
          </p:cNvPr>
          <p:cNvSpPr/>
          <p:nvPr/>
        </p:nvSpPr>
        <p:spPr>
          <a:xfrm>
            <a:off x="6213037" y="3235764"/>
            <a:ext cx="2730138" cy="1436913"/>
          </a:xfrm>
          <a:prstGeom prst="wedgeRoundRectCallout">
            <a:avLst>
              <a:gd name="adj1" fmla="val -175857"/>
              <a:gd name="adj2" fmla="val 792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latin typeface="Arial" panose="020B0604020202020204" pitchFamily="34" charset="0"/>
              </a:rPr>
              <a:t>Indicar en el cuadro de diálogo emergente la corrección que se debe hacer y dar clic en “Aceptar”.</a:t>
            </a:r>
            <a:endParaRPr lang="es-CR" sz="2400" dirty="0"/>
          </a:p>
        </p:txBody>
      </p:sp>
    </p:spTree>
    <p:extLst>
      <p:ext uri="{BB962C8B-B14F-4D97-AF65-F5344CB8AC3E}">
        <p14:creationId xmlns:p14="http://schemas.microsoft.com/office/powerpoint/2010/main" val="4275000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580BCA77-1F24-449D-B8F8-301282CCDCDB}"/>
              </a:ext>
            </a:extLst>
          </p:cNvPr>
          <p:cNvPicPr>
            <a:picLocks noChangeAspect="1"/>
          </p:cNvPicPr>
          <p:nvPr/>
        </p:nvPicPr>
        <p:blipFill>
          <a:blip r:embed="rId3"/>
          <a:stretch>
            <a:fillRect/>
          </a:stretch>
        </p:blipFill>
        <p:spPr>
          <a:xfrm>
            <a:off x="196893" y="0"/>
            <a:ext cx="11798214" cy="6858000"/>
          </a:xfrm>
          <a:prstGeom prst="rect">
            <a:avLst/>
          </a:prstGeom>
        </p:spPr>
      </p:pic>
      <p:sp>
        <p:nvSpPr>
          <p:cNvPr id="5" name="Llamada rectangular redondeada 4"/>
          <p:cNvSpPr/>
          <p:nvPr/>
        </p:nvSpPr>
        <p:spPr>
          <a:xfrm>
            <a:off x="6635469" y="4035056"/>
            <a:ext cx="3952320" cy="1765777"/>
          </a:xfrm>
          <a:prstGeom prst="wedgeRoundRectCallout">
            <a:avLst>
              <a:gd name="adj1" fmla="val 48530"/>
              <a:gd name="adj2" fmla="val -8140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dirty="0">
                <a:latin typeface="Arial" panose="020B0604020202020204" pitchFamily="34" charset="0"/>
              </a:rPr>
              <a:t>Verificar que el estado cambió a RECHAZADO para que la persona funcionaria pueda realizar los cambios.</a:t>
            </a:r>
            <a:endParaRPr lang="es-CR" sz="2000" dirty="0"/>
          </a:p>
          <a:p>
            <a:pPr algn="just"/>
            <a:endParaRPr lang="es-CR" sz="2400" dirty="0"/>
          </a:p>
        </p:txBody>
      </p:sp>
      <p:sp>
        <p:nvSpPr>
          <p:cNvPr id="10" name="Rectángulo 9">
            <a:extLst>
              <a:ext uri="{FF2B5EF4-FFF2-40B4-BE49-F238E27FC236}">
                <a16:creationId xmlns:a16="http://schemas.microsoft.com/office/drawing/2014/main" id="{70EDB1AF-DF45-4D7F-B456-67A2B4F28EBD}"/>
              </a:ext>
            </a:extLst>
          </p:cNvPr>
          <p:cNvSpPr/>
          <p:nvPr/>
        </p:nvSpPr>
        <p:spPr>
          <a:xfrm>
            <a:off x="9299837" y="3930618"/>
            <a:ext cx="482402" cy="208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25</a:t>
            </a:r>
          </a:p>
        </p:txBody>
      </p:sp>
    </p:spTree>
    <p:extLst>
      <p:ext uri="{BB962C8B-B14F-4D97-AF65-F5344CB8AC3E}">
        <p14:creationId xmlns:p14="http://schemas.microsoft.com/office/powerpoint/2010/main" val="14049352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B41F42A3-782E-4CC9-A46A-302EC46DB92C}"/>
              </a:ext>
            </a:extLst>
          </p:cNvPr>
          <p:cNvPicPr>
            <a:picLocks noChangeAspect="1"/>
          </p:cNvPicPr>
          <p:nvPr/>
        </p:nvPicPr>
        <p:blipFill>
          <a:blip r:embed="rId3"/>
          <a:stretch>
            <a:fillRect/>
          </a:stretch>
        </p:blipFill>
        <p:spPr>
          <a:xfrm>
            <a:off x="0" y="358806"/>
            <a:ext cx="12192000" cy="6140388"/>
          </a:xfrm>
          <a:prstGeom prst="rect">
            <a:avLst/>
          </a:prstGeom>
        </p:spPr>
      </p:pic>
      <p:sp>
        <p:nvSpPr>
          <p:cNvPr id="5" name="Llamada rectangular redondeada 4"/>
          <p:cNvSpPr/>
          <p:nvPr/>
        </p:nvSpPr>
        <p:spPr>
          <a:xfrm>
            <a:off x="4841257" y="4007922"/>
            <a:ext cx="5534526" cy="2182872"/>
          </a:xfrm>
          <a:prstGeom prst="wedgeRoundRectCallout">
            <a:avLst>
              <a:gd name="adj1" fmla="val 36689"/>
              <a:gd name="adj2" fmla="val -9715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000" dirty="0">
                <a:latin typeface="Arial" panose="020B0604020202020204" pitchFamily="34" charset="0"/>
              </a:rPr>
              <a:t>Una vez que la persona funcionaria realice la modificación y solicita una nueva cita para su revisión y aprobación, se procede a verificar que el estado cambió a “Nuevo”, para esto debe repetir los pasos señalados anteriormente. </a:t>
            </a:r>
            <a:endParaRPr lang="es-CR" sz="2000" dirty="0"/>
          </a:p>
        </p:txBody>
      </p:sp>
      <p:sp>
        <p:nvSpPr>
          <p:cNvPr id="10" name="Rectángulo 9">
            <a:extLst>
              <a:ext uri="{FF2B5EF4-FFF2-40B4-BE49-F238E27FC236}">
                <a16:creationId xmlns:a16="http://schemas.microsoft.com/office/drawing/2014/main" id="{70EDB1AF-DF45-4D7F-B456-67A2B4F28EBD}"/>
              </a:ext>
            </a:extLst>
          </p:cNvPr>
          <p:cNvSpPr/>
          <p:nvPr/>
        </p:nvSpPr>
        <p:spPr>
          <a:xfrm>
            <a:off x="8858243" y="3499835"/>
            <a:ext cx="482402" cy="208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26</a:t>
            </a:r>
          </a:p>
        </p:txBody>
      </p:sp>
      <p:sp>
        <p:nvSpPr>
          <p:cNvPr id="17" name="Rectángulo 16">
            <a:extLst>
              <a:ext uri="{FF2B5EF4-FFF2-40B4-BE49-F238E27FC236}">
                <a16:creationId xmlns:a16="http://schemas.microsoft.com/office/drawing/2014/main" id="{2B7861AA-A340-4B9F-9486-FAC57672C067}"/>
              </a:ext>
            </a:extLst>
          </p:cNvPr>
          <p:cNvSpPr/>
          <p:nvPr/>
        </p:nvSpPr>
        <p:spPr>
          <a:xfrm>
            <a:off x="1149928" y="3332232"/>
            <a:ext cx="979054" cy="267857"/>
          </a:xfrm>
          <a:prstGeom prst="rect">
            <a:avLst/>
          </a:prstGeom>
          <a:solidFill>
            <a:schemeClr val="bg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CR" dirty="0"/>
          </a:p>
        </p:txBody>
      </p:sp>
      <p:sp>
        <p:nvSpPr>
          <p:cNvPr id="18" name="Rectángulo 17">
            <a:extLst>
              <a:ext uri="{FF2B5EF4-FFF2-40B4-BE49-F238E27FC236}">
                <a16:creationId xmlns:a16="http://schemas.microsoft.com/office/drawing/2014/main" id="{1CA14551-5722-4083-9326-8F4022FB8D26}"/>
              </a:ext>
            </a:extLst>
          </p:cNvPr>
          <p:cNvSpPr/>
          <p:nvPr/>
        </p:nvSpPr>
        <p:spPr>
          <a:xfrm>
            <a:off x="0" y="3360591"/>
            <a:ext cx="858982" cy="267857"/>
          </a:xfrm>
          <a:prstGeom prst="rect">
            <a:avLst/>
          </a:prstGeom>
          <a:solidFill>
            <a:schemeClr val="bg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CR" dirty="0"/>
          </a:p>
        </p:txBody>
      </p:sp>
      <p:sp>
        <p:nvSpPr>
          <p:cNvPr id="19" name="Rectángulo 18">
            <a:extLst>
              <a:ext uri="{FF2B5EF4-FFF2-40B4-BE49-F238E27FC236}">
                <a16:creationId xmlns:a16="http://schemas.microsoft.com/office/drawing/2014/main" id="{56DA62FD-92BC-4D65-A6CE-29BE70283BF0}"/>
              </a:ext>
            </a:extLst>
          </p:cNvPr>
          <p:cNvSpPr/>
          <p:nvPr/>
        </p:nvSpPr>
        <p:spPr>
          <a:xfrm>
            <a:off x="1149928" y="4570341"/>
            <a:ext cx="979054" cy="267857"/>
          </a:xfrm>
          <a:prstGeom prst="rect">
            <a:avLst/>
          </a:prstGeom>
          <a:solidFill>
            <a:schemeClr val="bg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CR" dirty="0"/>
          </a:p>
        </p:txBody>
      </p:sp>
      <p:sp>
        <p:nvSpPr>
          <p:cNvPr id="20" name="Rectángulo 19">
            <a:extLst>
              <a:ext uri="{FF2B5EF4-FFF2-40B4-BE49-F238E27FC236}">
                <a16:creationId xmlns:a16="http://schemas.microsoft.com/office/drawing/2014/main" id="{1F52D3FE-F54F-49BA-A2FC-BC653BD7EB2C}"/>
              </a:ext>
            </a:extLst>
          </p:cNvPr>
          <p:cNvSpPr/>
          <p:nvPr/>
        </p:nvSpPr>
        <p:spPr>
          <a:xfrm>
            <a:off x="0" y="4598700"/>
            <a:ext cx="858982" cy="267857"/>
          </a:xfrm>
          <a:prstGeom prst="rect">
            <a:avLst/>
          </a:prstGeom>
          <a:solidFill>
            <a:schemeClr val="bg1"/>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CR" dirty="0"/>
          </a:p>
        </p:txBody>
      </p:sp>
      <p:sp>
        <p:nvSpPr>
          <p:cNvPr id="2" name="CuadroTexto 1">
            <a:extLst>
              <a:ext uri="{FF2B5EF4-FFF2-40B4-BE49-F238E27FC236}">
                <a16:creationId xmlns:a16="http://schemas.microsoft.com/office/drawing/2014/main" id="{A8A8A8C9-556E-4291-9E66-84AE2E7EFC91}"/>
              </a:ext>
            </a:extLst>
          </p:cNvPr>
          <p:cNvSpPr txBox="1"/>
          <p:nvPr/>
        </p:nvSpPr>
        <p:spPr>
          <a:xfrm>
            <a:off x="97971" y="5368897"/>
            <a:ext cx="2318658" cy="400110"/>
          </a:xfrm>
          <a:prstGeom prst="rect">
            <a:avLst/>
          </a:prstGeom>
          <a:noFill/>
        </p:spPr>
        <p:txBody>
          <a:bodyPr wrap="square" rtlCol="0">
            <a:spAutoFit/>
          </a:bodyPr>
          <a:lstStyle/>
          <a:p>
            <a:r>
              <a:rPr lang="es-CR" sz="1000" dirty="0"/>
              <a:t>123456789                  APELLIDO </a:t>
            </a:r>
            <a:r>
              <a:rPr lang="es-CR" sz="1000" dirty="0" err="1"/>
              <a:t>APELLIDO</a:t>
            </a:r>
            <a:endParaRPr lang="es-CR" sz="1000" dirty="0"/>
          </a:p>
          <a:p>
            <a:r>
              <a:rPr lang="es-CR" sz="1000" dirty="0"/>
              <a:t>	       NOMBRE</a:t>
            </a:r>
          </a:p>
        </p:txBody>
      </p:sp>
      <p:sp>
        <p:nvSpPr>
          <p:cNvPr id="11" name="CuadroTexto 10">
            <a:extLst>
              <a:ext uri="{FF2B5EF4-FFF2-40B4-BE49-F238E27FC236}">
                <a16:creationId xmlns:a16="http://schemas.microsoft.com/office/drawing/2014/main" id="{3928E8CD-2AFC-4E83-8234-3EA90F190FC7}"/>
              </a:ext>
            </a:extLst>
          </p:cNvPr>
          <p:cNvSpPr txBox="1"/>
          <p:nvPr/>
        </p:nvSpPr>
        <p:spPr>
          <a:xfrm>
            <a:off x="97971" y="4398645"/>
            <a:ext cx="2318658" cy="400110"/>
          </a:xfrm>
          <a:prstGeom prst="rect">
            <a:avLst/>
          </a:prstGeom>
          <a:noFill/>
        </p:spPr>
        <p:txBody>
          <a:bodyPr wrap="square" rtlCol="0">
            <a:spAutoFit/>
          </a:bodyPr>
          <a:lstStyle/>
          <a:p>
            <a:r>
              <a:rPr lang="es-CR" sz="1000" dirty="0"/>
              <a:t>123456789                  APELLIDO </a:t>
            </a:r>
            <a:r>
              <a:rPr lang="es-CR" sz="1000" dirty="0" err="1"/>
              <a:t>APELLIDO</a:t>
            </a:r>
            <a:endParaRPr lang="es-CR" sz="1000" dirty="0"/>
          </a:p>
          <a:p>
            <a:r>
              <a:rPr lang="es-CR" sz="1000" dirty="0"/>
              <a:t>	       NOMBRE</a:t>
            </a:r>
          </a:p>
        </p:txBody>
      </p:sp>
      <p:sp>
        <p:nvSpPr>
          <p:cNvPr id="12" name="CuadroTexto 11">
            <a:extLst>
              <a:ext uri="{FF2B5EF4-FFF2-40B4-BE49-F238E27FC236}">
                <a16:creationId xmlns:a16="http://schemas.microsoft.com/office/drawing/2014/main" id="{4B0945FC-161D-497A-9FDA-7DE6DA3EDBBA}"/>
              </a:ext>
            </a:extLst>
          </p:cNvPr>
          <p:cNvSpPr txBox="1"/>
          <p:nvPr/>
        </p:nvSpPr>
        <p:spPr>
          <a:xfrm>
            <a:off x="188562" y="3149290"/>
            <a:ext cx="2318658" cy="400110"/>
          </a:xfrm>
          <a:prstGeom prst="rect">
            <a:avLst/>
          </a:prstGeom>
          <a:noFill/>
        </p:spPr>
        <p:txBody>
          <a:bodyPr wrap="square" rtlCol="0">
            <a:spAutoFit/>
          </a:bodyPr>
          <a:lstStyle/>
          <a:p>
            <a:r>
              <a:rPr lang="es-CR" sz="1000" dirty="0"/>
              <a:t>123456789                  APELLIDO </a:t>
            </a:r>
            <a:r>
              <a:rPr lang="es-CR" sz="1000" dirty="0" err="1"/>
              <a:t>APELLIDO</a:t>
            </a:r>
            <a:endParaRPr lang="es-CR" sz="1000" dirty="0"/>
          </a:p>
          <a:p>
            <a:r>
              <a:rPr lang="es-CR" sz="1000" dirty="0"/>
              <a:t>	       NOMBRE</a:t>
            </a:r>
          </a:p>
        </p:txBody>
      </p:sp>
      <p:sp>
        <p:nvSpPr>
          <p:cNvPr id="13" name="CuadroTexto 12">
            <a:extLst>
              <a:ext uri="{FF2B5EF4-FFF2-40B4-BE49-F238E27FC236}">
                <a16:creationId xmlns:a16="http://schemas.microsoft.com/office/drawing/2014/main" id="{19C095A1-4ECD-475B-AF42-0C0880BF3D1C}"/>
              </a:ext>
            </a:extLst>
          </p:cNvPr>
          <p:cNvSpPr txBox="1"/>
          <p:nvPr/>
        </p:nvSpPr>
        <p:spPr>
          <a:xfrm>
            <a:off x="250371" y="3861110"/>
            <a:ext cx="2318658" cy="400110"/>
          </a:xfrm>
          <a:prstGeom prst="rect">
            <a:avLst/>
          </a:prstGeom>
          <a:noFill/>
        </p:spPr>
        <p:txBody>
          <a:bodyPr wrap="square" rtlCol="0">
            <a:spAutoFit/>
          </a:bodyPr>
          <a:lstStyle/>
          <a:p>
            <a:r>
              <a:rPr lang="es-CR" sz="1000" dirty="0"/>
              <a:t>123456789                  APELLIDO </a:t>
            </a:r>
            <a:r>
              <a:rPr lang="es-CR" sz="1000" dirty="0" err="1"/>
              <a:t>APELLIDO</a:t>
            </a:r>
            <a:endParaRPr lang="es-CR" sz="1000" dirty="0"/>
          </a:p>
          <a:p>
            <a:r>
              <a:rPr lang="es-CR" sz="1000" dirty="0"/>
              <a:t>	       NOMBRE</a:t>
            </a:r>
          </a:p>
        </p:txBody>
      </p:sp>
      <p:sp>
        <p:nvSpPr>
          <p:cNvPr id="14" name="CuadroTexto 13">
            <a:extLst>
              <a:ext uri="{FF2B5EF4-FFF2-40B4-BE49-F238E27FC236}">
                <a16:creationId xmlns:a16="http://schemas.microsoft.com/office/drawing/2014/main" id="{D9EDB2DC-A08F-4CEB-B1A9-33701C2E3FC9}"/>
              </a:ext>
            </a:extLst>
          </p:cNvPr>
          <p:cNvSpPr txBox="1"/>
          <p:nvPr/>
        </p:nvSpPr>
        <p:spPr>
          <a:xfrm>
            <a:off x="97971" y="5939774"/>
            <a:ext cx="2318658" cy="400110"/>
          </a:xfrm>
          <a:prstGeom prst="rect">
            <a:avLst/>
          </a:prstGeom>
          <a:noFill/>
        </p:spPr>
        <p:txBody>
          <a:bodyPr wrap="square" rtlCol="0">
            <a:spAutoFit/>
          </a:bodyPr>
          <a:lstStyle/>
          <a:p>
            <a:r>
              <a:rPr lang="es-CR" sz="1000" dirty="0"/>
              <a:t>123456789                  APELLIDO </a:t>
            </a:r>
            <a:r>
              <a:rPr lang="es-CR" sz="1000" dirty="0" err="1"/>
              <a:t>APELLIDO</a:t>
            </a:r>
            <a:endParaRPr lang="es-CR" sz="1000" dirty="0"/>
          </a:p>
          <a:p>
            <a:r>
              <a:rPr lang="es-CR" sz="1000" dirty="0"/>
              <a:t>	       NOMBRE</a:t>
            </a:r>
          </a:p>
        </p:txBody>
      </p:sp>
      <p:sp>
        <p:nvSpPr>
          <p:cNvPr id="15" name="CuadroTexto 14">
            <a:extLst>
              <a:ext uri="{FF2B5EF4-FFF2-40B4-BE49-F238E27FC236}">
                <a16:creationId xmlns:a16="http://schemas.microsoft.com/office/drawing/2014/main" id="{2021082B-331A-410F-81E0-C71DD9A5FFB2}"/>
              </a:ext>
            </a:extLst>
          </p:cNvPr>
          <p:cNvSpPr txBox="1"/>
          <p:nvPr/>
        </p:nvSpPr>
        <p:spPr>
          <a:xfrm>
            <a:off x="188562" y="4809477"/>
            <a:ext cx="2318658" cy="400110"/>
          </a:xfrm>
          <a:prstGeom prst="rect">
            <a:avLst/>
          </a:prstGeom>
          <a:noFill/>
        </p:spPr>
        <p:txBody>
          <a:bodyPr wrap="square" rtlCol="0">
            <a:spAutoFit/>
          </a:bodyPr>
          <a:lstStyle/>
          <a:p>
            <a:r>
              <a:rPr lang="es-CR" sz="1000" dirty="0"/>
              <a:t>123456789                  APELLIDO </a:t>
            </a:r>
            <a:r>
              <a:rPr lang="es-CR" sz="1000" dirty="0" err="1"/>
              <a:t>APELLIDO</a:t>
            </a:r>
            <a:endParaRPr lang="es-CR" sz="1000" dirty="0"/>
          </a:p>
          <a:p>
            <a:r>
              <a:rPr lang="es-CR" sz="1000" dirty="0"/>
              <a:t>	       NOMBRE</a:t>
            </a:r>
          </a:p>
        </p:txBody>
      </p:sp>
    </p:spTree>
    <p:extLst>
      <p:ext uri="{BB962C8B-B14F-4D97-AF65-F5344CB8AC3E}">
        <p14:creationId xmlns:p14="http://schemas.microsoft.com/office/powerpoint/2010/main" val="3016075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2A3DEB9-1766-4D64-AA91-4D00E72B5CCE}"/>
              </a:ext>
            </a:extLst>
          </p:cNvPr>
          <p:cNvPicPr>
            <a:picLocks noChangeAspect="1"/>
          </p:cNvPicPr>
          <p:nvPr/>
        </p:nvPicPr>
        <p:blipFill>
          <a:blip r:embed="rId3"/>
          <a:stretch>
            <a:fillRect/>
          </a:stretch>
        </p:blipFill>
        <p:spPr>
          <a:xfrm>
            <a:off x="0" y="105980"/>
            <a:ext cx="12192000" cy="6239306"/>
          </a:xfrm>
          <a:prstGeom prst="rect">
            <a:avLst/>
          </a:prstGeom>
        </p:spPr>
      </p:pic>
      <p:sp>
        <p:nvSpPr>
          <p:cNvPr id="5" name="Llamada rectangular redondeada 4"/>
          <p:cNvSpPr/>
          <p:nvPr/>
        </p:nvSpPr>
        <p:spPr>
          <a:xfrm>
            <a:off x="5923411" y="420630"/>
            <a:ext cx="4202545" cy="2805003"/>
          </a:xfrm>
          <a:prstGeom prst="wedgeRoundRectCallout">
            <a:avLst>
              <a:gd name="adj1" fmla="val -148817"/>
              <a:gd name="adj2" fmla="val -2834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2400" dirty="0"/>
              <a:t>Una vez que toda la información coincida con el documento adjunto, dar clic en el ícono de  “REVISAR”.</a:t>
            </a:r>
          </a:p>
          <a:p>
            <a:pPr algn="just"/>
            <a:endParaRPr lang="es-CR" sz="2400" dirty="0"/>
          </a:p>
        </p:txBody>
      </p:sp>
      <p:sp>
        <p:nvSpPr>
          <p:cNvPr id="10" name="Rectángulo 9">
            <a:extLst>
              <a:ext uri="{FF2B5EF4-FFF2-40B4-BE49-F238E27FC236}">
                <a16:creationId xmlns:a16="http://schemas.microsoft.com/office/drawing/2014/main" id="{70EDB1AF-DF45-4D7F-B456-67A2B4F28EBD}"/>
              </a:ext>
            </a:extLst>
          </p:cNvPr>
          <p:cNvSpPr/>
          <p:nvPr/>
        </p:nvSpPr>
        <p:spPr>
          <a:xfrm>
            <a:off x="5441009" y="1112096"/>
            <a:ext cx="482402" cy="208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27</a:t>
            </a:r>
          </a:p>
        </p:txBody>
      </p:sp>
      <p:sp>
        <p:nvSpPr>
          <p:cNvPr id="7" name="Llamada rectangular redondeada 6"/>
          <p:cNvSpPr/>
          <p:nvPr/>
        </p:nvSpPr>
        <p:spPr>
          <a:xfrm>
            <a:off x="4636168" y="4129905"/>
            <a:ext cx="2919664" cy="1459832"/>
          </a:xfrm>
          <a:prstGeom prst="wedgeRoundRectCallout">
            <a:avLst>
              <a:gd name="adj1" fmla="val -50220"/>
              <a:gd name="adj2" fmla="val -10856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latin typeface="Arial" panose="020B0604020202020204" pitchFamily="34" charset="0"/>
              </a:rPr>
              <a:t>Indicar en el cuadro de diálogo emergente el comentario si lo desea y dar clic en “Aceptar”.</a:t>
            </a:r>
            <a:endParaRPr lang="es-CR" sz="2400" dirty="0"/>
          </a:p>
        </p:txBody>
      </p:sp>
      <p:sp>
        <p:nvSpPr>
          <p:cNvPr id="9" name="Rectángulo 8">
            <a:extLst>
              <a:ext uri="{FF2B5EF4-FFF2-40B4-BE49-F238E27FC236}">
                <a16:creationId xmlns:a16="http://schemas.microsoft.com/office/drawing/2014/main" id="{70EDB1AF-DF45-4D7F-B456-67A2B4F28EBD}"/>
              </a:ext>
            </a:extLst>
          </p:cNvPr>
          <p:cNvSpPr/>
          <p:nvPr/>
        </p:nvSpPr>
        <p:spPr>
          <a:xfrm>
            <a:off x="5082850" y="3816592"/>
            <a:ext cx="482402" cy="208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28</a:t>
            </a:r>
          </a:p>
        </p:txBody>
      </p:sp>
      <p:sp>
        <p:nvSpPr>
          <p:cNvPr id="12" name="Llamada rectangular redondeada 6">
            <a:extLst>
              <a:ext uri="{FF2B5EF4-FFF2-40B4-BE49-F238E27FC236}">
                <a16:creationId xmlns:a16="http://schemas.microsoft.com/office/drawing/2014/main" id="{C71CA4DC-FE26-41CA-8DFE-8FE2BB490128}"/>
              </a:ext>
            </a:extLst>
          </p:cNvPr>
          <p:cNvSpPr/>
          <p:nvPr/>
        </p:nvSpPr>
        <p:spPr>
          <a:xfrm>
            <a:off x="4636168" y="4119025"/>
            <a:ext cx="2919664" cy="1459832"/>
          </a:xfrm>
          <a:prstGeom prst="wedgeRoundRectCallout">
            <a:avLst>
              <a:gd name="adj1" fmla="val -115042"/>
              <a:gd name="adj2" fmla="val -4009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latin typeface="Arial" panose="020B0604020202020204" pitchFamily="34" charset="0"/>
              </a:rPr>
              <a:t>Indicar en el cuadro de diálogo emergente el comentario si lo desea y dar clic en “Aceptar”.</a:t>
            </a:r>
            <a:endParaRPr lang="es-CR" sz="2400" dirty="0"/>
          </a:p>
        </p:txBody>
      </p:sp>
    </p:spTree>
    <p:extLst>
      <p:ext uri="{BB962C8B-B14F-4D97-AF65-F5344CB8AC3E}">
        <p14:creationId xmlns:p14="http://schemas.microsoft.com/office/powerpoint/2010/main" val="3334953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a:extLst>
              <a:ext uri="{FF2B5EF4-FFF2-40B4-BE49-F238E27FC236}">
                <a16:creationId xmlns:a16="http://schemas.microsoft.com/office/drawing/2014/main" id="{6CB0B9F2-AAE0-496E-BD2B-D48E362B4FEC}"/>
              </a:ext>
            </a:extLst>
          </p:cNvPr>
          <p:cNvSpPr txBox="1">
            <a:spLocks/>
          </p:cNvSpPr>
          <p:nvPr/>
        </p:nvSpPr>
        <p:spPr>
          <a:xfrm>
            <a:off x="2085563" y="202581"/>
            <a:ext cx="7886700"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CR" sz="4200" b="1" i="0" u="none" strike="noStrike" kern="1200" cap="none" spc="0" normalizeH="0" baseline="0" noProof="0" dirty="0">
                <a:ln>
                  <a:noFill/>
                </a:ln>
                <a:solidFill>
                  <a:srgbClr val="C00000"/>
                </a:solidFill>
                <a:effectLst/>
                <a:uLnTx/>
                <a:uFillTx/>
                <a:latin typeface="Calibri Light" panose="020F0302020204030204"/>
                <a:ea typeface="+mj-ea"/>
                <a:cs typeface="+mj-cs"/>
              </a:rPr>
              <a:t>Lista de Educaciones de Persona</a:t>
            </a:r>
          </a:p>
        </p:txBody>
      </p:sp>
      <p:sp>
        <p:nvSpPr>
          <p:cNvPr id="11" name="Marcador de contenido 2">
            <a:extLst>
              <a:ext uri="{FF2B5EF4-FFF2-40B4-BE49-F238E27FC236}">
                <a16:creationId xmlns:a16="http://schemas.microsoft.com/office/drawing/2014/main" id="{052FD9EE-5D99-44C8-97C2-D2F28583D6CB}"/>
              </a:ext>
            </a:extLst>
          </p:cNvPr>
          <p:cNvSpPr txBox="1">
            <a:spLocks/>
          </p:cNvSpPr>
          <p:nvPr/>
        </p:nvSpPr>
        <p:spPr>
          <a:xfrm>
            <a:off x="1328058" y="1528144"/>
            <a:ext cx="9368295" cy="446449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371600" lvl="2" indent="-457200" algn="just">
              <a:buFont typeface="+mj-lt"/>
              <a:buAutoNum type="arabicPeriod"/>
            </a:pPr>
            <a:r>
              <a:rPr lang="es-CR" sz="2400" u="sng" dirty="0">
                <a:effectLst/>
                <a:ea typeface="Calibri" panose="020F0502020204030204" pitchFamily="34" charset="0"/>
                <a:cs typeface="Times New Roman" panose="02020603050405020304" pitchFamily="18" charset="0"/>
              </a:rPr>
              <a:t>Educación formal</a:t>
            </a:r>
            <a:r>
              <a:rPr lang="es-CR" sz="2400" dirty="0">
                <a:effectLst/>
                <a:ea typeface="Calibri" panose="020F0502020204030204" pitchFamily="34" charset="0"/>
                <a:cs typeface="Times New Roman" panose="02020603050405020304" pitchFamily="18" charset="0"/>
              </a:rPr>
              <a:t>: incluir los títulos de primaria, secundaria, formaciones técnicas, parauniversitaria y universitaria.</a:t>
            </a:r>
          </a:p>
          <a:p>
            <a:pPr marL="1371600" lvl="2" indent="-457200" algn="just">
              <a:buFont typeface="+mj-lt"/>
              <a:buAutoNum type="arabicPeriod"/>
            </a:pPr>
            <a:endParaRPr lang="es-CR" sz="2400" dirty="0">
              <a:effectLst/>
              <a:ea typeface="Calibri" panose="020F0502020204030204" pitchFamily="34" charset="0"/>
              <a:cs typeface="Times New Roman" panose="02020603050405020304" pitchFamily="18" charset="0"/>
            </a:endParaRPr>
          </a:p>
          <a:p>
            <a:pPr marL="1371600" lvl="2" indent="-457200" algn="just">
              <a:buFont typeface="+mj-lt"/>
              <a:buAutoNum type="arabicPeriod"/>
            </a:pPr>
            <a:r>
              <a:rPr lang="es-CR" sz="2400" u="sng" dirty="0">
                <a:effectLst/>
                <a:ea typeface="Calibri" panose="020F0502020204030204" pitchFamily="34" charset="0"/>
                <a:cs typeface="Times New Roman" panose="02020603050405020304" pitchFamily="18" charset="0"/>
              </a:rPr>
              <a:t>Educación no formal</a:t>
            </a:r>
            <a:r>
              <a:rPr lang="es-CR" sz="2400" dirty="0">
                <a:effectLst/>
                <a:ea typeface="Calibri" panose="020F0502020204030204" pitchFamily="34" charset="0"/>
                <a:cs typeface="Times New Roman" panose="02020603050405020304" pitchFamily="18" charset="0"/>
              </a:rPr>
              <a:t>: </a:t>
            </a:r>
            <a:r>
              <a:rPr lang="es-CR" sz="2400" dirty="0">
                <a:effectLst/>
                <a:ea typeface="Times New Roman" panose="02020603050405020304" pitchFamily="18" charset="0"/>
                <a:cs typeface="Times New Roman" panose="02020603050405020304" pitchFamily="18" charset="0"/>
              </a:rPr>
              <a:t>incluir aquellos títulos </a:t>
            </a:r>
            <a:r>
              <a:rPr lang="es-CR" sz="2400" b="1" dirty="0">
                <a:effectLst/>
                <a:ea typeface="Times New Roman" panose="02020603050405020304" pitchFamily="18" charset="0"/>
                <a:cs typeface="Times New Roman" panose="02020603050405020304" pitchFamily="18" charset="0"/>
              </a:rPr>
              <a:t>de capacitación</a:t>
            </a:r>
            <a:r>
              <a:rPr lang="es-CR" sz="2400" dirty="0">
                <a:effectLst/>
                <a:ea typeface="Times New Roman" panose="02020603050405020304" pitchFamily="18" charset="0"/>
                <a:cs typeface="Times New Roman" panose="02020603050405020304" pitchFamily="18" charset="0"/>
              </a:rPr>
              <a:t> recibida </a:t>
            </a:r>
            <a:r>
              <a:rPr lang="es-CR" sz="2400" dirty="0">
                <a:effectLst/>
                <a:ea typeface="Calibri" panose="020F0502020204030204" pitchFamily="34" charset="0"/>
                <a:cs typeface="Times New Roman" panose="02020603050405020304" pitchFamily="18" charset="0"/>
              </a:rPr>
              <a:t>mediante cursos, talleres, congresos, convivios, entre otros, siempre y cuando corresponda a la modalidad de participación o aprovechamiento y </a:t>
            </a:r>
            <a:r>
              <a:rPr lang="es-CR" sz="2400" dirty="0">
                <a:effectLst/>
                <a:ea typeface="Times New Roman" panose="02020603050405020304" pitchFamily="18" charset="0"/>
                <a:cs typeface="Times New Roman" panose="02020603050405020304" pitchFamily="18" charset="0"/>
              </a:rPr>
              <a:t>adjuntar la imagen del título escaneado y los contenidos del curso. </a:t>
            </a:r>
            <a:r>
              <a:rPr lang="es-CR" sz="2400" dirty="0">
                <a:effectLst/>
                <a:ea typeface="Calibri" panose="020F0502020204030204" pitchFamily="34" charset="0"/>
                <a:cs typeface="Times New Roman" panose="02020603050405020304" pitchFamily="18" charset="0"/>
              </a:rPr>
              <a:t>Para evaluación de atestados solo se reconocerá aquella capacitación que detalle la cantidad de horas. </a:t>
            </a:r>
            <a:r>
              <a:rPr lang="es-CR" sz="2400" dirty="0">
                <a:effectLst/>
                <a:ea typeface="Times New Roman" panose="02020603050405020304" pitchFamily="18" charset="0"/>
                <a:cs typeface="Times New Roman" panose="02020603050405020304" pitchFamily="18" charset="0"/>
              </a:rPr>
              <a:t>Aquellos títulos de cursos que no incluyan el número de horas deben adjuntar certificación que detalle dicha información</a:t>
            </a:r>
            <a:r>
              <a:rPr lang="es-CR" sz="2400" dirty="0">
                <a:effectLst/>
                <a:ea typeface="Calibri" panose="020F0502020204030204" pitchFamily="34" charset="0"/>
                <a:cs typeface="Times New Roman" panose="02020603050405020304" pitchFamily="18" charset="0"/>
              </a:rPr>
              <a:t>.</a:t>
            </a:r>
          </a:p>
          <a:p>
            <a:pPr marL="1371600" lvl="2" indent="-457200" algn="just">
              <a:buFont typeface="+mj-lt"/>
              <a:buAutoNum type="arabicPeriod"/>
            </a:pPr>
            <a:endParaRPr lang="es-CR" sz="2400" dirty="0">
              <a:effectLst/>
              <a:ea typeface="Calibri" panose="020F0502020204030204" pitchFamily="34" charset="0"/>
              <a:cs typeface="Times New Roman" panose="02020603050405020304" pitchFamily="18" charset="0"/>
            </a:endParaRPr>
          </a:p>
          <a:p>
            <a:pPr marL="914400" lvl="2" indent="0" algn="just">
              <a:buNone/>
            </a:pPr>
            <a:r>
              <a:rPr lang="es-CR" sz="2400" dirty="0">
                <a:solidFill>
                  <a:srgbClr val="0070C0"/>
                </a:solidFill>
                <a:ea typeface="Calibri" panose="020F0502020204030204" pitchFamily="34" charset="0"/>
                <a:cs typeface="Times New Roman" panose="02020603050405020304" pitchFamily="18" charset="0"/>
              </a:rPr>
              <a:t>Nota aclaratoria: </a:t>
            </a:r>
            <a:r>
              <a:rPr lang="es-CR" sz="2400" dirty="0">
                <a:ea typeface="Calibri" panose="020F0502020204030204" pitchFamily="34" charset="0"/>
                <a:cs typeface="Times New Roman" panose="02020603050405020304" pitchFamily="18" charset="0"/>
              </a:rPr>
              <a:t>Los títulos asociados a la educación formal que hayan sido emitidos en el extranjero, deben estar debidamente reconocidos y equiparados.</a:t>
            </a:r>
            <a:endParaRPr lang="es-CR" sz="2400" dirty="0">
              <a:effectLst/>
              <a:ea typeface="Calibri" panose="020F0502020204030204" pitchFamily="34" charset="0"/>
              <a:cs typeface="Times New Roman" panose="02020603050405020304" pitchFamily="18" charset="0"/>
            </a:endParaRPr>
          </a:p>
          <a:p>
            <a:pPr marL="0" indent="0" algn="just">
              <a:buNone/>
            </a:pPr>
            <a:endParaRPr lang="es-CR" dirty="0">
              <a:solidFill>
                <a:sysClr val="windowText" lastClr="000000"/>
              </a:solidFill>
              <a:latin typeface="Calibri" panose="020F0502020204030204"/>
            </a:endParaRPr>
          </a:p>
        </p:txBody>
      </p:sp>
    </p:spTree>
    <p:extLst>
      <p:ext uri="{BB962C8B-B14F-4D97-AF65-F5344CB8AC3E}">
        <p14:creationId xmlns:p14="http://schemas.microsoft.com/office/powerpoint/2010/main" val="14285240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C70DF363-DE85-4BBE-A5E8-E389154D495E}"/>
              </a:ext>
            </a:extLst>
          </p:cNvPr>
          <p:cNvPicPr>
            <a:picLocks noChangeAspect="1"/>
          </p:cNvPicPr>
          <p:nvPr/>
        </p:nvPicPr>
        <p:blipFill>
          <a:blip r:embed="rId3"/>
          <a:stretch>
            <a:fillRect/>
          </a:stretch>
        </p:blipFill>
        <p:spPr>
          <a:xfrm>
            <a:off x="0" y="316618"/>
            <a:ext cx="12192000" cy="6224763"/>
          </a:xfrm>
          <a:prstGeom prst="rect">
            <a:avLst/>
          </a:prstGeom>
        </p:spPr>
      </p:pic>
      <p:sp>
        <p:nvSpPr>
          <p:cNvPr id="12" name="Llamada rectangular redondeada 6">
            <a:extLst>
              <a:ext uri="{FF2B5EF4-FFF2-40B4-BE49-F238E27FC236}">
                <a16:creationId xmlns:a16="http://schemas.microsoft.com/office/drawing/2014/main" id="{86D1B57B-3566-472C-BDE8-34921245E290}"/>
              </a:ext>
            </a:extLst>
          </p:cNvPr>
          <p:cNvSpPr/>
          <p:nvPr/>
        </p:nvSpPr>
        <p:spPr>
          <a:xfrm>
            <a:off x="7959716" y="3771167"/>
            <a:ext cx="2919664" cy="1459832"/>
          </a:xfrm>
          <a:prstGeom prst="wedgeRoundRectCallout">
            <a:avLst>
              <a:gd name="adj1" fmla="val 40024"/>
              <a:gd name="adj2" fmla="val -1064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2400" dirty="0"/>
              <a:t>Verificar que el estado cambió a “Revisado”.</a:t>
            </a:r>
          </a:p>
        </p:txBody>
      </p:sp>
      <p:sp>
        <p:nvSpPr>
          <p:cNvPr id="15" name="Rectángulo 14">
            <a:extLst>
              <a:ext uri="{FF2B5EF4-FFF2-40B4-BE49-F238E27FC236}">
                <a16:creationId xmlns:a16="http://schemas.microsoft.com/office/drawing/2014/main" id="{5E1CF4B4-8362-4346-85F7-CC950DC95B07}"/>
              </a:ext>
            </a:extLst>
          </p:cNvPr>
          <p:cNvSpPr/>
          <p:nvPr/>
        </p:nvSpPr>
        <p:spPr>
          <a:xfrm>
            <a:off x="9845237" y="3666729"/>
            <a:ext cx="482402" cy="208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29</a:t>
            </a:r>
          </a:p>
        </p:txBody>
      </p:sp>
    </p:spTree>
    <p:extLst>
      <p:ext uri="{BB962C8B-B14F-4D97-AF65-F5344CB8AC3E}">
        <p14:creationId xmlns:p14="http://schemas.microsoft.com/office/powerpoint/2010/main" val="34047769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0E606E18-D64A-4666-8FE1-90948DF77C26}"/>
              </a:ext>
            </a:extLst>
          </p:cNvPr>
          <p:cNvPicPr>
            <a:picLocks noChangeAspect="1"/>
          </p:cNvPicPr>
          <p:nvPr/>
        </p:nvPicPr>
        <p:blipFill>
          <a:blip r:embed="rId3"/>
          <a:stretch>
            <a:fillRect/>
          </a:stretch>
        </p:blipFill>
        <p:spPr>
          <a:xfrm>
            <a:off x="0" y="358966"/>
            <a:ext cx="12192000" cy="6140067"/>
          </a:xfrm>
          <a:prstGeom prst="rect">
            <a:avLst/>
          </a:prstGeom>
        </p:spPr>
      </p:pic>
      <p:sp>
        <p:nvSpPr>
          <p:cNvPr id="12" name="Llamada rectangular redondeada 6">
            <a:extLst>
              <a:ext uri="{FF2B5EF4-FFF2-40B4-BE49-F238E27FC236}">
                <a16:creationId xmlns:a16="http://schemas.microsoft.com/office/drawing/2014/main" id="{86D1B57B-3566-472C-BDE8-34921245E290}"/>
              </a:ext>
            </a:extLst>
          </p:cNvPr>
          <p:cNvSpPr/>
          <p:nvPr/>
        </p:nvSpPr>
        <p:spPr>
          <a:xfrm>
            <a:off x="6290404" y="1226213"/>
            <a:ext cx="2919664" cy="1459832"/>
          </a:xfrm>
          <a:prstGeom prst="wedgeRoundRectCallout">
            <a:avLst>
              <a:gd name="adj1" fmla="val -203971"/>
              <a:gd name="adj2" fmla="val -5402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2400" dirty="0"/>
              <a:t>Proceda a dar clic en el ícono “Aprobar”</a:t>
            </a:r>
          </a:p>
        </p:txBody>
      </p:sp>
      <p:sp>
        <p:nvSpPr>
          <p:cNvPr id="15" name="Rectángulo 14">
            <a:extLst>
              <a:ext uri="{FF2B5EF4-FFF2-40B4-BE49-F238E27FC236}">
                <a16:creationId xmlns:a16="http://schemas.microsoft.com/office/drawing/2014/main" id="{5E1CF4B4-8362-4346-85F7-CC950DC95B07}"/>
              </a:ext>
            </a:extLst>
          </p:cNvPr>
          <p:cNvSpPr/>
          <p:nvPr/>
        </p:nvSpPr>
        <p:spPr>
          <a:xfrm>
            <a:off x="6448894" y="1277342"/>
            <a:ext cx="482402" cy="208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30</a:t>
            </a:r>
          </a:p>
        </p:txBody>
      </p:sp>
      <p:sp>
        <p:nvSpPr>
          <p:cNvPr id="8" name="Llamada rectangular redondeada 6">
            <a:extLst>
              <a:ext uri="{FF2B5EF4-FFF2-40B4-BE49-F238E27FC236}">
                <a16:creationId xmlns:a16="http://schemas.microsoft.com/office/drawing/2014/main" id="{74E6984D-EB95-4F57-A921-6EF5C58A1032}"/>
              </a:ext>
            </a:extLst>
          </p:cNvPr>
          <p:cNvSpPr/>
          <p:nvPr/>
        </p:nvSpPr>
        <p:spPr>
          <a:xfrm>
            <a:off x="8442118" y="4901871"/>
            <a:ext cx="2919664" cy="1459832"/>
          </a:xfrm>
          <a:prstGeom prst="wedgeRoundRectCallout">
            <a:avLst>
              <a:gd name="adj1" fmla="val -89186"/>
              <a:gd name="adj2" fmla="val -13769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latin typeface="Arial" panose="020B0604020202020204" pitchFamily="34" charset="0"/>
              </a:rPr>
              <a:t>Indicar en el cuadro de diálogo emergente el comentario si lo desea y dar clic en “Aceptar”.</a:t>
            </a:r>
            <a:endParaRPr lang="es-CR" sz="2400" dirty="0"/>
          </a:p>
        </p:txBody>
      </p:sp>
      <p:sp>
        <p:nvSpPr>
          <p:cNvPr id="9" name="Llamada rectangular redondeada 6">
            <a:extLst>
              <a:ext uri="{FF2B5EF4-FFF2-40B4-BE49-F238E27FC236}">
                <a16:creationId xmlns:a16="http://schemas.microsoft.com/office/drawing/2014/main" id="{02313F68-0C03-4975-91AA-EA189629AEFA}"/>
              </a:ext>
            </a:extLst>
          </p:cNvPr>
          <p:cNvSpPr/>
          <p:nvPr/>
        </p:nvSpPr>
        <p:spPr>
          <a:xfrm>
            <a:off x="8442118" y="4901871"/>
            <a:ext cx="2919664" cy="1597162"/>
          </a:xfrm>
          <a:prstGeom prst="wedgeRoundRectCallout">
            <a:avLst>
              <a:gd name="adj1" fmla="val -139442"/>
              <a:gd name="adj2" fmla="val -5393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a:latin typeface="Arial" panose="020B0604020202020204" pitchFamily="34" charset="0"/>
              </a:rPr>
              <a:t>Indicar en el cuadro de diálogo emergente el comentario si lo desea y dar clic en “Aceptar”.</a:t>
            </a:r>
            <a:endParaRPr lang="es-CR" sz="2400" dirty="0"/>
          </a:p>
        </p:txBody>
      </p:sp>
      <p:sp>
        <p:nvSpPr>
          <p:cNvPr id="7" name="Rectángulo 6">
            <a:extLst>
              <a:ext uri="{FF2B5EF4-FFF2-40B4-BE49-F238E27FC236}">
                <a16:creationId xmlns:a16="http://schemas.microsoft.com/office/drawing/2014/main" id="{B5927436-1B78-4C67-A9D7-2A39226E4FE7}"/>
              </a:ext>
            </a:extLst>
          </p:cNvPr>
          <p:cNvSpPr/>
          <p:nvPr/>
        </p:nvSpPr>
        <p:spPr>
          <a:xfrm>
            <a:off x="8727666" y="4901871"/>
            <a:ext cx="482402" cy="208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31</a:t>
            </a:r>
          </a:p>
        </p:txBody>
      </p:sp>
    </p:spTree>
    <p:extLst>
      <p:ext uri="{BB962C8B-B14F-4D97-AF65-F5344CB8AC3E}">
        <p14:creationId xmlns:p14="http://schemas.microsoft.com/office/powerpoint/2010/main" val="7096538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86D2CA4B-5142-41C1-AFEF-2D8E4E60C2FB}"/>
              </a:ext>
            </a:extLst>
          </p:cNvPr>
          <p:cNvPicPr>
            <a:picLocks noChangeAspect="1"/>
          </p:cNvPicPr>
          <p:nvPr/>
        </p:nvPicPr>
        <p:blipFill>
          <a:blip r:embed="rId3"/>
          <a:stretch>
            <a:fillRect/>
          </a:stretch>
        </p:blipFill>
        <p:spPr>
          <a:xfrm>
            <a:off x="0" y="285058"/>
            <a:ext cx="12192000" cy="6287884"/>
          </a:xfrm>
          <a:prstGeom prst="rect">
            <a:avLst/>
          </a:prstGeom>
        </p:spPr>
      </p:pic>
      <p:sp>
        <p:nvSpPr>
          <p:cNvPr id="12" name="Llamada rectangular redondeada 6">
            <a:extLst>
              <a:ext uri="{FF2B5EF4-FFF2-40B4-BE49-F238E27FC236}">
                <a16:creationId xmlns:a16="http://schemas.microsoft.com/office/drawing/2014/main" id="{86D1B57B-3566-472C-BDE8-34921245E290}"/>
              </a:ext>
            </a:extLst>
          </p:cNvPr>
          <p:cNvSpPr/>
          <p:nvPr/>
        </p:nvSpPr>
        <p:spPr>
          <a:xfrm>
            <a:off x="7959716" y="3771167"/>
            <a:ext cx="2919664" cy="1459832"/>
          </a:xfrm>
          <a:prstGeom prst="wedgeRoundRectCallout">
            <a:avLst>
              <a:gd name="adj1" fmla="val 40024"/>
              <a:gd name="adj2" fmla="val -1064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2400" dirty="0"/>
              <a:t>Verificar que el estado cambió a “Aprobado”.</a:t>
            </a:r>
          </a:p>
        </p:txBody>
      </p:sp>
      <p:sp>
        <p:nvSpPr>
          <p:cNvPr id="15" name="Rectángulo 14">
            <a:extLst>
              <a:ext uri="{FF2B5EF4-FFF2-40B4-BE49-F238E27FC236}">
                <a16:creationId xmlns:a16="http://schemas.microsoft.com/office/drawing/2014/main" id="{5E1CF4B4-8362-4346-85F7-CC950DC95B07}"/>
              </a:ext>
            </a:extLst>
          </p:cNvPr>
          <p:cNvSpPr/>
          <p:nvPr/>
        </p:nvSpPr>
        <p:spPr>
          <a:xfrm>
            <a:off x="9823466" y="3666729"/>
            <a:ext cx="482402" cy="208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32</a:t>
            </a:r>
          </a:p>
        </p:txBody>
      </p:sp>
    </p:spTree>
    <p:extLst>
      <p:ext uri="{BB962C8B-B14F-4D97-AF65-F5344CB8AC3E}">
        <p14:creationId xmlns:p14="http://schemas.microsoft.com/office/powerpoint/2010/main" val="6050064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2B2E1E47-F9BA-4320-AC01-B9DD4F5ECFFB}"/>
              </a:ext>
            </a:extLst>
          </p:cNvPr>
          <p:cNvPicPr>
            <a:picLocks noChangeAspect="1"/>
          </p:cNvPicPr>
          <p:nvPr/>
        </p:nvPicPr>
        <p:blipFill>
          <a:blip r:embed="rId3"/>
          <a:stretch>
            <a:fillRect/>
          </a:stretch>
        </p:blipFill>
        <p:spPr>
          <a:xfrm>
            <a:off x="0" y="222312"/>
            <a:ext cx="12192000" cy="6264520"/>
          </a:xfrm>
          <a:prstGeom prst="rect">
            <a:avLst/>
          </a:prstGeom>
        </p:spPr>
      </p:pic>
      <p:sp>
        <p:nvSpPr>
          <p:cNvPr id="13" name="Rectángulo 12">
            <a:extLst>
              <a:ext uri="{FF2B5EF4-FFF2-40B4-BE49-F238E27FC236}">
                <a16:creationId xmlns:a16="http://schemas.microsoft.com/office/drawing/2014/main" id="{B9B7A44B-C078-4CE5-930B-712A2E8891AE}"/>
              </a:ext>
            </a:extLst>
          </p:cNvPr>
          <p:cNvSpPr/>
          <p:nvPr/>
        </p:nvSpPr>
        <p:spPr>
          <a:xfrm flipV="1">
            <a:off x="1167613" y="1952362"/>
            <a:ext cx="2313524" cy="176461"/>
          </a:xfrm>
          <a:prstGeom prst="rect">
            <a:avLst/>
          </a:prstGeom>
          <a:solidFill>
            <a:schemeClr val="bg1">
              <a:lumMod val="85000"/>
            </a:schemeClr>
          </a:solidFill>
          <a:ln>
            <a:solidFill>
              <a:schemeClr val="bg1">
                <a:lumMod val="8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CR">
              <a:ln>
                <a:solidFill>
                  <a:schemeClr val="bg1">
                    <a:lumMod val="95000"/>
                  </a:schemeClr>
                </a:solidFill>
              </a:ln>
              <a:solidFill>
                <a:schemeClr val="bg1">
                  <a:lumMod val="95000"/>
                </a:schemeClr>
              </a:solidFill>
            </a:endParaRPr>
          </a:p>
        </p:txBody>
      </p:sp>
      <p:sp>
        <p:nvSpPr>
          <p:cNvPr id="16" name="Rectángulo 15">
            <a:extLst>
              <a:ext uri="{FF2B5EF4-FFF2-40B4-BE49-F238E27FC236}">
                <a16:creationId xmlns:a16="http://schemas.microsoft.com/office/drawing/2014/main" id="{B9B7A44B-C078-4CE5-930B-712A2E8891AE}"/>
              </a:ext>
            </a:extLst>
          </p:cNvPr>
          <p:cNvSpPr/>
          <p:nvPr/>
        </p:nvSpPr>
        <p:spPr>
          <a:xfrm>
            <a:off x="211650" y="3755609"/>
            <a:ext cx="955963" cy="355519"/>
          </a:xfrm>
          <a:prstGeom prst="rect">
            <a:avLst/>
          </a:prstGeom>
          <a:solidFill>
            <a:schemeClr val="bg1"/>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CR"/>
          </a:p>
        </p:txBody>
      </p:sp>
      <p:sp>
        <p:nvSpPr>
          <p:cNvPr id="7" name="Llamada rectangular redondeada 6"/>
          <p:cNvSpPr/>
          <p:nvPr/>
        </p:nvSpPr>
        <p:spPr>
          <a:xfrm>
            <a:off x="3641704" y="861747"/>
            <a:ext cx="3866320" cy="833507"/>
          </a:xfrm>
          <a:prstGeom prst="wedgeRoundRectCallout">
            <a:avLst>
              <a:gd name="adj1" fmla="val -114960"/>
              <a:gd name="adj2" fmla="val -78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1" indent="0" algn="just">
              <a:buNone/>
            </a:pPr>
            <a:r>
              <a:rPr lang="es-CR" dirty="0">
                <a:latin typeface="Arial" panose="020B0604020202020204" pitchFamily="34" charset="0"/>
                <a:ea typeface="Calibri" panose="020F0502020204030204" pitchFamily="34" charset="0"/>
                <a:cs typeface="Arial" panose="020B0604020202020204" pitchFamily="34" charset="0"/>
              </a:rPr>
              <a:t>Selecciona el ícono de “CONFRONTADO CONTRA EL ORGINAL”</a:t>
            </a:r>
            <a:endParaRPr lang="es-CR" dirty="0">
              <a:latin typeface="Arial" panose="020B0604020202020204" pitchFamily="34" charset="0"/>
              <a:ea typeface="Calibri" panose="020F0502020204030204" pitchFamily="34" charset="0"/>
            </a:endParaRPr>
          </a:p>
        </p:txBody>
      </p:sp>
      <p:sp>
        <p:nvSpPr>
          <p:cNvPr id="9" name="Rectángulo 8">
            <a:extLst>
              <a:ext uri="{FF2B5EF4-FFF2-40B4-BE49-F238E27FC236}">
                <a16:creationId xmlns:a16="http://schemas.microsoft.com/office/drawing/2014/main" id="{70EDB1AF-DF45-4D7F-B456-67A2B4F28EBD}"/>
              </a:ext>
            </a:extLst>
          </p:cNvPr>
          <p:cNvSpPr/>
          <p:nvPr/>
        </p:nvSpPr>
        <p:spPr>
          <a:xfrm>
            <a:off x="3481137" y="1036968"/>
            <a:ext cx="482402" cy="208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33</a:t>
            </a:r>
          </a:p>
        </p:txBody>
      </p:sp>
      <p:sp>
        <p:nvSpPr>
          <p:cNvPr id="12" name="Llamada rectangular redondeada 6">
            <a:extLst>
              <a:ext uri="{FF2B5EF4-FFF2-40B4-BE49-F238E27FC236}">
                <a16:creationId xmlns:a16="http://schemas.microsoft.com/office/drawing/2014/main" id="{260FBEBC-133D-4F96-B829-2F7212F363E7}"/>
              </a:ext>
            </a:extLst>
          </p:cNvPr>
          <p:cNvSpPr/>
          <p:nvPr/>
        </p:nvSpPr>
        <p:spPr>
          <a:xfrm>
            <a:off x="2681968" y="4111128"/>
            <a:ext cx="3866320" cy="1921410"/>
          </a:xfrm>
          <a:prstGeom prst="wedgeRoundRectCallout">
            <a:avLst>
              <a:gd name="adj1" fmla="val -77009"/>
              <a:gd name="adj2" fmla="val -10139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1" indent="0" algn="just">
              <a:buNone/>
            </a:pPr>
            <a:r>
              <a:rPr lang="es-CR" dirty="0">
                <a:latin typeface="Arial" panose="020B0604020202020204" pitchFamily="34" charset="0"/>
                <a:ea typeface="Calibri" panose="020F0502020204030204" pitchFamily="34" charset="0"/>
              </a:rPr>
              <a:t>Se le desplegará una pantalla emergente dentro de la cual deberá marcar la casilla de “Confrontado Contra Original” y dar clic en el botón “CONFIRMAR”.</a:t>
            </a:r>
          </a:p>
        </p:txBody>
      </p:sp>
      <p:sp>
        <p:nvSpPr>
          <p:cNvPr id="14" name="Llamada rectangular redondeada 6">
            <a:extLst>
              <a:ext uri="{FF2B5EF4-FFF2-40B4-BE49-F238E27FC236}">
                <a16:creationId xmlns:a16="http://schemas.microsoft.com/office/drawing/2014/main" id="{B0B8CEDA-DFC5-48CB-ABA2-BF8C212CE3F3}"/>
              </a:ext>
            </a:extLst>
          </p:cNvPr>
          <p:cNvSpPr/>
          <p:nvPr/>
        </p:nvSpPr>
        <p:spPr>
          <a:xfrm>
            <a:off x="2681968" y="4111128"/>
            <a:ext cx="3866320" cy="1921410"/>
          </a:xfrm>
          <a:prstGeom prst="wedgeRoundRectCallout">
            <a:avLst>
              <a:gd name="adj1" fmla="val -73984"/>
              <a:gd name="adj2" fmla="val -12076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1" indent="0" algn="just">
              <a:buNone/>
            </a:pPr>
            <a:r>
              <a:rPr lang="es-CR" dirty="0">
                <a:latin typeface="Arial" panose="020B0604020202020204" pitchFamily="34" charset="0"/>
                <a:ea typeface="Calibri" panose="020F0502020204030204" pitchFamily="34" charset="0"/>
              </a:rPr>
              <a:t>Se le desplegará una pantalla emergente dentro de la cual deberá marcar la casilla de “Confrontado Contra Original” y dar clic en el botón “CONFIRMAR”.</a:t>
            </a:r>
          </a:p>
        </p:txBody>
      </p:sp>
      <p:sp>
        <p:nvSpPr>
          <p:cNvPr id="18" name="Rectángulo 17">
            <a:extLst>
              <a:ext uri="{FF2B5EF4-FFF2-40B4-BE49-F238E27FC236}">
                <a16:creationId xmlns:a16="http://schemas.microsoft.com/office/drawing/2014/main" id="{70EDB1AF-DF45-4D7F-B456-67A2B4F28EBD}"/>
              </a:ext>
            </a:extLst>
          </p:cNvPr>
          <p:cNvSpPr/>
          <p:nvPr/>
        </p:nvSpPr>
        <p:spPr>
          <a:xfrm>
            <a:off x="3341064" y="3882167"/>
            <a:ext cx="482402" cy="208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34</a:t>
            </a:r>
          </a:p>
        </p:txBody>
      </p:sp>
    </p:spTree>
    <p:extLst>
      <p:ext uri="{BB962C8B-B14F-4D97-AF65-F5344CB8AC3E}">
        <p14:creationId xmlns:p14="http://schemas.microsoft.com/office/powerpoint/2010/main" val="16804598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ACF932D7-C499-4319-8479-272C15FF4125}"/>
              </a:ext>
            </a:extLst>
          </p:cNvPr>
          <p:cNvPicPr>
            <a:picLocks noChangeAspect="1"/>
          </p:cNvPicPr>
          <p:nvPr/>
        </p:nvPicPr>
        <p:blipFill>
          <a:blip r:embed="rId3"/>
          <a:stretch>
            <a:fillRect/>
          </a:stretch>
        </p:blipFill>
        <p:spPr>
          <a:xfrm>
            <a:off x="0" y="536227"/>
            <a:ext cx="12192000" cy="5317713"/>
          </a:xfrm>
          <a:prstGeom prst="rect">
            <a:avLst/>
          </a:prstGeom>
        </p:spPr>
      </p:pic>
      <p:sp>
        <p:nvSpPr>
          <p:cNvPr id="16" name="Rectángulo 15">
            <a:extLst>
              <a:ext uri="{FF2B5EF4-FFF2-40B4-BE49-F238E27FC236}">
                <a16:creationId xmlns:a16="http://schemas.microsoft.com/office/drawing/2014/main" id="{B9B7A44B-C078-4CE5-930B-712A2E8891AE}"/>
              </a:ext>
            </a:extLst>
          </p:cNvPr>
          <p:cNvSpPr/>
          <p:nvPr/>
        </p:nvSpPr>
        <p:spPr>
          <a:xfrm>
            <a:off x="211650" y="3755609"/>
            <a:ext cx="955963" cy="355519"/>
          </a:xfrm>
          <a:prstGeom prst="rect">
            <a:avLst/>
          </a:prstGeom>
          <a:solidFill>
            <a:schemeClr val="bg1"/>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CR"/>
          </a:p>
        </p:txBody>
      </p:sp>
      <p:sp>
        <p:nvSpPr>
          <p:cNvPr id="5" name="Llamada rectangular redondeada 4"/>
          <p:cNvSpPr/>
          <p:nvPr/>
        </p:nvSpPr>
        <p:spPr>
          <a:xfrm>
            <a:off x="5622515" y="4111128"/>
            <a:ext cx="2871537" cy="1313696"/>
          </a:xfrm>
          <a:prstGeom prst="wedgeRoundRectCallout">
            <a:avLst>
              <a:gd name="adj1" fmla="val -147908"/>
              <a:gd name="adj2" fmla="val 4432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Revisar que el </a:t>
            </a:r>
            <a:r>
              <a:rPr lang="es-MX" dirty="0" err="1"/>
              <a:t>check</a:t>
            </a:r>
            <a:r>
              <a:rPr lang="es-MX" dirty="0"/>
              <a:t> de “Confrontado Contra Original” se encuentre marcado</a:t>
            </a:r>
          </a:p>
        </p:txBody>
      </p:sp>
      <p:sp>
        <p:nvSpPr>
          <p:cNvPr id="14" name="Rectángulo 13">
            <a:extLst>
              <a:ext uri="{FF2B5EF4-FFF2-40B4-BE49-F238E27FC236}">
                <a16:creationId xmlns:a16="http://schemas.microsoft.com/office/drawing/2014/main" id="{70EDB1AF-DF45-4D7F-B456-67A2B4F28EBD}"/>
              </a:ext>
            </a:extLst>
          </p:cNvPr>
          <p:cNvSpPr/>
          <p:nvPr/>
        </p:nvSpPr>
        <p:spPr>
          <a:xfrm>
            <a:off x="5381314" y="4963060"/>
            <a:ext cx="482402" cy="208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35</a:t>
            </a:r>
          </a:p>
        </p:txBody>
      </p:sp>
    </p:spTree>
    <p:extLst>
      <p:ext uri="{BB962C8B-B14F-4D97-AF65-F5344CB8AC3E}">
        <p14:creationId xmlns:p14="http://schemas.microsoft.com/office/powerpoint/2010/main" val="2364912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9437408A-0E38-4E6B-B20F-F8330BE60128}"/>
              </a:ext>
            </a:extLst>
          </p:cNvPr>
          <p:cNvPicPr>
            <a:picLocks noChangeAspect="1"/>
          </p:cNvPicPr>
          <p:nvPr/>
        </p:nvPicPr>
        <p:blipFill>
          <a:blip r:embed="rId2"/>
          <a:stretch>
            <a:fillRect/>
          </a:stretch>
        </p:blipFill>
        <p:spPr>
          <a:xfrm>
            <a:off x="0" y="277147"/>
            <a:ext cx="12192000" cy="6303706"/>
          </a:xfrm>
          <a:prstGeom prst="rect">
            <a:avLst/>
          </a:prstGeom>
        </p:spPr>
      </p:pic>
      <p:sp>
        <p:nvSpPr>
          <p:cNvPr id="9" name="Flecha: hacia la izquierda 8">
            <a:extLst>
              <a:ext uri="{FF2B5EF4-FFF2-40B4-BE49-F238E27FC236}">
                <a16:creationId xmlns:a16="http://schemas.microsoft.com/office/drawing/2014/main" id="{DBCA25F5-986D-42CB-BB27-DB675A7CBDF1}"/>
              </a:ext>
            </a:extLst>
          </p:cNvPr>
          <p:cNvSpPr/>
          <p:nvPr/>
        </p:nvSpPr>
        <p:spPr>
          <a:xfrm>
            <a:off x="1071418" y="2105894"/>
            <a:ext cx="544946" cy="3786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1</a:t>
            </a:r>
          </a:p>
        </p:txBody>
      </p:sp>
      <p:sp>
        <p:nvSpPr>
          <p:cNvPr id="10" name="Flecha: a la derecha 9">
            <a:extLst>
              <a:ext uri="{FF2B5EF4-FFF2-40B4-BE49-F238E27FC236}">
                <a16:creationId xmlns:a16="http://schemas.microsoft.com/office/drawing/2014/main" id="{C0569376-F5AA-4519-BFDB-81C047F33847}"/>
              </a:ext>
            </a:extLst>
          </p:cNvPr>
          <p:cNvSpPr/>
          <p:nvPr/>
        </p:nvSpPr>
        <p:spPr>
          <a:xfrm>
            <a:off x="101599" y="3551382"/>
            <a:ext cx="471055" cy="3232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4</a:t>
            </a:r>
          </a:p>
        </p:txBody>
      </p:sp>
      <p:sp>
        <p:nvSpPr>
          <p:cNvPr id="11" name="Flecha: a la derecha 10">
            <a:extLst>
              <a:ext uri="{FF2B5EF4-FFF2-40B4-BE49-F238E27FC236}">
                <a16:creationId xmlns:a16="http://schemas.microsoft.com/office/drawing/2014/main" id="{2B2D7F80-DA56-40D8-BCFF-C1CE7EDACE65}"/>
              </a:ext>
            </a:extLst>
          </p:cNvPr>
          <p:cNvSpPr/>
          <p:nvPr/>
        </p:nvSpPr>
        <p:spPr>
          <a:xfrm>
            <a:off x="263236" y="4064002"/>
            <a:ext cx="471055" cy="3232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5</a:t>
            </a:r>
          </a:p>
        </p:txBody>
      </p:sp>
      <p:sp>
        <p:nvSpPr>
          <p:cNvPr id="6" name="Rectángulo: esquinas redondeadas 5">
            <a:extLst>
              <a:ext uri="{FF2B5EF4-FFF2-40B4-BE49-F238E27FC236}">
                <a16:creationId xmlns:a16="http://schemas.microsoft.com/office/drawing/2014/main" id="{CCE9CDF1-7DC6-4569-8805-A18625BC8966}"/>
              </a:ext>
            </a:extLst>
          </p:cNvPr>
          <p:cNvSpPr/>
          <p:nvPr/>
        </p:nvSpPr>
        <p:spPr>
          <a:xfrm>
            <a:off x="2674160" y="277147"/>
            <a:ext cx="2975212" cy="11536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Para ingresar a Lista de Educaciones de Persona, ir a las pestañas 1, 2, 3, 4 y 5</a:t>
            </a:r>
            <a:endParaRPr lang="es-CR" dirty="0"/>
          </a:p>
        </p:txBody>
      </p:sp>
      <p:sp>
        <p:nvSpPr>
          <p:cNvPr id="7" name="Flecha: hacia la izquierda 6">
            <a:extLst>
              <a:ext uri="{FF2B5EF4-FFF2-40B4-BE49-F238E27FC236}">
                <a16:creationId xmlns:a16="http://schemas.microsoft.com/office/drawing/2014/main" id="{B080DFF4-96BD-468D-A7A1-ECD82D25ED77}"/>
              </a:ext>
            </a:extLst>
          </p:cNvPr>
          <p:cNvSpPr/>
          <p:nvPr/>
        </p:nvSpPr>
        <p:spPr>
          <a:xfrm>
            <a:off x="1343891" y="2350712"/>
            <a:ext cx="544946" cy="3786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a:t>
            </a:r>
          </a:p>
        </p:txBody>
      </p:sp>
      <p:sp>
        <p:nvSpPr>
          <p:cNvPr id="12" name="Flecha: hacia la izquierda 11">
            <a:extLst>
              <a:ext uri="{FF2B5EF4-FFF2-40B4-BE49-F238E27FC236}">
                <a16:creationId xmlns:a16="http://schemas.microsoft.com/office/drawing/2014/main" id="{3DA4F60A-A179-4DA3-B644-44D03FBB6B92}"/>
              </a:ext>
            </a:extLst>
          </p:cNvPr>
          <p:cNvSpPr/>
          <p:nvPr/>
        </p:nvSpPr>
        <p:spPr>
          <a:xfrm>
            <a:off x="1361398" y="2595530"/>
            <a:ext cx="544946" cy="3786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3</a:t>
            </a:r>
          </a:p>
        </p:txBody>
      </p:sp>
      <p:sp>
        <p:nvSpPr>
          <p:cNvPr id="13" name="Rectángulo 12">
            <a:extLst>
              <a:ext uri="{FF2B5EF4-FFF2-40B4-BE49-F238E27FC236}">
                <a16:creationId xmlns:a16="http://schemas.microsoft.com/office/drawing/2014/main" id="{B9CD0999-46AD-476D-BD8E-72EEF99AC2D1}"/>
              </a:ext>
            </a:extLst>
          </p:cNvPr>
          <p:cNvSpPr/>
          <p:nvPr/>
        </p:nvSpPr>
        <p:spPr>
          <a:xfrm>
            <a:off x="2774211" y="2240975"/>
            <a:ext cx="1057560" cy="443674"/>
          </a:xfrm>
          <a:prstGeom prst="rect">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
        <p:nvSpPr>
          <p:cNvPr id="14" name="Rectángulo 13">
            <a:extLst>
              <a:ext uri="{FF2B5EF4-FFF2-40B4-BE49-F238E27FC236}">
                <a16:creationId xmlns:a16="http://schemas.microsoft.com/office/drawing/2014/main" id="{23D95DC6-A05E-4D97-A715-4883C456D4C3}"/>
              </a:ext>
            </a:extLst>
          </p:cNvPr>
          <p:cNvSpPr/>
          <p:nvPr/>
        </p:nvSpPr>
        <p:spPr>
          <a:xfrm>
            <a:off x="2791718" y="2684649"/>
            <a:ext cx="1040053" cy="4436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
        <p:nvSpPr>
          <p:cNvPr id="15" name="Rectángulo 14">
            <a:extLst>
              <a:ext uri="{FF2B5EF4-FFF2-40B4-BE49-F238E27FC236}">
                <a16:creationId xmlns:a16="http://schemas.microsoft.com/office/drawing/2014/main" id="{876F988F-E3C2-4DD3-860A-FD699756C587}"/>
              </a:ext>
            </a:extLst>
          </p:cNvPr>
          <p:cNvSpPr/>
          <p:nvPr/>
        </p:nvSpPr>
        <p:spPr>
          <a:xfrm>
            <a:off x="2763325" y="3200399"/>
            <a:ext cx="1057560" cy="272644"/>
          </a:xfrm>
          <a:prstGeom prst="rect">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
        <p:nvSpPr>
          <p:cNvPr id="16" name="Rectángulo 15">
            <a:extLst>
              <a:ext uri="{FF2B5EF4-FFF2-40B4-BE49-F238E27FC236}">
                <a16:creationId xmlns:a16="http://schemas.microsoft.com/office/drawing/2014/main" id="{494B264A-5CD5-4209-B7F8-AA0134592F1B}"/>
              </a:ext>
            </a:extLst>
          </p:cNvPr>
          <p:cNvSpPr/>
          <p:nvPr/>
        </p:nvSpPr>
        <p:spPr>
          <a:xfrm>
            <a:off x="2763325" y="3510893"/>
            <a:ext cx="1057560" cy="2726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
        <p:nvSpPr>
          <p:cNvPr id="17" name="Rectángulo 16">
            <a:extLst>
              <a:ext uri="{FF2B5EF4-FFF2-40B4-BE49-F238E27FC236}">
                <a16:creationId xmlns:a16="http://schemas.microsoft.com/office/drawing/2014/main" id="{C2FF5E64-DD66-494A-B178-8F79486723C0}"/>
              </a:ext>
            </a:extLst>
          </p:cNvPr>
          <p:cNvSpPr/>
          <p:nvPr/>
        </p:nvSpPr>
        <p:spPr>
          <a:xfrm>
            <a:off x="2763325" y="4001948"/>
            <a:ext cx="1057560" cy="272644"/>
          </a:xfrm>
          <a:prstGeom prst="rect">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
        <p:nvSpPr>
          <p:cNvPr id="18" name="Rectángulo 17">
            <a:extLst>
              <a:ext uri="{FF2B5EF4-FFF2-40B4-BE49-F238E27FC236}">
                <a16:creationId xmlns:a16="http://schemas.microsoft.com/office/drawing/2014/main" id="{3908D064-EF7C-4841-93BD-5F0C423B141A}"/>
              </a:ext>
            </a:extLst>
          </p:cNvPr>
          <p:cNvSpPr/>
          <p:nvPr/>
        </p:nvSpPr>
        <p:spPr>
          <a:xfrm>
            <a:off x="2774211" y="4581944"/>
            <a:ext cx="1057560" cy="2726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
        <p:nvSpPr>
          <p:cNvPr id="19" name="Rectángulo 18">
            <a:extLst>
              <a:ext uri="{FF2B5EF4-FFF2-40B4-BE49-F238E27FC236}">
                <a16:creationId xmlns:a16="http://schemas.microsoft.com/office/drawing/2014/main" id="{73AD96CB-34AF-453C-BFCE-73F2C6DCF847}"/>
              </a:ext>
            </a:extLst>
          </p:cNvPr>
          <p:cNvSpPr/>
          <p:nvPr/>
        </p:nvSpPr>
        <p:spPr>
          <a:xfrm>
            <a:off x="2763325" y="5051227"/>
            <a:ext cx="1057560" cy="272644"/>
          </a:xfrm>
          <a:prstGeom prst="rect">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
        <p:nvSpPr>
          <p:cNvPr id="20" name="Rectángulo 19">
            <a:extLst>
              <a:ext uri="{FF2B5EF4-FFF2-40B4-BE49-F238E27FC236}">
                <a16:creationId xmlns:a16="http://schemas.microsoft.com/office/drawing/2014/main" id="{FE2A14B5-740A-44F8-8CBF-BA05E74B0600}"/>
              </a:ext>
            </a:extLst>
          </p:cNvPr>
          <p:cNvSpPr/>
          <p:nvPr/>
        </p:nvSpPr>
        <p:spPr>
          <a:xfrm>
            <a:off x="2750360" y="5581398"/>
            <a:ext cx="1057560" cy="2726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
        <p:nvSpPr>
          <p:cNvPr id="21" name="Rectángulo 20">
            <a:extLst>
              <a:ext uri="{FF2B5EF4-FFF2-40B4-BE49-F238E27FC236}">
                <a16:creationId xmlns:a16="http://schemas.microsoft.com/office/drawing/2014/main" id="{FB1B0208-58CC-4B8F-AF9F-17CFCD149E1E}"/>
              </a:ext>
            </a:extLst>
          </p:cNvPr>
          <p:cNvSpPr/>
          <p:nvPr/>
        </p:nvSpPr>
        <p:spPr>
          <a:xfrm>
            <a:off x="2750360" y="6191312"/>
            <a:ext cx="1057560" cy="272644"/>
          </a:xfrm>
          <a:prstGeom prst="rect">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Tree>
    <p:extLst>
      <p:ext uri="{BB962C8B-B14F-4D97-AF65-F5344CB8AC3E}">
        <p14:creationId xmlns:p14="http://schemas.microsoft.com/office/powerpoint/2010/main" val="2418131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17">
            <a:extLst>
              <a:ext uri="{FF2B5EF4-FFF2-40B4-BE49-F238E27FC236}">
                <a16:creationId xmlns:a16="http://schemas.microsoft.com/office/drawing/2014/main" id="{84C21523-8CBA-4F2F-BC0C-4B6A39B0A493}"/>
              </a:ext>
            </a:extLst>
          </p:cNvPr>
          <p:cNvPicPr>
            <a:picLocks noChangeAspect="1"/>
          </p:cNvPicPr>
          <p:nvPr/>
        </p:nvPicPr>
        <p:blipFill>
          <a:blip r:embed="rId3"/>
          <a:stretch>
            <a:fillRect/>
          </a:stretch>
        </p:blipFill>
        <p:spPr>
          <a:xfrm>
            <a:off x="9239" y="67309"/>
            <a:ext cx="12192000" cy="6707523"/>
          </a:xfrm>
          <a:prstGeom prst="rect">
            <a:avLst/>
          </a:prstGeom>
        </p:spPr>
      </p:pic>
      <p:sp>
        <p:nvSpPr>
          <p:cNvPr id="14" name="Rectángulo 13">
            <a:extLst>
              <a:ext uri="{FF2B5EF4-FFF2-40B4-BE49-F238E27FC236}">
                <a16:creationId xmlns:a16="http://schemas.microsoft.com/office/drawing/2014/main" id="{C8475FB4-7AAC-4DCC-AC54-35C4037A66EC}"/>
              </a:ext>
            </a:extLst>
          </p:cNvPr>
          <p:cNvSpPr/>
          <p:nvPr/>
        </p:nvSpPr>
        <p:spPr>
          <a:xfrm>
            <a:off x="5929747" y="1764176"/>
            <a:ext cx="3769424" cy="7382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Seleccionar el registro a aprobar el cual debe estar en estado "NUEVO" y presionar el ícono de editar</a:t>
            </a:r>
          </a:p>
        </p:txBody>
      </p:sp>
      <p:sp>
        <p:nvSpPr>
          <p:cNvPr id="16" name="Flecha: doblada hacia arriba 15">
            <a:extLst>
              <a:ext uri="{FF2B5EF4-FFF2-40B4-BE49-F238E27FC236}">
                <a16:creationId xmlns:a16="http://schemas.microsoft.com/office/drawing/2014/main" id="{B929F6A2-8CFC-4956-8E49-BD11A9DD5CB2}"/>
              </a:ext>
            </a:extLst>
          </p:cNvPr>
          <p:cNvSpPr/>
          <p:nvPr/>
        </p:nvSpPr>
        <p:spPr>
          <a:xfrm>
            <a:off x="9699170" y="2078848"/>
            <a:ext cx="1873995" cy="230908"/>
          </a:xfrm>
          <a:prstGeom prst="bentUpArrow">
            <a:avLst>
              <a:gd name="adj1" fmla="val 25000"/>
              <a:gd name="adj2" fmla="val 25000"/>
              <a:gd name="adj3" fmla="val 29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1" name="Rectángulo 20">
            <a:extLst>
              <a:ext uri="{FF2B5EF4-FFF2-40B4-BE49-F238E27FC236}">
                <a16:creationId xmlns:a16="http://schemas.microsoft.com/office/drawing/2014/main" id="{A6A88DF7-68A2-49CD-B002-753D0CCDB65E}"/>
              </a:ext>
            </a:extLst>
          </p:cNvPr>
          <p:cNvSpPr/>
          <p:nvPr/>
        </p:nvSpPr>
        <p:spPr>
          <a:xfrm>
            <a:off x="5735782" y="1764176"/>
            <a:ext cx="360218" cy="208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7</a:t>
            </a:r>
          </a:p>
        </p:txBody>
      </p:sp>
      <p:sp>
        <p:nvSpPr>
          <p:cNvPr id="10" name="Flecha: doblada hacia arriba 9">
            <a:extLst>
              <a:ext uri="{FF2B5EF4-FFF2-40B4-BE49-F238E27FC236}">
                <a16:creationId xmlns:a16="http://schemas.microsoft.com/office/drawing/2014/main" id="{2074EB86-C1F7-4FBE-9186-135254100415}"/>
              </a:ext>
            </a:extLst>
          </p:cNvPr>
          <p:cNvSpPr/>
          <p:nvPr/>
        </p:nvSpPr>
        <p:spPr>
          <a:xfrm>
            <a:off x="9699171" y="1940044"/>
            <a:ext cx="293915" cy="247663"/>
          </a:xfrm>
          <a:prstGeom prst="bentUpArrow">
            <a:avLst>
              <a:gd name="adj1" fmla="val 25000"/>
              <a:gd name="adj2" fmla="val 25000"/>
              <a:gd name="adj3" fmla="val 29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2" name="Rectángulo 1">
            <a:extLst>
              <a:ext uri="{FF2B5EF4-FFF2-40B4-BE49-F238E27FC236}">
                <a16:creationId xmlns:a16="http://schemas.microsoft.com/office/drawing/2014/main" id="{A8C24304-1ED1-4687-BB30-A165AE2ACC1B}"/>
              </a:ext>
            </a:extLst>
          </p:cNvPr>
          <p:cNvSpPr/>
          <p:nvPr/>
        </p:nvSpPr>
        <p:spPr>
          <a:xfrm>
            <a:off x="31011" y="1667833"/>
            <a:ext cx="2385618" cy="443674"/>
          </a:xfrm>
          <a:prstGeom prst="rect">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123456789                                   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
        <p:nvSpPr>
          <p:cNvPr id="12" name="Rectángulo 11">
            <a:extLst>
              <a:ext uri="{FF2B5EF4-FFF2-40B4-BE49-F238E27FC236}">
                <a16:creationId xmlns:a16="http://schemas.microsoft.com/office/drawing/2014/main" id="{7BB9B449-9397-4A8A-A9DA-113F99FBC512}"/>
              </a:ext>
            </a:extLst>
          </p:cNvPr>
          <p:cNvSpPr/>
          <p:nvPr/>
        </p:nvSpPr>
        <p:spPr>
          <a:xfrm>
            <a:off x="31011" y="2309756"/>
            <a:ext cx="2385618" cy="3538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123456789                                   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
        <p:nvSpPr>
          <p:cNvPr id="15" name="Rectángulo 14">
            <a:extLst>
              <a:ext uri="{FF2B5EF4-FFF2-40B4-BE49-F238E27FC236}">
                <a16:creationId xmlns:a16="http://schemas.microsoft.com/office/drawing/2014/main" id="{CF2F4619-2474-4117-B706-4697A353E983}"/>
              </a:ext>
            </a:extLst>
          </p:cNvPr>
          <p:cNvSpPr/>
          <p:nvPr/>
        </p:nvSpPr>
        <p:spPr>
          <a:xfrm>
            <a:off x="32658" y="2758761"/>
            <a:ext cx="2385618" cy="353895"/>
          </a:xfrm>
          <a:prstGeom prst="rect">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123456789                                   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
        <p:nvSpPr>
          <p:cNvPr id="17" name="Rectángulo 16">
            <a:extLst>
              <a:ext uri="{FF2B5EF4-FFF2-40B4-BE49-F238E27FC236}">
                <a16:creationId xmlns:a16="http://schemas.microsoft.com/office/drawing/2014/main" id="{3CD4196A-E2B8-4ADA-9294-63648F56CE98}"/>
              </a:ext>
            </a:extLst>
          </p:cNvPr>
          <p:cNvSpPr/>
          <p:nvPr/>
        </p:nvSpPr>
        <p:spPr>
          <a:xfrm>
            <a:off x="32656" y="3150645"/>
            <a:ext cx="2385618" cy="3538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123456789                                   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
        <p:nvSpPr>
          <p:cNvPr id="22" name="Rectángulo 21">
            <a:extLst>
              <a:ext uri="{FF2B5EF4-FFF2-40B4-BE49-F238E27FC236}">
                <a16:creationId xmlns:a16="http://schemas.microsoft.com/office/drawing/2014/main" id="{4A68EF6B-7C84-44FF-8C5B-24AF33FA51A6}"/>
              </a:ext>
            </a:extLst>
          </p:cNvPr>
          <p:cNvSpPr/>
          <p:nvPr/>
        </p:nvSpPr>
        <p:spPr>
          <a:xfrm>
            <a:off x="32658" y="3700487"/>
            <a:ext cx="2385618" cy="353895"/>
          </a:xfrm>
          <a:prstGeom prst="rect">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123456789                                   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
        <p:nvSpPr>
          <p:cNvPr id="23" name="Rectángulo 22">
            <a:extLst>
              <a:ext uri="{FF2B5EF4-FFF2-40B4-BE49-F238E27FC236}">
                <a16:creationId xmlns:a16="http://schemas.microsoft.com/office/drawing/2014/main" id="{721A983D-D610-4033-BDD5-2F8F16A44C60}"/>
              </a:ext>
            </a:extLst>
          </p:cNvPr>
          <p:cNvSpPr/>
          <p:nvPr/>
        </p:nvSpPr>
        <p:spPr>
          <a:xfrm>
            <a:off x="32658" y="4393906"/>
            <a:ext cx="2385618" cy="3538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123456789                                   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
        <p:nvSpPr>
          <p:cNvPr id="24" name="Rectángulo 23">
            <a:extLst>
              <a:ext uri="{FF2B5EF4-FFF2-40B4-BE49-F238E27FC236}">
                <a16:creationId xmlns:a16="http://schemas.microsoft.com/office/drawing/2014/main" id="{BE1ABDF7-9A75-45FD-9B1C-F92615C0B06C}"/>
              </a:ext>
            </a:extLst>
          </p:cNvPr>
          <p:cNvSpPr/>
          <p:nvPr/>
        </p:nvSpPr>
        <p:spPr>
          <a:xfrm>
            <a:off x="32658" y="4853797"/>
            <a:ext cx="2385618" cy="353895"/>
          </a:xfrm>
          <a:prstGeom prst="rect">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123456789                                   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
        <p:nvSpPr>
          <p:cNvPr id="25" name="Rectángulo 24">
            <a:extLst>
              <a:ext uri="{FF2B5EF4-FFF2-40B4-BE49-F238E27FC236}">
                <a16:creationId xmlns:a16="http://schemas.microsoft.com/office/drawing/2014/main" id="{1745630E-5B6C-4446-99A5-81DF9028EF25}"/>
              </a:ext>
            </a:extLst>
          </p:cNvPr>
          <p:cNvSpPr/>
          <p:nvPr/>
        </p:nvSpPr>
        <p:spPr>
          <a:xfrm>
            <a:off x="32658" y="5503963"/>
            <a:ext cx="2385618" cy="3538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123456789                                   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
        <p:nvSpPr>
          <p:cNvPr id="26" name="Rectángulo 25">
            <a:extLst>
              <a:ext uri="{FF2B5EF4-FFF2-40B4-BE49-F238E27FC236}">
                <a16:creationId xmlns:a16="http://schemas.microsoft.com/office/drawing/2014/main" id="{9E5D7E56-3E1D-441C-843A-0CC91A6C54EF}"/>
              </a:ext>
            </a:extLst>
          </p:cNvPr>
          <p:cNvSpPr/>
          <p:nvPr/>
        </p:nvSpPr>
        <p:spPr>
          <a:xfrm>
            <a:off x="31011" y="6277312"/>
            <a:ext cx="2385618" cy="353895"/>
          </a:xfrm>
          <a:prstGeom prst="rect">
            <a:avLst/>
          </a:prstGeom>
          <a:solidFill>
            <a:schemeClr val="accent3">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R" sz="800" dirty="0">
                <a:solidFill>
                  <a:schemeClr val="tx1"/>
                </a:solidFill>
              </a:rPr>
              <a:t>123456789                                   APELLIDO </a:t>
            </a:r>
            <a:r>
              <a:rPr lang="es-CR" sz="800" dirty="0" err="1">
                <a:solidFill>
                  <a:schemeClr val="tx1"/>
                </a:solidFill>
              </a:rPr>
              <a:t>APELLIDO</a:t>
            </a:r>
            <a:endParaRPr lang="es-CR" sz="800" dirty="0">
              <a:solidFill>
                <a:schemeClr val="tx1"/>
              </a:solidFill>
            </a:endParaRPr>
          </a:p>
          <a:p>
            <a:pPr algn="just"/>
            <a:r>
              <a:rPr lang="es-CR" sz="800" dirty="0">
                <a:solidFill>
                  <a:schemeClr val="tx1"/>
                </a:solidFill>
              </a:rPr>
              <a:t>   	              NOMBRE</a:t>
            </a:r>
          </a:p>
        </p:txBody>
      </p:sp>
      <p:sp>
        <p:nvSpPr>
          <p:cNvPr id="28" name="Bocadillo: rectángulo con esquinas redondeadas 27">
            <a:extLst>
              <a:ext uri="{FF2B5EF4-FFF2-40B4-BE49-F238E27FC236}">
                <a16:creationId xmlns:a16="http://schemas.microsoft.com/office/drawing/2014/main" id="{F61129A4-BC06-4E80-AABB-A2E3365D205F}"/>
              </a:ext>
            </a:extLst>
          </p:cNvPr>
          <p:cNvSpPr/>
          <p:nvPr/>
        </p:nvSpPr>
        <p:spPr>
          <a:xfrm>
            <a:off x="2599388" y="88415"/>
            <a:ext cx="4007898" cy="1132461"/>
          </a:xfrm>
          <a:prstGeom prst="wedgeRoundRectCallout">
            <a:avLst>
              <a:gd name="adj1" fmla="val -58666"/>
              <a:gd name="adj2" fmla="val 5140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Buscar a la persona funcionaria por nombre o número de identificación y presionar “ENTER” para que se cargue la información.</a:t>
            </a:r>
          </a:p>
        </p:txBody>
      </p:sp>
      <p:sp>
        <p:nvSpPr>
          <p:cNvPr id="29" name="Bocadillo: rectángulo con esquinas redondeadas 28">
            <a:extLst>
              <a:ext uri="{FF2B5EF4-FFF2-40B4-BE49-F238E27FC236}">
                <a16:creationId xmlns:a16="http://schemas.microsoft.com/office/drawing/2014/main" id="{431C100F-3169-44D5-BF24-DA94DBA85A24}"/>
              </a:ext>
            </a:extLst>
          </p:cNvPr>
          <p:cNvSpPr/>
          <p:nvPr/>
        </p:nvSpPr>
        <p:spPr>
          <a:xfrm>
            <a:off x="2599388" y="89744"/>
            <a:ext cx="4007898" cy="1132461"/>
          </a:xfrm>
          <a:prstGeom prst="wedgeRoundRectCallout">
            <a:avLst>
              <a:gd name="adj1" fmla="val -92889"/>
              <a:gd name="adj2" fmla="val 5140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Buscar a la persona funcionaria por nombre o número de identificación y presionar “ENTER” para que se cargue la información.</a:t>
            </a:r>
          </a:p>
        </p:txBody>
      </p:sp>
      <p:sp>
        <p:nvSpPr>
          <p:cNvPr id="20" name="Rectángulo 19">
            <a:extLst>
              <a:ext uri="{FF2B5EF4-FFF2-40B4-BE49-F238E27FC236}">
                <a16:creationId xmlns:a16="http://schemas.microsoft.com/office/drawing/2014/main" id="{70EDB1AF-DF45-4D7F-B456-67A2B4F28EBD}"/>
              </a:ext>
            </a:extLst>
          </p:cNvPr>
          <p:cNvSpPr/>
          <p:nvPr/>
        </p:nvSpPr>
        <p:spPr>
          <a:xfrm>
            <a:off x="2419279" y="160427"/>
            <a:ext cx="360218" cy="208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6</a:t>
            </a:r>
          </a:p>
        </p:txBody>
      </p:sp>
    </p:spTree>
    <p:extLst>
      <p:ext uri="{BB962C8B-B14F-4D97-AF65-F5344CB8AC3E}">
        <p14:creationId xmlns:p14="http://schemas.microsoft.com/office/powerpoint/2010/main" val="30818671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D81C9795-3AB2-4F3E-A446-03D06BB0BB12}"/>
              </a:ext>
            </a:extLst>
          </p:cNvPr>
          <p:cNvPicPr>
            <a:picLocks noChangeAspect="1"/>
          </p:cNvPicPr>
          <p:nvPr/>
        </p:nvPicPr>
        <p:blipFill>
          <a:blip r:embed="rId2"/>
          <a:stretch>
            <a:fillRect/>
          </a:stretch>
        </p:blipFill>
        <p:spPr>
          <a:xfrm>
            <a:off x="0" y="160845"/>
            <a:ext cx="12192000" cy="6536309"/>
          </a:xfrm>
          <a:prstGeom prst="rect">
            <a:avLst/>
          </a:prstGeom>
        </p:spPr>
      </p:pic>
      <p:sp>
        <p:nvSpPr>
          <p:cNvPr id="5" name="CuadroTexto 4">
            <a:extLst>
              <a:ext uri="{FF2B5EF4-FFF2-40B4-BE49-F238E27FC236}">
                <a16:creationId xmlns:a16="http://schemas.microsoft.com/office/drawing/2014/main" id="{E4CA8157-BC90-4C4B-B182-5452B3B3A897}"/>
              </a:ext>
            </a:extLst>
          </p:cNvPr>
          <p:cNvSpPr txBox="1"/>
          <p:nvPr/>
        </p:nvSpPr>
        <p:spPr>
          <a:xfrm>
            <a:off x="5227784" y="2989617"/>
            <a:ext cx="6289961" cy="3108543"/>
          </a:xfrm>
          <a:prstGeom prst="rect">
            <a:avLst/>
          </a:prstGeom>
          <a:noFill/>
        </p:spPr>
        <p:txBody>
          <a:bodyPr wrap="square" rtlCol="0">
            <a:spAutoFit/>
          </a:bodyPr>
          <a:lstStyle/>
          <a:p>
            <a:pPr algn="just"/>
            <a:r>
              <a:rPr lang="es-ES" sz="1400" dirty="0"/>
              <a:t>Confronta los documentos colgados en el módulo informático contra los </a:t>
            </a:r>
            <a:r>
              <a:rPr lang="es-ES" sz="1400" b="1" dirty="0"/>
              <a:t>documentos físicos </a:t>
            </a:r>
            <a:r>
              <a:rPr lang="es-ES" sz="1400" dirty="0"/>
              <a:t>con firma rúbrica (manuscrita) presentados en la cita. </a:t>
            </a:r>
            <a:r>
              <a:rPr lang="es-CR" sz="1400" dirty="0"/>
              <a:t>Se aclara </a:t>
            </a:r>
            <a:r>
              <a:rPr lang="es-CR" sz="1400" dirty="0">
                <a:solidFill>
                  <a:schemeClr val="tx1"/>
                </a:solidFill>
              </a:rPr>
              <a:t>que un documento escaneado no es un documento firmado digitalmente. </a:t>
            </a:r>
          </a:p>
          <a:p>
            <a:pPr algn="just"/>
            <a:endParaRPr lang="es-CR" sz="1400" dirty="0"/>
          </a:p>
          <a:p>
            <a:pPr algn="just"/>
            <a:r>
              <a:rPr lang="es-CR" sz="1400" dirty="0"/>
              <a:t>Asimismo, verifica la legalidad de los </a:t>
            </a:r>
            <a:r>
              <a:rPr lang="es-CR" sz="1400" b="1" dirty="0"/>
              <a:t>documentos digitales </a:t>
            </a:r>
            <a:r>
              <a:rPr lang="es-CR" sz="1400" dirty="0"/>
              <a:t>colgados por el personal universitario en la pantalla “currículum de persona”, mediante el código de barras, código QR u otro código de verificación indicado por el ente emisor, o bien mediante la firma digital certificada o sello digital institucional que se pueden validar en la página del BCCR en la siguiente dirección electrónica: </a:t>
            </a:r>
            <a:r>
              <a:rPr lang="es-CR" sz="1400" dirty="0">
                <a:solidFill>
                  <a:schemeClr val="accent1"/>
                </a:solidFill>
                <a:hlinkClick r:id="rId3"/>
              </a:rPr>
              <a:t>https://www.centraldirecto.fi.cr/Sitio/FVA_ValidarDocumentoPublico/ValidarDocumentoPublico</a:t>
            </a:r>
            <a:r>
              <a:rPr lang="es-CR" sz="1400" dirty="0"/>
              <a:t>, o en nuestro sistema de información institucional (AGDe), descargando el documento de SIGESA y subiéndolo a “Mis ficheros” (borrar después de la verificación). En caso que no se pueda verificar en AGDe se puede usar Adobe Acrobat  Reader, como se muestra en la diapositiva siguiente:</a:t>
            </a:r>
          </a:p>
        </p:txBody>
      </p:sp>
      <p:sp>
        <p:nvSpPr>
          <p:cNvPr id="11" name="Flecha: a la derecha 10">
            <a:extLst>
              <a:ext uri="{FF2B5EF4-FFF2-40B4-BE49-F238E27FC236}">
                <a16:creationId xmlns:a16="http://schemas.microsoft.com/office/drawing/2014/main" id="{B77CDBC0-2389-4A37-A372-D128E3DC7DED}"/>
              </a:ext>
            </a:extLst>
          </p:cNvPr>
          <p:cNvSpPr/>
          <p:nvPr/>
        </p:nvSpPr>
        <p:spPr>
          <a:xfrm>
            <a:off x="4862945" y="1264591"/>
            <a:ext cx="591127" cy="4987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9</a:t>
            </a:r>
          </a:p>
        </p:txBody>
      </p:sp>
      <p:sp>
        <p:nvSpPr>
          <p:cNvPr id="12" name="Flecha: a la derecha 11">
            <a:extLst>
              <a:ext uri="{FF2B5EF4-FFF2-40B4-BE49-F238E27FC236}">
                <a16:creationId xmlns:a16="http://schemas.microsoft.com/office/drawing/2014/main" id="{3F5A3B61-EFA7-435A-A54B-291F5320A853}"/>
              </a:ext>
            </a:extLst>
          </p:cNvPr>
          <p:cNvSpPr/>
          <p:nvPr/>
        </p:nvSpPr>
        <p:spPr>
          <a:xfrm>
            <a:off x="4699002" y="3578587"/>
            <a:ext cx="591127" cy="4987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10</a:t>
            </a:r>
          </a:p>
        </p:txBody>
      </p:sp>
      <p:sp>
        <p:nvSpPr>
          <p:cNvPr id="2" name="Rectángulo 1">
            <a:extLst>
              <a:ext uri="{FF2B5EF4-FFF2-40B4-BE49-F238E27FC236}">
                <a16:creationId xmlns:a16="http://schemas.microsoft.com/office/drawing/2014/main" id="{C04F6C06-856D-4DAA-9170-8C8AB9B49E3E}"/>
              </a:ext>
            </a:extLst>
          </p:cNvPr>
          <p:cNvSpPr/>
          <p:nvPr/>
        </p:nvSpPr>
        <p:spPr>
          <a:xfrm>
            <a:off x="1219200" y="1681017"/>
            <a:ext cx="1588655" cy="10081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s-CR" sz="1200" dirty="0"/>
              <a:t>123456789</a:t>
            </a:r>
          </a:p>
        </p:txBody>
      </p:sp>
      <p:sp>
        <p:nvSpPr>
          <p:cNvPr id="8" name="Rectángulo 7">
            <a:extLst>
              <a:ext uri="{FF2B5EF4-FFF2-40B4-BE49-F238E27FC236}">
                <a16:creationId xmlns:a16="http://schemas.microsoft.com/office/drawing/2014/main" id="{B9B7A44B-C078-4CE5-930B-712A2E8891AE}"/>
              </a:ext>
            </a:extLst>
          </p:cNvPr>
          <p:cNvSpPr/>
          <p:nvPr/>
        </p:nvSpPr>
        <p:spPr>
          <a:xfrm>
            <a:off x="1159164" y="2021395"/>
            <a:ext cx="1943265" cy="17701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s-CR" sz="1000" dirty="0"/>
              <a:t>APELLIDO </a:t>
            </a:r>
            <a:r>
              <a:rPr lang="es-CR" sz="1000" dirty="0" err="1"/>
              <a:t>APELLIDO</a:t>
            </a:r>
            <a:r>
              <a:rPr lang="es-CR" sz="1000" dirty="0"/>
              <a:t> NOMBRE</a:t>
            </a:r>
          </a:p>
        </p:txBody>
      </p:sp>
      <p:sp>
        <p:nvSpPr>
          <p:cNvPr id="13" name="Rectángulo 12">
            <a:extLst>
              <a:ext uri="{FF2B5EF4-FFF2-40B4-BE49-F238E27FC236}">
                <a16:creationId xmlns:a16="http://schemas.microsoft.com/office/drawing/2014/main" id="{0B40A30C-7965-404A-9761-A95244C22A17}"/>
              </a:ext>
            </a:extLst>
          </p:cNvPr>
          <p:cNvSpPr/>
          <p:nvPr/>
        </p:nvSpPr>
        <p:spPr>
          <a:xfrm>
            <a:off x="1159164" y="2270960"/>
            <a:ext cx="3052617" cy="17701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just"/>
            <a:r>
              <a:rPr lang="es-CR" sz="1000" dirty="0"/>
              <a:t>NOMBRE DEL TÍTULO</a:t>
            </a:r>
          </a:p>
        </p:txBody>
      </p:sp>
      <p:sp>
        <p:nvSpPr>
          <p:cNvPr id="14" name="Bocadillo: rectángulo con esquinas redondeadas 1">
            <a:extLst>
              <a:ext uri="{FF2B5EF4-FFF2-40B4-BE49-F238E27FC236}">
                <a16:creationId xmlns:a16="http://schemas.microsoft.com/office/drawing/2014/main" id="{AD8F9D85-27F5-4C0B-81B5-B9935D19C628}"/>
              </a:ext>
            </a:extLst>
          </p:cNvPr>
          <p:cNvSpPr/>
          <p:nvPr/>
        </p:nvSpPr>
        <p:spPr>
          <a:xfrm>
            <a:off x="8784771" y="182401"/>
            <a:ext cx="1331326" cy="914615"/>
          </a:xfrm>
          <a:prstGeom prst="wedgeRoundRectCallout">
            <a:avLst>
              <a:gd name="adj1" fmla="val 138533"/>
              <a:gd name="adj2" fmla="val -2931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800" dirty="0"/>
              <a:t>Dar clic en el ícono de “anexar”</a:t>
            </a:r>
            <a:endParaRPr lang="es-CR" sz="1800" dirty="0"/>
          </a:p>
        </p:txBody>
      </p:sp>
      <p:sp>
        <p:nvSpPr>
          <p:cNvPr id="15" name="Bocadillo: rectángulo con esquinas redondeadas 14">
            <a:extLst>
              <a:ext uri="{FF2B5EF4-FFF2-40B4-BE49-F238E27FC236}">
                <a16:creationId xmlns:a16="http://schemas.microsoft.com/office/drawing/2014/main" id="{1369CB83-35A2-410E-AFE0-338D33E023A3}"/>
              </a:ext>
            </a:extLst>
          </p:cNvPr>
          <p:cNvSpPr/>
          <p:nvPr/>
        </p:nvSpPr>
        <p:spPr>
          <a:xfrm>
            <a:off x="799100" y="2793196"/>
            <a:ext cx="2955330" cy="3732800"/>
          </a:xfrm>
          <a:prstGeom prst="wedgeRoundRectCallout">
            <a:avLst>
              <a:gd name="adj1" fmla="val 110862"/>
              <a:gd name="adj2" fmla="val -7077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800" dirty="0"/>
              <a:t>Se le despliega esta pantalla. Escoja el documento a revisar, dar clic en “examinar” y luego “abrir” para d</a:t>
            </a:r>
            <a:r>
              <a:rPr lang="es-CR" sz="1800" dirty="0" err="1"/>
              <a:t>escargar</a:t>
            </a:r>
            <a:r>
              <a:rPr lang="es-CR" sz="1800" dirty="0"/>
              <a:t> el archivo adjunto y confrontarlo contra el documento presentado en forma física o digital. </a:t>
            </a:r>
            <a:r>
              <a:rPr lang="es-CR" dirty="0"/>
              <a:t>Repita los pasos si hay más de un archivo anexado.</a:t>
            </a:r>
            <a:endParaRPr lang="es-CR" sz="1800" dirty="0"/>
          </a:p>
        </p:txBody>
      </p:sp>
      <p:sp>
        <p:nvSpPr>
          <p:cNvPr id="3" name="Rectángulo 2">
            <a:extLst>
              <a:ext uri="{FF2B5EF4-FFF2-40B4-BE49-F238E27FC236}">
                <a16:creationId xmlns:a16="http://schemas.microsoft.com/office/drawing/2014/main" id="{F042780A-860F-47CE-93E5-D5FD53ADE4A6}"/>
              </a:ext>
            </a:extLst>
          </p:cNvPr>
          <p:cNvSpPr/>
          <p:nvPr/>
        </p:nvSpPr>
        <p:spPr>
          <a:xfrm>
            <a:off x="8251371" y="241334"/>
            <a:ext cx="533400" cy="3156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8</a:t>
            </a:r>
          </a:p>
        </p:txBody>
      </p:sp>
    </p:spTree>
    <p:extLst>
      <p:ext uri="{BB962C8B-B14F-4D97-AF65-F5344CB8AC3E}">
        <p14:creationId xmlns:p14="http://schemas.microsoft.com/office/powerpoint/2010/main" val="2023648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3">
            <a:extLst>
              <a:ext uri="{FF2B5EF4-FFF2-40B4-BE49-F238E27FC236}">
                <a16:creationId xmlns:a16="http://schemas.microsoft.com/office/drawing/2014/main" id="{B2571B74-4BA2-4628-B6EE-4AA0F427661A}"/>
              </a:ext>
            </a:extLst>
          </p:cNvPr>
          <p:cNvPicPr>
            <a:picLocks noChangeAspect="1"/>
          </p:cNvPicPr>
          <p:nvPr/>
        </p:nvPicPr>
        <p:blipFill>
          <a:blip r:embed="rId2"/>
          <a:stretch>
            <a:fillRect/>
          </a:stretch>
        </p:blipFill>
        <p:spPr>
          <a:xfrm>
            <a:off x="1524000" y="1011120"/>
            <a:ext cx="9144000" cy="5469728"/>
          </a:xfrm>
          <a:prstGeom prst="rect">
            <a:avLst/>
          </a:prstGeom>
        </p:spPr>
      </p:pic>
      <p:sp>
        <p:nvSpPr>
          <p:cNvPr id="6" name="Flecha arriba 4">
            <a:extLst>
              <a:ext uri="{FF2B5EF4-FFF2-40B4-BE49-F238E27FC236}">
                <a16:creationId xmlns:a16="http://schemas.microsoft.com/office/drawing/2014/main" id="{48064C8A-F749-4225-8531-D6C939A1383C}"/>
              </a:ext>
            </a:extLst>
          </p:cNvPr>
          <p:cNvSpPr/>
          <p:nvPr/>
        </p:nvSpPr>
        <p:spPr>
          <a:xfrm>
            <a:off x="9546907" y="2105676"/>
            <a:ext cx="462116" cy="76691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1</a:t>
            </a:r>
          </a:p>
        </p:txBody>
      </p:sp>
      <p:sp>
        <p:nvSpPr>
          <p:cNvPr id="7" name="Llamada de flecha hacia arriba 6">
            <a:extLst>
              <a:ext uri="{FF2B5EF4-FFF2-40B4-BE49-F238E27FC236}">
                <a16:creationId xmlns:a16="http://schemas.microsoft.com/office/drawing/2014/main" id="{A8A60B8B-C6DD-4B09-95B3-94FA575DE354}"/>
              </a:ext>
            </a:extLst>
          </p:cNvPr>
          <p:cNvSpPr/>
          <p:nvPr/>
        </p:nvSpPr>
        <p:spPr>
          <a:xfrm>
            <a:off x="1225899" y="2872591"/>
            <a:ext cx="2569137" cy="2030199"/>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Los certificados del Adobe deben estar instalados para poder verificar las firmas.</a:t>
            </a:r>
            <a:endParaRPr lang="es-CR" dirty="0"/>
          </a:p>
        </p:txBody>
      </p:sp>
      <p:sp>
        <p:nvSpPr>
          <p:cNvPr id="8" name="Flecha: hacia abajo 7">
            <a:extLst>
              <a:ext uri="{FF2B5EF4-FFF2-40B4-BE49-F238E27FC236}">
                <a16:creationId xmlns:a16="http://schemas.microsoft.com/office/drawing/2014/main" id="{94FA03E8-0B9E-4F29-98DD-DFEF860BF936}"/>
              </a:ext>
            </a:extLst>
          </p:cNvPr>
          <p:cNvSpPr/>
          <p:nvPr/>
        </p:nvSpPr>
        <p:spPr>
          <a:xfrm>
            <a:off x="1480303" y="1387612"/>
            <a:ext cx="408790" cy="471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R" dirty="0"/>
              <a:t>2</a:t>
            </a:r>
          </a:p>
        </p:txBody>
      </p:sp>
      <p:sp>
        <p:nvSpPr>
          <p:cNvPr id="10" name="Título 1">
            <a:extLst>
              <a:ext uri="{FF2B5EF4-FFF2-40B4-BE49-F238E27FC236}">
                <a16:creationId xmlns:a16="http://schemas.microsoft.com/office/drawing/2014/main" id="{E998C0F3-C959-43A6-8857-CC65E5BC904B}"/>
              </a:ext>
            </a:extLst>
          </p:cNvPr>
          <p:cNvSpPr txBox="1">
            <a:spLocks/>
          </p:cNvSpPr>
          <p:nvPr/>
        </p:nvSpPr>
        <p:spPr>
          <a:xfrm>
            <a:off x="658018" y="309008"/>
            <a:ext cx="10446058" cy="706012"/>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R" sz="3200" b="1" dirty="0">
                <a:solidFill>
                  <a:srgbClr val="0070C0"/>
                </a:solidFill>
              </a:rPr>
              <a:t>Verificación de firma digital en Adobe Acrobat:</a:t>
            </a:r>
          </a:p>
        </p:txBody>
      </p:sp>
      <p:sp>
        <p:nvSpPr>
          <p:cNvPr id="2" name="CuadroTexto 1">
            <a:extLst>
              <a:ext uri="{FF2B5EF4-FFF2-40B4-BE49-F238E27FC236}">
                <a16:creationId xmlns:a16="http://schemas.microsoft.com/office/drawing/2014/main" id="{C49086DA-CCA1-49A9-99C1-2BED12C11836}"/>
              </a:ext>
            </a:extLst>
          </p:cNvPr>
          <p:cNvSpPr txBox="1"/>
          <p:nvPr/>
        </p:nvSpPr>
        <p:spPr>
          <a:xfrm>
            <a:off x="4909457" y="3407228"/>
            <a:ext cx="4027714" cy="246221"/>
          </a:xfrm>
          <a:prstGeom prst="rect">
            <a:avLst/>
          </a:prstGeom>
          <a:solidFill>
            <a:schemeClr val="bg1"/>
          </a:solidFill>
        </p:spPr>
        <p:txBody>
          <a:bodyPr wrap="square" rtlCol="0">
            <a:spAutoFit/>
          </a:bodyPr>
          <a:lstStyle/>
          <a:p>
            <a:pPr algn="ctr"/>
            <a:r>
              <a:rPr lang="es-CR" sz="1000" dirty="0"/>
              <a:t>APELLIDO </a:t>
            </a:r>
            <a:r>
              <a:rPr lang="es-CR" sz="1000" dirty="0" err="1"/>
              <a:t>APELLIDO</a:t>
            </a:r>
            <a:r>
              <a:rPr lang="es-CR" sz="1000" dirty="0"/>
              <a:t> NOMBRE</a:t>
            </a:r>
          </a:p>
        </p:txBody>
      </p:sp>
      <p:sp>
        <p:nvSpPr>
          <p:cNvPr id="3" name="CuadroTexto 2">
            <a:extLst>
              <a:ext uri="{FF2B5EF4-FFF2-40B4-BE49-F238E27FC236}">
                <a16:creationId xmlns:a16="http://schemas.microsoft.com/office/drawing/2014/main" id="{E75F0CE9-F3D9-492E-B761-840CB05916E8}"/>
              </a:ext>
            </a:extLst>
          </p:cNvPr>
          <p:cNvSpPr txBox="1"/>
          <p:nvPr/>
        </p:nvSpPr>
        <p:spPr>
          <a:xfrm>
            <a:off x="7130144" y="3588133"/>
            <a:ext cx="805543" cy="215444"/>
          </a:xfrm>
          <a:prstGeom prst="rect">
            <a:avLst/>
          </a:prstGeom>
          <a:solidFill>
            <a:schemeClr val="bg1"/>
          </a:solidFill>
        </p:spPr>
        <p:txBody>
          <a:bodyPr wrap="square" rtlCol="0">
            <a:spAutoFit/>
          </a:bodyPr>
          <a:lstStyle/>
          <a:p>
            <a:r>
              <a:rPr lang="es-CR" sz="800" dirty="0"/>
              <a:t>123456789</a:t>
            </a:r>
          </a:p>
        </p:txBody>
      </p:sp>
    </p:spTree>
    <p:extLst>
      <p:ext uri="{BB962C8B-B14F-4D97-AF65-F5344CB8AC3E}">
        <p14:creationId xmlns:p14="http://schemas.microsoft.com/office/powerpoint/2010/main" val="2044695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Image result for signo de admiracion">
            <a:extLst>
              <a:ext uri="{FF2B5EF4-FFF2-40B4-BE49-F238E27FC236}">
                <a16:creationId xmlns:a16="http://schemas.microsoft.com/office/drawing/2014/main" id="{D749117F-A34A-4A92-85D7-B9EB85F2BC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44198" y="774433"/>
            <a:ext cx="1431924" cy="1328990"/>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contenido 2">
            <a:extLst>
              <a:ext uri="{FF2B5EF4-FFF2-40B4-BE49-F238E27FC236}">
                <a16:creationId xmlns:a16="http://schemas.microsoft.com/office/drawing/2014/main" id="{A42DFA19-19AC-477C-B3BB-224581D9036F}"/>
              </a:ext>
            </a:extLst>
          </p:cNvPr>
          <p:cNvSpPr>
            <a:spLocks noGrp="1"/>
          </p:cNvSpPr>
          <p:nvPr>
            <p:ph idx="1"/>
          </p:nvPr>
        </p:nvSpPr>
        <p:spPr>
          <a:xfrm>
            <a:off x="464405" y="1020876"/>
            <a:ext cx="11111717" cy="4912826"/>
          </a:xfrm>
        </p:spPr>
        <p:txBody>
          <a:bodyPr>
            <a:noAutofit/>
          </a:bodyPr>
          <a:lstStyle/>
          <a:p>
            <a:pPr marL="800100" lvl="1" indent="-457200" algn="just">
              <a:buFont typeface="+mj-lt"/>
              <a:buAutoNum type="arabicPeriod" startAt="3"/>
            </a:pPr>
            <a:endParaRPr lang="es-CR" sz="2000" dirty="0">
              <a:latin typeface="Calibri" panose="020F0502020204030204" pitchFamily="34" charset="0"/>
              <a:cs typeface="Calibri" panose="020F0502020204030204" pitchFamily="34" charset="0"/>
            </a:endParaRPr>
          </a:p>
          <a:p>
            <a:pPr marL="800100" lvl="1" indent="-457200" algn="just">
              <a:buFont typeface="+mj-lt"/>
              <a:buAutoNum type="arabicPeriod" startAt="3"/>
            </a:pPr>
            <a:endParaRPr lang="es-CR" sz="2000" dirty="0">
              <a:latin typeface="Calibri" panose="020F0502020204030204" pitchFamily="34" charset="0"/>
              <a:cs typeface="Calibri" panose="020F0502020204030204" pitchFamily="34" charset="0"/>
            </a:endParaRPr>
          </a:p>
          <a:p>
            <a:pPr marL="800100" lvl="1" indent="-457200" algn="just">
              <a:buFont typeface="+mj-lt"/>
              <a:buAutoNum type="arabicPeriod" startAt="3"/>
            </a:pPr>
            <a:endParaRPr lang="es-CR" sz="2000" dirty="0">
              <a:latin typeface="Calibri" panose="020F0502020204030204" pitchFamily="34" charset="0"/>
              <a:cs typeface="Calibri" panose="020F0502020204030204" pitchFamily="34" charset="0"/>
            </a:endParaRPr>
          </a:p>
          <a:p>
            <a:pPr marL="342900" lvl="1" indent="0" algn="just">
              <a:buNone/>
            </a:pPr>
            <a:endParaRPr lang="es-CR" sz="2000" dirty="0">
              <a:latin typeface="Calibri" panose="020F0502020204030204" pitchFamily="34" charset="0"/>
              <a:cs typeface="Calibri" panose="020F0502020204030204" pitchFamily="34" charset="0"/>
            </a:endParaRPr>
          </a:p>
          <a:p>
            <a:pPr marL="1252538" lvl="1" indent="-447675" algn="just">
              <a:buNone/>
            </a:pPr>
            <a:r>
              <a:rPr lang="es-CR" sz="2000" b="1" dirty="0">
                <a:effectLst/>
                <a:latin typeface="Calibri" panose="020F0502020204030204" pitchFamily="34" charset="0"/>
                <a:ea typeface="Calibri" panose="020F0502020204030204" pitchFamily="34" charset="0"/>
                <a:cs typeface="Calibri" panose="020F0502020204030204" pitchFamily="34" charset="0"/>
              </a:rPr>
              <a:t>11.  En caso de que se imposibilite verificar la legalidad en los medios indicados anteriormente, debe solicitar a la persona funcionaria interesada presentar documentación adicional expedida por el ente emisor donde se pueda verificar su validez.</a:t>
            </a:r>
          </a:p>
          <a:p>
            <a:pPr marL="800100" lvl="1" indent="-457200" algn="just">
              <a:buFont typeface="+mj-lt"/>
              <a:buAutoNum type="arabicPeriod" startAt="3"/>
            </a:pPr>
            <a:endParaRPr lang="es-CR" sz="2000" dirty="0"/>
          </a:p>
        </p:txBody>
      </p:sp>
      <p:sp>
        <p:nvSpPr>
          <p:cNvPr id="6" name="Onda 5">
            <a:extLst>
              <a:ext uri="{FF2B5EF4-FFF2-40B4-BE49-F238E27FC236}">
                <a16:creationId xmlns:a16="http://schemas.microsoft.com/office/drawing/2014/main" id="{FF267A2F-7A99-4F96-B882-5143AB67C865}"/>
              </a:ext>
            </a:extLst>
          </p:cNvPr>
          <p:cNvSpPr/>
          <p:nvPr/>
        </p:nvSpPr>
        <p:spPr>
          <a:xfrm>
            <a:off x="2465532" y="4330106"/>
            <a:ext cx="7242464" cy="1019117"/>
          </a:xfrm>
          <a:prstGeom prst="wave">
            <a:avLst>
              <a:gd name="adj1" fmla="val 12500"/>
              <a:gd name="adj2" fmla="val -36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000" dirty="0"/>
              <a:t>Los </a:t>
            </a:r>
            <a:r>
              <a:rPr lang="es-ES" sz="2000" u="sng" dirty="0"/>
              <a:t>certificados digitales</a:t>
            </a:r>
            <a:r>
              <a:rPr lang="es-ES" sz="2000" dirty="0"/>
              <a:t> no deben imprimirse. </a:t>
            </a:r>
            <a:endParaRPr lang="es-CR" sz="2000" baseline="-25000" dirty="0">
              <a:solidFill>
                <a:srgbClr val="FF0000"/>
              </a:solidFill>
            </a:endParaRPr>
          </a:p>
        </p:txBody>
      </p:sp>
    </p:spTree>
    <p:extLst>
      <p:ext uri="{BB962C8B-B14F-4D97-AF65-F5344CB8AC3E}">
        <p14:creationId xmlns:p14="http://schemas.microsoft.com/office/powerpoint/2010/main" val="1420362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Image result for signo de admiracion">
            <a:extLst>
              <a:ext uri="{FF2B5EF4-FFF2-40B4-BE49-F238E27FC236}">
                <a16:creationId xmlns:a16="http://schemas.microsoft.com/office/drawing/2014/main" id="{D749117F-A34A-4A92-85D7-B9EB85F2BC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53434" y="72470"/>
            <a:ext cx="1431924" cy="1328990"/>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contenido 2">
            <a:extLst>
              <a:ext uri="{FF2B5EF4-FFF2-40B4-BE49-F238E27FC236}">
                <a16:creationId xmlns:a16="http://schemas.microsoft.com/office/drawing/2014/main" id="{A42DFA19-19AC-477C-B3BB-224581D9036F}"/>
              </a:ext>
            </a:extLst>
          </p:cNvPr>
          <p:cNvSpPr>
            <a:spLocks noGrp="1"/>
          </p:cNvSpPr>
          <p:nvPr>
            <p:ph idx="1"/>
          </p:nvPr>
        </p:nvSpPr>
        <p:spPr>
          <a:xfrm>
            <a:off x="473641" y="1575060"/>
            <a:ext cx="11111717" cy="4431460"/>
          </a:xfrm>
        </p:spPr>
        <p:txBody>
          <a:bodyPr>
            <a:noAutofit/>
          </a:bodyPr>
          <a:lstStyle/>
          <a:p>
            <a:pPr marL="631825" lvl="1" indent="-457200" algn="just">
              <a:buNone/>
            </a:pPr>
            <a:r>
              <a:rPr lang="es-CR" sz="1800" dirty="0">
                <a:effectLst/>
                <a:latin typeface="Arial" panose="020B0604020202020204" pitchFamily="34" charset="0"/>
                <a:ea typeface="Calibri" panose="020F0502020204030204" pitchFamily="34" charset="0"/>
                <a:cs typeface="Arial" panose="020B0604020202020204" pitchFamily="34" charset="0"/>
              </a:rPr>
              <a:t>12.  Verifica que los documentos extendidos, tanto con firma rúbrica (manuscrita) como con firma digital certificada, posean al menos: </a:t>
            </a:r>
          </a:p>
          <a:p>
            <a:pPr marL="800100" lvl="1" indent="-457200" algn="just">
              <a:buFont typeface="Wingdings" panose="05000000000000000000" pitchFamily="2" charset="2"/>
              <a:buChar char="ü"/>
            </a:pPr>
            <a:r>
              <a:rPr lang="es-CR" sz="1800" dirty="0">
                <a:latin typeface="Arial" panose="020B0604020202020204" pitchFamily="34" charset="0"/>
                <a:ea typeface="Calibri" panose="020F0502020204030204" pitchFamily="34" charset="0"/>
                <a:cs typeface="Arial" panose="020B0604020202020204" pitchFamily="34" charset="0"/>
              </a:rPr>
              <a:t>N</a:t>
            </a:r>
            <a:r>
              <a:rPr lang="es-CR" sz="1800" dirty="0">
                <a:effectLst/>
                <a:latin typeface="Arial" panose="020B0604020202020204" pitchFamily="34" charset="0"/>
                <a:ea typeface="Calibri" panose="020F0502020204030204" pitchFamily="34" charset="0"/>
                <a:cs typeface="Arial" panose="020B0604020202020204" pitchFamily="34" charset="0"/>
              </a:rPr>
              <a:t>ombre del ente emisor; </a:t>
            </a:r>
          </a:p>
          <a:p>
            <a:pPr marL="800100" lvl="1" indent="-457200" algn="just">
              <a:buFont typeface="Wingdings" panose="05000000000000000000" pitchFamily="2" charset="2"/>
              <a:buChar char="ü"/>
            </a:pPr>
            <a:r>
              <a:rPr lang="es-CR" sz="1800" dirty="0">
                <a:latin typeface="Arial" panose="020B0604020202020204" pitchFamily="34" charset="0"/>
                <a:ea typeface="Calibri" panose="020F0502020204030204" pitchFamily="34" charset="0"/>
                <a:cs typeface="Arial" panose="020B0604020202020204" pitchFamily="34" charset="0"/>
              </a:rPr>
              <a:t>M</a:t>
            </a:r>
            <a:r>
              <a:rPr lang="es-CR" sz="1800" dirty="0">
                <a:effectLst/>
                <a:latin typeface="Arial" panose="020B0604020202020204" pitchFamily="34" charset="0"/>
                <a:ea typeface="Calibri" panose="020F0502020204030204" pitchFamily="34" charset="0"/>
                <a:cs typeface="Arial" panose="020B0604020202020204" pitchFamily="34" charset="0"/>
              </a:rPr>
              <a:t>embrete, logotipo o sello del ente emisor; </a:t>
            </a:r>
          </a:p>
          <a:p>
            <a:pPr marL="800100" lvl="1" indent="-457200" algn="just">
              <a:buFont typeface="Wingdings" panose="05000000000000000000" pitchFamily="2" charset="2"/>
              <a:buChar char="ü"/>
            </a:pPr>
            <a:r>
              <a:rPr lang="es-CR" sz="1800" dirty="0">
                <a:latin typeface="Arial" panose="020B0604020202020204" pitchFamily="34" charset="0"/>
                <a:ea typeface="Calibri" panose="020F0502020204030204" pitchFamily="34" charset="0"/>
                <a:cs typeface="Arial" panose="020B0604020202020204" pitchFamily="34" charset="0"/>
              </a:rPr>
              <a:t>N</a:t>
            </a:r>
            <a:r>
              <a:rPr lang="es-CR" sz="1800" dirty="0">
                <a:effectLst/>
                <a:latin typeface="Arial" panose="020B0604020202020204" pitchFamily="34" charset="0"/>
                <a:ea typeface="Calibri" panose="020F0502020204030204" pitchFamily="34" charset="0"/>
                <a:cs typeface="Arial" panose="020B0604020202020204" pitchFamily="34" charset="0"/>
              </a:rPr>
              <a:t>ombre y apellidos de la persona funcionaria; </a:t>
            </a:r>
          </a:p>
          <a:p>
            <a:pPr marL="800100" lvl="1" indent="-457200" algn="just">
              <a:buFont typeface="Wingdings" panose="05000000000000000000" pitchFamily="2" charset="2"/>
              <a:buChar char="ü"/>
            </a:pPr>
            <a:r>
              <a:rPr lang="es-CR" sz="1800" dirty="0">
                <a:latin typeface="Arial" panose="020B0604020202020204" pitchFamily="34" charset="0"/>
                <a:ea typeface="Calibri" panose="020F0502020204030204" pitchFamily="34" charset="0"/>
                <a:cs typeface="Arial" panose="020B0604020202020204" pitchFamily="34" charset="0"/>
              </a:rPr>
              <a:t>N</a:t>
            </a:r>
            <a:r>
              <a:rPr lang="es-CR" sz="1800" dirty="0">
                <a:effectLst/>
                <a:latin typeface="Arial" panose="020B0604020202020204" pitchFamily="34" charset="0"/>
                <a:ea typeface="Calibri" panose="020F0502020204030204" pitchFamily="34" charset="0"/>
                <a:cs typeface="Arial" panose="020B0604020202020204" pitchFamily="34" charset="0"/>
              </a:rPr>
              <a:t>ombre de la actividad formativa (en caso de educación no formal)</a:t>
            </a:r>
          </a:p>
          <a:p>
            <a:pPr marL="800100" lvl="1" indent="-457200" algn="just">
              <a:buFont typeface="Wingdings" panose="05000000000000000000" pitchFamily="2" charset="2"/>
              <a:buChar char="ü"/>
            </a:pPr>
            <a:r>
              <a:rPr lang="es-CR" sz="1800" dirty="0">
                <a:latin typeface="Arial" panose="020B0604020202020204" pitchFamily="34" charset="0"/>
                <a:ea typeface="Calibri" panose="020F0502020204030204" pitchFamily="34" charset="0"/>
                <a:cs typeface="Arial" panose="020B0604020202020204" pitchFamily="34" charset="0"/>
              </a:rPr>
              <a:t>Nombre del</a:t>
            </a:r>
            <a:r>
              <a:rPr lang="es-CR" sz="1800" dirty="0">
                <a:effectLst/>
                <a:latin typeface="Arial" panose="020B0604020202020204" pitchFamily="34" charset="0"/>
                <a:ea typeface="Calibri" panose="020F0502020204030204" pitchFamily="34" charset="0"/>
                <a:cs typeface="Arial" panose="020B0604020202020204" pitchFamily="34" charset="0"/>
              </a:rPr>
              <a:t> grado académico, carrera y énfasis, según corresponda (en caso de educación formal); </a:t>
            </a:r>
          </a:p>
          <a:p>
            <a:pPr marL="800100" lvl="1" indent="-457200" algn="just">
              <a:buFont typeface="Wingdings" panose="05000000000000000000" pitchFamily="2" charset="2"/>
              <a:buChar char="ü"/>
            </a:pPr>
            <a:r>
              <a:rPr lang="es-CR" sz="1800" dirty="0">
                <a:latin typeface="Arial" panose="020B0604020202020204" pitchFamily="34" charset="0"/>
                <a:ea typeface="Calibri" panose="020F0502020204030204" pitchFamily="34" charset="0"/>
                <a:cs typeface="Arial" panose="020B0604020202020204" pitchFamily="34" charset="0"/>
              </a:rPr>
              <a:t>F</a:t>
            </a:r>
            <a:r>
              <a:rPr lang="es-CR" sz="1800" dirty="0">
                <a:effectLst/>
                <a:latin typeface="Arial" panose="020B0604020202020204" pitchFamily="34" charset="0"/>
                <a:ea typeface="Calibri" panose="020F0502020204030204" pitchFamily="34" charset="0"/>
                <a:cs typeface="Arial" panose="020B0604020202020204" pitchFamily="34" charset="0"/>
              </a:rPr>
              <a:t>echa</a:t>
            </a:r>
          </a:p>
          <a:p>
            <a:pPr marL="800100" lvl="1" indent="-457200" algn="just">
              <a:buFont typeface="Wingdings" panose="05000000000000000000" pitchFamily="2" charset="2"/>
              <a:buChar char="ü"/>
            </a:pPr>
            <a:r>
              <a:rPr lang="es-CR" sz="1800" dirty="0">
                <a:latin typeface="Arial" panose="020B0604020202020204" pitchFamily="34" charset="0"/>
                <a:ea typeface="Calibri" panose="020F0502020204030204" pitchFamily="34" charset="0"/>
                <a:cs typeface="Arial" panose="020B0604020202020204" pitchFamily="34" charset="0"/>
              </a:rPr>
              <a:t>F</a:t>
            </a:r>
            <a:r>
              <a:rPr lang="es-CR" sz="1800" dirty="0">
                <a:effectLst/>
                <a:latin typeface="Arial" panose="020B0604020202020204" pitchFamily="34" charset="0"/>
                <a:ea typeface="Calibri" panose="020F0502020204030204" pitchFamily="34" charset="0"/>
                <a:cs typeface="Arial" panose="020B0604020202020204" pitchFamily="34" charset="0"/>
              </a:rPr>
              <a:t>irma del ente emisor o código de verificación; </a:t>
            </a:r>
          </a:p>
          <a:p>
            <a:pPr marL="800100" lvl="1" indent="-457200" algn="just">
              <a:buFont typeface="Wingdings" panose="05000000000000000000" pitchFamily="2" charset="2"/>
              <a:buChar char="ü"/>
            </a:pPr>
            <a:r>
              <a:rPr lang="es-CR" sz="1800" dirty="0">
                <a:effectLst/>
                <a:latin typeface="Arial" panose="020B0604020202020204" pitchFamily="34" charset="0"/>
                <a:ea typeface="Calibri" panose="020F0502020204030204" pitchFamily="34" charset="0"/>
                <a:cs typeface="Arial" panose="020B0604020202020204" pitchFamily="34" charset="0"/>
              </a:rPr>
              <a:t>y cualquier otra información solicitada en cada una de las listas, la cual deberá coincidir integralmente con la digitada en el módulo informático. </a:t>
            </a:r>
          </a:p>
          <a:p>
            <a:pPr marL="342900" lvl="1" indent="0" algn="just">
              <a:buNone/>
            </a:pPr>
            <a:endParaRPr lang="es-CR" sz="1800" dirty="0">
              <a:latin typeface="Arial" panose="020B0604020202020204" pitchFamily="34" charset="0"/>
              <a:ea typeface="Calibri" panose="020F0502020204030204" pitchFamily="34" charset="0"/>
              <a:cs typeface="Arial" panose="020B0604020202020204" pitchFamily="34" charset="0"/>
            </a:endParaRPr>
          </a:p>
          <a:p>
            <a:pPr marL="342900" lvl="1" indent="0" algn="just">
              <a:buNone/>
            </a:pPr>
            <a:r>
              <a:rPr lang="es-CR" sz="1800" dirty="0">
                <a:effectLst/>
                <a:latin typeface="Arial" panose="020B0604020202020204" pitchFamily="34" charset="0"/>
                <a:ea typeface="Calibri" panose="020F0502020204030204" pitchFamily="34" charset="0"/>
                <a:cs typeface="Arial" panose="020B0604020202020204" pitchFamily="34" charset="0"/>
              </a:rPr>
              <a:t>Se les comparte lo externado por la Oficina de Asesoría Jurídica en el criterio jurídico UNA-AJ-DICT-127-2021 del 15 de marzo del 2021, sobre la validez de los documentos con firma manuscrita y digital, disponible en el siguiente enlace: </a:t>
            </a:r>
            <a:r>
              <a:rPr lang="es-CR" sz="1800" u="sng" dirty="0">
                <a:solidFill>
                  <a:srgbClr val="0563C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hlinkClick r:id="rId3"/>
              </a:rPr>
              <a:t>https://agd.una.ac.cr/share/s/hL4ljqBKSlSnS_Jf-YyR2A</a:t>
            </a:r>
            <a:r>
              <a:rPr lang="es-CR" sz="1800" dirty="0">
                <a:effectLst/>
                <a:latin typeface="Arial" panose="020B0604020202020204" pitchFamily="34" charset="0"/>
                <a:ea typeface="Calibri" panose="020F0502020204030204" pitchFamily="34" charset="0"/>
                <a:cs typeface="Arial" panose="020B0604020202020204" pitchFamily="34" charset="0"/>
              </a:rPr>
              <a:t>.</a:t>
            </a:r>
          </a:p>
          <a:p>
            <a:pPr marL="800100" lvl="1" indent="-457200" algn="just">
              <a:buFont typeface="+mj-lt"/>
              <a:buAutoNum type="arabicPeriod" startAt="4"/>
            </a:pPr>
            <a:endParaRPr lang="es-CR" sz="2000" dirty="0"/>
          </a:p>
        </p:txBody>
      </p:sp>
      <p:sp>
        <p:nvSpPr>
          <p:cNvPr id="6" name="Título 1">
            <a:extLst>
              <a:ext uri="{FF2B5EF4-FFF2-40B4-BE49-F238E27FC236}">
                <a16:creationId xmlns:a16="http://schemas.microsoft.com/office/drawing/2014/main" id="{6A450965-AC7B-45F3-9407-98B2294CC56F}"/>
              </a:ext>
            </a:extLst>
          </p:cNvPr>
          <p:cNvSpPr txBox="1">
            <a:spLocks/>
          </p:cNvSpPr>
          <p:nvPr/>
        </p:nvSpPr>
        <p:spPr>
          <a:xfrm>
            <a:off x="1305304" y="371369"/>
            <a:ext cx="7679020" cy="706012"/>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MX" sz="3200" b="1" i="0" u="none" strike="noStrike" kern="1200" cap="none" spc="0" normalizeH="0" baseline="0" noProof="0" dirty="0">
                <a:ln>
                  <a:noFill/>
                </a:ln>
                <a:solidFill>
                  <a:srgbClr val="0070C0"/>
                </a:solidFill>
                <a:effectLst/>
                <a:uLnTx/>
                <a:uFillTx/>
                <a:latin typeface="Calibri Light" panose="020F0302020204030204"/>
                <a:ea typeface="+mj-ea"/>
                <a:cs typeface="+mj-cs"/>
              </a:rPr>
              <a:t>Importante:</a:t>
            </a:r>
            <a:endParaRPr kumimoji="0" lang="es-CR" sz="3200" b="1" i="0" u="none" strike="noStrike" kern="1200" cap="none" spc="0" normalizeH="0" baseline="0" noProof="0" dirty="0">
              <a:ln>
                <a:noFill/>
              </a:ln>
              <a:solidFill>
                <a:srgbClr val="0070C0"/>
              </a:solidFill>
              <a:effectLst/>
              <a:uLnTx/>
              <a:uFillTx/>
              <a:latin typeface="Calibri Light" panose="020F0302020204030204"/>
              <a:ea typeface="+mj-ea"/>
              <a:cs typeface="+mj-cs"/>
            </a:endParaRPr>
          </a:p>
        </p:txBody>
      </p:sp>
    </p:spTree>
    <p:extLst>
      <p:ext uri="{BB962C8B-B14F-4D97-AF65-F5344CB8AC3E}">
        <p14:creationId xmlns:p14="http://schemas.microsoft.com/office/powerpoint/2010/main" val="2660046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Image result for signo de admiracion">
            <a:extLst>
              <a:ext uri="{FF2B5EF4-FFF2-40B4-BE49-F238E27FC236}">
                <a16:creationId xmlns:a16="http://schemas.microsoft.com/office/drawing/2014/main" id="{D749117F-A34A-4A92-85D7-B9EB85F2BC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53434" y="72470"/>
            <a:ext cx="1431924" cy="1328990"/>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contenido 2">
            <a:extLst>
              <a:ext uri="{FF2B5EF4-FFF2-40B4-BE49-F238E27FC236}">
                <a16:creationId xmlns:a16="http://schemas.microsoft.com/office/drawing/2014/main" id="{A42DFA19-19AC-477C-B3BB-224581D9036F}"/>
              </a:ext>
            </a:extLst>
          </p:cNvPr>
          <p:cNvSpPr>
            <a:spLocks noGrp="1"/>
          </p:cNvSpPr>
          <p:nvPr>
            <p:ph idx="1"/>
          </p:nvPr>
        </p:nvSpPr>
        <p:spPr>
          <a:xfrm>
            <a:off x="473641" y="1575060"/>
            <a:ext cx="11111717" cy="4431460"/>
          </a:xfrm>
        </p:spPr>
        <p:txBody>
          <a:bodyPr>
            <a:noAutofit/>
          </a:bodyPr>
          <a:lstStyle/>
          <a:p>
            <a:pPr marL="342900" lvl="1" indent="0" algn="just">
              <a:buNone/>
            </a:pPr>
            <a:r>
              <a:rPr lang="es-CR" sz="1800" dirty="0">
                <a:effectLst/>
                <a:latin typeface="Arial" panose="020B0604020202020204" pitchFamily="34" charset="0"/>
                <a:ea typeface="Calibri" panose="020F0502020204030204" pitchFamily="34" charset="0"/>
                <a:cs typeface="Arial" panose="020B0604020202020204" pitchFamily="34" charset="0"/>
              </a:rPr>
              <a:t>Para el caso de los </a:t>
            </a:r>
            <a:r>
              <a:rPr lang="es-CR" sz="1800" b="1" dirty="0">
                <a:effectLst/>
                <a:latin typeface="Arial" panose="020B0604020202020204" pitchFamily="34" charset="0"/>
                <a:ea typeface="Calibri" panose="020F0502020204030204" pitchFamily="34" charset="0"/>
                <a:cs typeface="Arial" panose="020B0604020202020204" pitchFamily="34" charset="0"/>
              </a:rPr>
              <a:t>títulos de capacitación recibida (educación no formal)</a:t>
            </a:r>
            <a:r>
              <a:rPr lang="es-CR" sz="1800" dirty="0">
                <a:effectLst/>
                <a:latin typeface="Arial" panose="020B0604020202020204" pitchFamily="34" charset="0"/>
                <a:ea typeface="Calibri" panose="020F0502020204030204" pitchFamily="34" charset="0"/>
                <a:cs typeface="Arial" panose="020B0604020202020204" pitchFamily="34" charset="0"/>
              </a:rPr>
              <a:t>, se aclara que si la persona funcionaria </a:t>
            </a:r>
            <a:r>
              <a:rPr lang="es-CR" sz="1800" b="1" dirty="0">
                <a:effectLst/>
                <a:latin typeface="Arial" panose="020B0604020202020204" pitchFamily="34" charset="0"/>
                <a:ea typeface="Calibri" panose="020F0502020204030204" pitchFamily="34" charset="0"/>
                <a:cs typeface="Arial" panose="020B0604020202020204" pitchFamily="34" charset="0"/>
              </a:rPr>
              <a:t>requiere someterlo a reconocimiento </a:t>
            </a:r>
            <a:r>
              <a:rPr lang="es-CR" sz="1800" dirty="0">
                <a:effectLst/>
                <a:latin typeface="Arial" panose="020B0604020202020204" pitchFamily="34" charset="0"/>
                <a:ea typeface="Calibri" panose="020F0502020204030204" pitchFamily="34" charset="0"/>
                <a:cs typeface="Arial" panose="020B0604020202020204" pitchFamily="34" charset="0"/>
              </a:rPr>
              <a:t>en carrera administrativa o carrera académica y/o evaluación en procesos concursales, dicho documento deberá indicar la c</a:t>
            </a:r>
            <a:r>
              <a:rPr lang="es-CR" sz="1800" dirty="0">
                <a:latin typeface="Arial" panose="020B0604020202020204" pitchFamily="34" charset="0"/>
                <a:ea typeface="Calibri" panose="020F0502020204030204" pitchFamily="34" charset="0"/>
                <a:cs typeface="Arial" panose="020B0604020202020204" pitchFamily="34" charset="0"/>
              </a:rPr>
              <a:t>antidad de horas, o en su defecto, adjuntar certificación </a:t>
            </a:r>
            <a:r>
              <a:rPr lang="es-CR" sz="1800" dirty="0">
                <a:latin typeface="Arial" panose="020B0604020202020204" pitchFamily="34" charset="0"/>
                <a:ea typeface="Times New Roman" panose="02020603050405020304" pitchFamily="18" charset="0"/>
                <a:cs typeface="Arial" panose="020B0604020202020204" pitchFamily="34" charset="0"/>
              </a:rPr>
              <a:t>que detalle dicha información.</a:t>
            </a:r>
            <a:endParaRPr lang="es-CR" sz="1800" dirty="0">
              <a:latin typeface="Arial" panose="020B0604020202020204" pitchFamily="34" charset="0"/>
              <a:ea typeface="Calibri" panose="020F0502020204030204" pitchFamily="34" charset="0"/>
              <a:cs typeface="Arial" panose="020B0604020202020204" pitchFamily="34" charset="0"/>
            </a:endParaRPr>
          </a:p>
          <a:p>
            <a:pPr marL="342900" lvl="1" indent="0" algn="just">
              <a:buNone/>
            </a:pPr>
            <a:endParaRPr lang="es-CR" sz="1800" dirty="0">
              <a:effectLst/>
              <a:latin typeface="Arial" panose="020B0604020202020204" pitchFamily="34" charset="0"/>
              <a:ea typeface="Calibri" panose="020F0502020204030204" pitchFamily="34" charset="0"/>
              <a:cs typeface="Arial" panose="020B0604020202020204" pitchFamily="34" charset="0"/>
            </a:endParaRPr>
          </a:p>
          <a:p>
            <a:pPr marL="342900" lvl="1" indent="0" algn="just">
              <a:buNone/>
            </a:pPr>
            <a:r>
              <a:rPr lang="es-CR" sz="1800" dirty="0">
                <a:latin typeface="Arial" panose="020B0604020202020204" pitchFamily="34" charset="0"/>
                <a:ea typeface="Calibri" panose="020F0502020204030204" pitchFamily="34" charset="0"/>
                <a:cs typeface="Arial" panose="020B0604020202020204" pitchFamily="34" charset="0"/>
              </a:rPr>
              <a:t>Además, el título de capacitación recibida debe indicar la </a:t>
            </a:r>
            <a:r>
              <a:rPr lang="es-CR" sz="1800" dirty="0">
                <a:effectLst/>
                <a:latin typeface="Arial" panose="020B0604020202020204" pitchFamily="34" charset="0"/>
                <a:ea typeface="Times New Roman" panose="02020603050405020304" pitchFamily="18" charset="0"/>
                <a:cs typeface="Arial" panose="020B0604020202020204" pitchFamily="34" charset="0"/>
              </a:rPr>
              <a:t>modalidad de “aprovechamiento” o “participación”, caso contrario, se entenderá la modalidad de participación igualmente cuando se indica la modalidad de “asistencia”. Si el documento indica adicionalmente la calificación obtenida y contenido del curso se entenderá la modalidad de aprovechamiento. </a:t>
            </a:r>
          </a:p>
          <a:p>
            <a:pPr marL="342900" lvl="1" indent="0" algn="just">
              <a:buNone/>
            </a:pPr>
            <a:endParaRPr lang="es-CR" sz="1800" dirty="0">
              <a:latin typeface="Arial" panose="020B0604020202020204" pitchFamily="34" charset="0"/>
              <a:ea typeface="Times New Roman" panose="02020603050405020304" pitchFamily="18" charset="0"/>
              <a:cs typeface="Arial" panose="020B0604020202020204" pitchFamily="34" charset="0"/>
            </a:endParaRPr>
          </a:p>
          <a:p>
            <a:pPr marL="342900" lvl="1" indent="0" algn="just">
              <a:buNone/>
            </a:pPr>
            <a:r>
              <a:rPr lang="es-CR" sz="1800" dirty="0">
                <a:effectLst/>
                <a:latin typeface="Arial" panose="020B0604020202020204" pitchFamily="34" charset="0"/>
                <a:ea typeface="Times New Roman" panose="02020603050405020304" pitchFamily="18" charset="0"/>
                <a:cs typeface="Arial" panose="020B0604020202020204" pitchFamily="34" charset="0"/>
              </a:rPr>
              <a:t>Si el título no indica los contenidos del curso, la persona funcionaria deberá anexar documentación adicional que lo detalle para su revisión y aprobación. </a:t>
            </a:r>
            <a:endParaRPr lang="es-CR" sz="1800" dirty="0">
              <a:effectLst/>
              <a:latin typeface="Arial" panose="020B0604020202020204" pitchFamily="34" charset="0"/>
              <a:ea typeface="Calibri" panose="020F0502020204030204" pitchFamily="34" charset="0"/>
              <a:cs typeface="Arial" panose="020B0604020202020204" pitchFamily="34" charset="0"/>
            </a:endParaRPr>
          </a:p>
          <a:p>
            <a:pPr marL="342900" lvl="1" indent="0" algn="just">
              <a:buNone/>
            </a:pPr>
            <a:endParaRPr lang="es-CR" sz="1800" dirty="0">
              <a:effectLst/>
              <a:latin typeface="Arial" panose="020B0604020202020204" pitchFamily="34" charset="0"/>
              <a:ea typeface="Calibri" panose="020F0502020204030204" pitchFamily="34" charset="0"/>
              <a:cs typeface="Arial" panose="020B0604020202020204" pitchFamily="34" charset="0"/>
            </a:endParaRPr>
          </a:p>
          <a:p>
            <a:pPr marL="342900" lvl="1" indent="0" algn="just">
              <a:buNone/>
            </a:pPr>
            <a:endParaRPr lang="es-CR" sz="1800" dirty="0">
              <a:latin typeface="Arial" panose="020B0604020202020204" pitchFamily="34" charset="0"/>
              <a:ea typeface="Calibri" panose="020F0502020204030204" pitchFamily="34" charset="0"/>
              <a:cs typeface="Arial" panose="020B0604020202020204" pitchFamily="34" charset="0"/>
            </a:endParaRPr>
          </a:p>
          <a:p>
            <a:pPr marL="342900" lvl="1" indent="0" algn="just">
              <a:buNone/>
            </a:pPr>
            <a:endParaRPr lang="es-CR" sz="2000" dirty="0"/>
          </a:p>
        </p:txBody>
      </p:sp>
      <p:sp>
        <p:nvSpPr>
          <p:cNvPr id="6" name="Título 1">
            <a:extLst>
              <a:ext uri="{FF2B5EF4-FFF2-40B4-BE49-F238E27FC236}">
                <a16:creationId xmlns:a16="http://schemas.microsoft.com/office/drawing/2014/main" id="{6A450965-AC7B-45F3-9407-98B2294CC56F}"/>
              </a:ext>
            </a:extLst>
          </p:cNvPr>
          <p:cNvSpPr txBox="1">
            <a:spLocks/>
          </p:cNvSpPr>
          <p:nvPr/>
        </p:nvSpPr>
        <p:spPr>
          <a:xfrm>
            <a:off x="1305304" y="371369"/>
            <a:ext cx="7679020" cy="706012"/>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MX" sz="3200" b="1" i="0" u="none" strike="noStrike" kern="1200" cap="none" spc="0" normalizeH="0" baseline="0" noProof="0" dirty="0">
                <a:ln>
                  <a:noFill/>
                </a:ln>
                <a:solidFill>
                  <a:srgbClr val="0070C0"/>
                </a:solidFill>
                <a:effectLst/>
                <a:uLnTx/>
                <a:uFillTx/>
                <a:latin typeface="Calibri Light" panose="020F0302020204030204"/>
                <a:ea typeface="+mj-ea"/>
                <a:cs typeface="+mj-cs"/>
              </a:rPr>
              <a:t>Importante:</a:t>
            </a:r>
            <a:endParaRPr kumimoji="0" lang="es-CR" sz="3200" b="1" i="0" u="none" strike="noStrike" kern="1200" cap="none" spc="0" normalizeH="0" baseline="0" noProof="0" dirty="0">
              <a:ln>
                <a:noFill/>
              </a:ln>
              <a:solidFill>
                <a:srgbClr val="0070C0"/>
              </a:solidFill>
              <a:effectLst/>
              <a:uLnTx/>
              <a:uFillTx/>
              <a:latin typeface="Calibri Light" panose="020F0302020204030204"/>
              <a:ea typeface="+mj-ea"/>
              <a:cs typeface="+mj-cs"/>
            </a:endParaRPr>
          </a:p>
        </p:txBody>
      </p:sp>
    </p:spTree>
    <p:extLst>
      <p:ext uri="{BB962C8B-B14F-4D97-AF65-F5344CB8AC3E}">
        <p14:creationId xmlns:p14="http://schemas.microsoft.com/office/powerpoint/2010/main" val="234794075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F3E4F1FEAB12A84CBB29DF4B41B0649A" ma:contentTypeVersion="6" ma:contentTypeDescription="Crear nuevo documento." ma:contentTypeScope="" ma:versionID="a0f51a7eafae0864ca788d4709df999d">
  <xsd:schema xmlns:xsd="http://www.w3.org/2001/XMLSchema" xmlns:xs="http://www.w3.org/2001/XMLSchema" xmlns:p="http://schemas.microsoft.com/office/2006/metadata/properties" xmlns:ns2="f39bae81-a4b8-4381-ba65-a3d9ecfa6106" targetNamespace="http://schemas.microsoft.com/office/2006/metadata/properties" ma:root="true" ma:fieldsID="294240bebffb0999d297f9985514a017" ns2:_="">
    <xsd:import namespace="f39bae81-a4b8-4381-ba65-a3d9ecfa610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9bae81-a4b8-4381-ba65-a3d9ecfa610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0D9FD56-DF93-425C-8407-206F29B4BC3A}">
  <ds:schemaRefs>
    <ds:schemaRef ds:uri="http://schemas.microsoft.com/sharepoint/v3/contenttype/forms"/>
  </ds:schemaRefs>
</ds:datastoreItem>
</file>

<file path=customXml/itemProps2.xml><?xml version="1.0" encoding="utf-8"?>
<ds:datastoreItem xmlns:ds="http://schemas.openxmlformats.org/officeDocument/2006/customXml" ds:itemID="{738E7597-DEA5-4215-9C86-048B091A0C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39bae81-a4b8-4381-ba65-a3d9ecfa610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EEA0734-DCA7-46BB-AF1F-4EEFE3533846}">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7868</TotalTime>
  <Words>1912</Words>
  <Application>Microsoft Office PowerPoint</Application>
  <PresentationFormat>Panorámica</PresentationFormat>
  <Paragraphs>207</Paragraphs>
  <Slides>24</Slides>
  <Notes>9</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24</vt:i4>
      </vt:variant>
    </vt:vector>
  </HeadingPairs>
  <TitlesOfParts>
    <vt:vector size="31" baseType="lpstr">
      <vt:lpstr>Arial</vt:lpstr>
      <vt:lpstr>Arial Narrow</vt:lpstr>
      <vt:lpstr>Calibri</vt:lpstr>
      <vt:lpstr>Calibri Light</vt:lpstr>
      <vt:lpstr>Segoe UI</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KAREN HERRERA  BENAVIDES</dc:creator>
  <cp:lastModifiedBy>CAROL HIDALGO  VALERIO</cp:lastModifiedBy>
  <cp:revision>113</cp:revision>
  <dcterms:created xsi:type="dcterms:W3CDTF">2021-01-14T18:08:30Z</dcterms:created>
  <dcterms:modified xsi:type="dcterms:W3CDTF">2021-10-27T22:11:30Z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0x010100F3E4F1FEAB12A84CBB29DF4B41B0649A</vt:lpwstr>
  </property>
</Properties>
</file>