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88" r:id="rId6"/>
    <p:sldId id="289" r:id="rId7"/>
    <p:sldId id="290" r:id="rId8"/>
    <p:sldId id="291" r:id="rId9"/>
    <p:sldId id="299" r:id="rId10"/>
    <p:sldId id="303" r:id="rId11"/>
    <p:sldId id="268" r:id="rId12"/>
    <p:sldId id="266" r:id="rId13"/>
    <p:sldId id="292" r:id="rId14"/>
    <p:sldId id="305" r:id="rId15"/>
    <p:sldId id="293" r:id="rId16"/>
    <p:sldId id="294" r:id="rId17"/>
    <p:sldId id="295" r:id="rId18"/>
    <p:sldId id="296" r:id="rId19"/>
    <p:sldId id="300" r:id="rId20"/>
    <p:sldId id="297" r:id="rId21"/>
    <p:sldId id="301" r:id="rId22"/>
    <p:sldId id="302" r:id="rId23"/>
    <p:sldId id="298" r:id="rId2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  <a:srgbClr val="EAEAEA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93D7C1-6E0E-4179-984A-D909A020D900}" v="39" dt="2021-10-08T16:10:07.4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3" autoAdjust="0"/>
    <p:restoredTop sz="94694"/>
  </p:normalViewPr>
  <p:slideViewPr>
    <p:cSldViewPr snapToGrid="0" snapToObjects="1">
      <p:cViewPr varScale="1">
        <p:scale>
          <a:sx n="59" d="100"/>
          <a:sy n="59" d="100"/>
        </p:scale>
        <p:origin x="9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5817E1-C4B9-BC47-8E40-CDB2F3D6AF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3E914C7-BEC7-8746-A36F-C1ECA9A863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8DBAF0-310C-D045-B391-0ECF190E9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BBF0D3-4C9C-9545-BEC1-85BE7738D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D35EF1-F77D-2D40-A1C1-8491ECF45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26654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CA242B-1ED4-D240-9441-A8B9C1F66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E3403A-282E-164D-A256-454BE82B69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2BF548-B877-B841-A091-446219E5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E336420-E256-0645-BFB2-AF53C861D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6FF9AD-489D-EE4D-B7BD-914EBB100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70376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698C929-774E-AC4E-AE44-AAEE467F58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9B18B7D-FA60-A742-A6F1-B2A1C0F03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261B3E-8988-DE4F-92E9-364799D64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9F43DBB-73EB-5B46-A8DE-2EDCF58F4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36DCC6-1D94-2646-919E-818974C42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5600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65863F-6858-414D-A276-735EA6E6B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0A4FE4-E4C3-4143-AF5C-1A448485B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66EA5E-9869-4A40-8F54-87BB97944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97A9C0B-5A46-2149-8B1F-E34E291C9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AECA13-1FFF-3147-8FF4-DE73D496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63348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7E1428-EE1C-7A45-9C9C-EFBC8D43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A3A90D1-6A37-034C-B0BF-A2F5B05D70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F7E581-158D-184A-97FF-4B546C95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9A417A4-24C8-0340-8130-2B64346C7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BC212C-1CB6-7544-A5EE-0E45D4F77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37771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12A6A3-8F3B-B341-B3BE-8EA37CA87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6CA406-E458-8F49-9C8E-C1FF769FB3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5C4A7F1-3431-4B47-9D05-DCAB6A3090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C0D3BE0-9B38-8C43-A551-4DA63BC6A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5DC33FE-C0DD-0F4E-84EB-F7B37CDC3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132B519-13EF-FC46-8F1B-1F554644A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91298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20A67B-8895-D64C-8182-1C19BDEB5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4FAFFB-799A-B849-BF74-8A6BF99E0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E63FCA3-2FF8-B440-BBAC-73DB4D310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C7B4EE-152B-5A40-9DBB-00C245F251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79B265-5F3B-744D-8BCF-7E14C80D21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506CE02-4573-B94D-8154-809FAE832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9A89B0E-C29D-204F-8A9F-EB096EFC5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575C19A-88D8-F544-AF00-29FCEB7A8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394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7975D9-1D22-C746-B8E3-74C365FF6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2446556-CEB4-5843-8442-25AEECFAF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F0A149F-0F9A-694A-9EE6-12FF71186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09CC3C3-C582-5845-8E37-D193B00F5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196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48A0C7C-6E3D-0D42-958A-3C871C1D1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5133C00-3C12-5F48-9228-AA39FE92D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E8E1DA1-783E-2E41-B71E-C851007B7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98037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689BBA-79F0-8F44-BE7C-381D24B8F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A9C5A3-3DDD-E149-A795-35EF96AA7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9CAC28B-6258-5D4B-AA3B-14C88CC66E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92677CA-FCB7-AF48-80CE-59B5F20E8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9BF6567-E2E7-F244-B113-7F7266225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242619-D3CA-C541-BE2E-FA164A237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94199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1DF883-EC03-4B4E-B588-674083B25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2A8CAB0-DDF2-C34C-8CB8-CAE44C2DC2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43D927F-613D-F04C-A98E-59893B395A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3BB875-96EB-5C4A-BCC2-0C9C970B3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A92796B-DCE4-3C45-9559-5B23491D0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CE30E7-2C8A-7243-8647-44BD102F1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65601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08CFB4D-5B3C-254D-99B6-36907417E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8420D8-0A83-7D48-83CB-2335AE3CD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68B18B-83A4-074B-BCF8-F5A758D9B6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134FB-476F-494A-83A2-7B60583A4001}" type="datetimeFigureOut">
              <a:rPr lang="es-CR" smtClean="0"/>
              <a:t>22/10/2021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3E2F90-F70D-7F44-9A98-1F87FB9CD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086FAE-426F-3E43-BBB7-73D6B83DD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4D37F-A6A8-DA4A-8495-1AB384A5489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5602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traldirecto.fi.cr/Sitio/FVA_ValidarDocumentoPublico/ValidarDocumentoPublico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gd.una.ac.cr/share/s/hL4ljqBKSlSnS_Jf-YyR2A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F24CA37-63A1-8643-9C96-DA94C17CF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84"/>
            <a:ext cx="12192000" cy="685190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82C556B-015B-CD41-BF65-53D096F8F534}"/>
              </a:ext>
            </a:extLst>
          </p:cNvPr>
          <p:cNvSpPr txBox="1"/>
          <p:nvPr/>
        </p:nvSpPr>
        <p:spPr>
          <a:xfrm>
            <a:off x="0" y="6106509"/>
            <a:ext cx="3142593" cy="461665"/>
          </a:xfrm>
          <a:prstGeom prst="rect">
            <a:avLst/>
          </a:prstGeom>
          <a:solidFill>
            <a:srgbClr val="C00000">
              <a:alpha val="33000"/>
            </a:srgbClr>
          </a:solidFill>
        </p:spPr>
        <p:txBody>
          <a:bodyPr wrap="square" rtlCol="0">
            <a:spAutoFit/>
          </a:bodyPr>
          <a:lstStyle/>
          <a:p>
            <a:pPr algn="r"/>
            <a:r>
              <a:rPr lang="es-CR" sz="24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Octubre, 2021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01C28B2-D725-504E-8F58-B0CDEDD05E42}"/>
              </a:ext>
            </a:extLst>
          </p:cNvPr>
          <p:cNvSpPr txBox="1"/>
          <p:nvPr/>
        </p:nvSpPr>
        <p:spPr>
          <a:xfrm>
            <a:off x="1911927" y="1744594"/>
            <a:ext cx="77189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Guía de usuario para la revisión y aprobación de registros incluidos en </a:t>
            </a:r>
          </a:p>
          <a:p>
            <a:pPr algn="ctr"/>
            <a:r>
              <a:rPr lang="es-CR" sz="32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Lista de Reconocimientos de Persona</a:t>
            </a:r>
            <a:endParaRPr lang="es-CR" sz="3200" b="1" dirty="0">
              <a:latin typeface="Arial Narrow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0E96D3B-814F-FE49-A9F9-21052380DA35}"/>
              </a:ext>
            </a:extLst>
          </p:cNvPr>
          <p:cNvSpPr txBox="1"/>
          <p:nvPr/>
        </p:nvSpPr>
        <p:spPr>
          <a:xfrm>
            <a:off x="4656084" y="4376785"/>
            <a:ext cx="51635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400" dirty="0">
                <a:latin typeface="Arial Narrow" panose="020B0604020202020204" pitchFamily="34" charset="0"/>
                <a:cs typeface="Arial Narrow" panose="020B0604020202020204" pitchFamily="34" charset="0"/>
              </a:rPr>
              <a:t>Programa Desarrollo de Recursos Humanos</a:t>
            </a:r>
          </a:p>
          <a:p>
            <a:r>
              <a:rPr lang="es-CR" sz="2400" dirty="0">
                <a:latin typeface="Arial Narrow" panose="020B0604020202020204" pitchFamily="34" charset="0"/>
                <a:cs typeface="Arial Narrow" panose="020B0604020202020204" pitchFamily="34" charset="0"/>
              </a:rPr>
              <a:t>Comisión Técnica PGE</a:t>
            </a:r>
          </a:p>
        </p:txBody>
      </p:sp>
    </p:spTree>
    <p:extLst>
      <p:ext uri="{BB962C8B-B14F-4D97-AF65-F5344CB8AC3E}">
        <p14:creationId xmlns:p14="http://schemas.microsoft.com/office/powerpoint/2010/main" val="2824400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">
            <a:extLst>
              <a:ext uri="{FF2B5EF4-FFF2-40B4-BE49-F238E27FC236}">
                <a16:creationId xmlns:a16="http://schemas.microsoft.com/office/drawing/2014/main" id="{1C953820-B92F-4CA5-B932-D929E4BA3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3538"/>
            <a:ext cx="12192000" cy="613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2" name="Bocadillo: rectángulo con esquinas redondeadas 1">
            <a:extLst>
              <a:ext uri="{FF2B5EF4-FFF2-40B4-BE49-F238E27FC236}">
                <a16:creationId xmlns:a16="http://schemas.microsoft.com/office/drawing/2014/main" id="{BDB4637C-C5C2-478C-B97E-A86304733AAA}"/>
              </a:ext>
            </a:extLst>
          </p:cNvPr>
          <p:cNvSpPr/>
          <p:nvPr/>
        </p:nvSpPr>
        <p:spPr>
          <a:xfrm>
            <a:off x="4808561" y="3820647"/>
            <a:ext cx="4290647" cy="1529275"/>
          </a:xfrm>
          <a:prstGeom prst="wedgeRoundRectCallout">
            <a:avLst>
              <a:gd name="adj1" fmla="val -89510"/>
              <a:gd name="adj2" fmla="val -6381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Revisar que la información indicada en cada campo de la pestaña “general” coincida con lo </a:t>
            </a:r>
            <a:r>
              <a:rPr lang="es-CR" dirty="0"/>
              <a:t>señalado</a:t>
            </a:r>
            <a:r>
              <a:rPr lang="es-CR" sz="1800" dirty="0"/>
              <a:t> en el documento presentado en forma física o digital, según corresponda. </a:t>
            </a:r>
          </a:p>
        </p:txBody>
      </p:sp>
      <p:sp>
        <p:nvSpPr>
          <p:cNvPr id="3" name="Flecha: hacia abajo 2">
            <a:extLst>
              <a:ext uri="{FF2B5EF4-FFF2-40B4-BE49-F238E27FC236}">
                <a16:creationId xmlns:a16="http://schemas.microsoft.com/office/drawing/2014/main" id="{8DEC0D5D-1E9B-4D92-9F31-0CD69AF9F624}"/>
              </a:ext>
            </a:extLst>
          </p:cNvPr>
          <p:cNvSpPr/>
          <p:nvPr/>
        </p:nvSpPr>
        <p:spPr>
          <a:xfrm>
            <a:off x="204743" y="2594652"/>
            <a:ext cx="360218" cy="4358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1" name="Bocadillo: rectángulo con esquinas redondeadas 10">
            <a:extLst>
              <a:ext uri="{FF2B5EF4-FFF2-40B4-BE49-F238E27FC236}">
                <a16:creationId xmlns:a16="http://schemas.microsoft.com/office/drawing/2014/main" id="{1E9628D9-4C10-4FE1-9969-624D528F9919}"/>
              </a:ext>
            </a:extLst>
          </p:cNvPr>
          <p:cNvSpPr/>
          <p:nvPr/>
        </p:nvSpPr>
        <p:spPr>
          <a:xfrm>
            <a:off x="4808553" y="3818011"/>
            <a:ext cx="4290647" cy="1529275"/>
          </a:xfrm>
          <a:prstGeom prst="wedgeRoundRectCallout">
            <a:avLst>
              <a:gd name="adj1" fmla="val -90271"/>
              <a:gd name="adj2" fmla="val -218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Revisar que la información indicada en cada campo de la pestaña “general” coincida con lo </a:t>
            </a:r>
            <a:r>
              <a:rPr lang="es-CR" dirty="0"/>
              <a:t>señalado</a:t>
            </a:r>
            <a:r>
              <a:rPr lang="es-CR" sz="1800" dirty="0"/>
              <a:t> en el documento presentado en forma física o digital, según corresponda. </a:t>
            </a:r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66F23EFC-ACC4-4B9E-A622-47E183E37BD0}"/>
              </a:ext>
            </a:extLst>
          </p:cNvPr>
          <p:cNvSpPr/>
          <p:nvPr/>
        </p:nvSpPr>
        <p:spPr>
          <a:xfrm>
            <a:off x="4808559" y="3820647"/>
            <a:ext cx="4290647" cy="1529275"/>
          </a:xfrm>
          <a:prstGeom prst="wedgeRoundRectCallout">
            <a:avLst>
              <a:gd name="adj1" fmla="val -100673"/>
              <a:gd name="adj2" fmla="val 1947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Revisar que la información indicada en cada campo de la pestaña “general” coincida con lo </a:t>
            </a:r>
            <a:r>
              <a:rPr lang="es-CR" dirty="0"/>
              <a:t>señalado</a:t>
            </a:r>
            <a:r>
              <a:rPr lang="es-CR" sz="1800" dirty="0"/>
              <a:t> en el documento presentado en forma física o digital, según corresponda. </a:t>
            </a:r>
          </a:p>
        </p:txBody>
      </p:sp>
      <p:sp>
        <p:nvSpPr>
          <p:cNvPr id="13" name="Bocadillo: rectángulo con esquinas redondeadas 12">
            <a:extLst>
              <a:ext uri="{FF2B5EF4-FFF2-40B4-BE49-F238E27FC236}">
                <a16:creationId xmlns:a16="http://schemas.microsoft.com/office/drawing/2014/main" id="{7486DADE-EB98-400E-98ED-B64CC364A3B2}"/>
              </a:ext>
            </a:extLst>
          </p:cNvPr>
          <p:cNvSpPr/>
          <p:nvPr/>
        </p:nvSpPr>
        <p:spPr>
          <a:xfrm>
            <a:off x="4808557" y="3823283"/>
            <a:ext cx="4290647" cy="1529275"/>
          </a:xfrm>
          <a:prstGeom prst="wedgeRoundRectCallout">
            <a:avLst>
              <a:gd name="adj1" fmla="val -98390"/>
              <a:gd name="adj2" fmla="val 4367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Revisar que la información indicada en cada campo de la pestaña “general” coincida con lo </a:t>
            </a:r>
            <a:r>
              <a:rPr lang="es-CR" dirty="0"/>
              <a:t>señalado</a:t>
            </a:r>
            <a:r>
              <a:rPr lang="es-CR" sz="1800" dirty="0"/>
              <a:t> en el documento presentado en forma física o digital, según corresponda.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9653479-F664-4C32-8C29-92E36F973771}"/>
              </a:ext>
            </a:extLst>
          </p:cNvPr>
          <p:cNvSpPr/>
          <p:nvPr/>
        </p:nvSpPr>
        <p:spPr>
          <a:xfrm>
            <a:off x="5186981" y="3603864"/>
            <a:ext cx="416237" cy="20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14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91368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">
            <a:extLst>
              <a:ext uri="{FF2B5EF4-FFF2-40B4-BE49-F238E27FC236}">
                <a16:creationId xmlns:a16="http://schemas.microsoft.com/office/drawing/2014/main" id="{AAAC8F42-E29F-420B-BEEF-FEA7059A8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025"/>
            <a:ext cx="12192000" cy="620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2" name="Bocadillo: rectángulo con esquinas redondeadas 1">
            <a:extLst>
              <a:ext uri="{FF2B5EF4-FFF2-40B4-BE49-F238E27FC236}">
                <a16:creationId xmlns:a16="http://schemas.microsoft.com/office/drawing/2014/main" id="{BDB4637C-C5C2-478C-B97E-A86304733AAA}"/>
              </a:ext>
            </a:extLst>
          </p:cNvPr>
          <p:cNvSpPr/>
          <p:nvPr/>
        </p:nvSpPr>
        <p:spPr>
          <a:xfrm>
            <a:off x="4808561" y="3820647"/>
            <a:ext cx="4290647" cy="1529275"/>
          </a:xfrm>
          <a:prstGeom prst="wedgeRoundRectCallout">
            <a:avLst>
              <a:gd name="adj1" fmla="val -89510"/>
              <a:gd name="adj2" fmla="val -6381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Revisar que la información indicada en cada campo de la pestaña “general” coincida con lo </a:t>
            </a:r>
            <a:r>
              <a:rPr lang="es-CR" dirty="0"/>
              <a:t>señalado</a:t>
            </a:r>
            <a:r>
              <a:rPr lang="es-CR" sz="1800" dirty="0"/>
              <a:t> en el documento presentado en forma física o digital, según corresponda. </a:t>
            </a:r>
          </a:p>
        </p:txBody>
      </p:sp>
      <p:sp>
        <p:nvSpPr>
          <p:cNvPr id="3" name="Flecha: hacia abajo 2">
            <a:extLst>
              <a:ext uri="{FF2B5EF4-FFF2-40B4-BE49-F238E27FC236}">
                <a16:creationId xmlns:a16="http://schemas.microsoft.com/office/drawing/2014/main" id="{8DEC0D5D-1E9B-4D92-9F31-0CD69AF9F624}"/>
              </a:ext>
            </a:extLst>
          </p:cNvPr>
          <p:cNvSpPr/>
          <p:nvPr/>
        </p:nvSpPr>
        <p:spPr>
          <a:xfrm>
            <a:off x="775855" y="2594652"/>
            <a:ext cx="360218" cy="4358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1" name="Bocadillo: rectángulo con esquinas redondeadas 10">
            <a:extLst>
              <a:ext uri="{FF2B5EF4-FFF2-40B4-BE49-F238E27FC236}">
                <a16:creationId xmlns:a16="http://schemas.microsoft.com/office/drawing/2014/main" id="{1E9628D9-4C10-4FE1-9969-624D528F9919}"/>
              </a:ext>
            </a:extLst>
          </p:cNvPr>
          <p:cNvSpPr/>
          <p:nvPr/>
        </p:nvSpPr>
        <p:spPr>
          <a:xfrm>
            <a:off x="4808553" y="3818011"/>
            <a:ext cx="4290647" cy="1529275"/>
          </a:xfrm>
          <a:prstGeom prst="wedgeRoundRectCallout">
            <a:avLst>
              <a:gd name="adj1" fmla="val -90271"/>
              <a:gd name="adj2" fmla="val -132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Revisar que la información indicada en cada campo de la pestaña “general” coincida con lo </a:t>
            </a:r>
            <a:r>
              <a:rPr lang="es-CR" dirty="0"/>
              <a:t>señalado</a:t>
            </a:r>
            <a:r>
              <a:rPr lang="es-CR" sz="1800" dirty="0"/>
              <a:t> en el documento presentado en forma física o digital, según corresponda. </a:t>
            </a:r>
          </a:p>
        </p:txBody>
      </p:sp>
      <p:sp>
        <p:nvSpPr>
          <p:cNvPr id="13" name="Bocadillo: rectángulo con esquinas redondeadas 12">
            <a:extLst>
              <a:ext uri="{FF2B5EF4-FFF2-40B4-BE49-F238E27FC236}">
                <a16:creationId xmlns:a16="http://schemas.microsoft.com/office/drawing/2014/main" id="{7486DADE-EB98-400E-98ED-B64CC364A3B2}"/>
              </a:ext>
            </a:extLst>
          </p:cNvPr>
          <p:cNvSpPr/>
          <p:nvPr/>
        </p:nvSpPr>
        <p:spPr>
          <a:xfrm>
            <a:off x="4808557" y="3823283"/>
            <a:ext cx="4290647" cy="1529275"/>
          </a:xfrm>
          <a:prstGeom prst="wedgeRoundRectCallout">
            <a:avLst>
              <a:gd name="adj1" fmla="val -77840"/>
              <a:gd name="adj2" fmla="val 842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Revisar que la información indicada en cada campo de la pestaña “campo” coincida con lo </a:t>
            </a:r>
            <a:r>
              <a:rPr lang="es-CR" dirty="0"/>
              <a:t>señalado</a:t>
            </a:r>
            <a:r>
              <a:rPr lang="es-CR" sz="1800" dirty="0"/>
              <a:t> en el documento presentado en forma física o digital, según corresponda.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9653479-F664-4C32-8C29-92E36F973771}"/>
              </a:ext>
            </a:extLst>
          </p:cNvPr>
          <p:cNvSpPr/>
          <p:nvPr/>
        </p:nvSpPr>
        <p:spPr>
          <a:xfrm>
            <a:off x="5186981" y="3603864"/>
            <a:ext cx="416237" cy="20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15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115268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2229907-B0B6-4707-A993-8BB01F596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21" y="258450"/>
            <a:ext cx="11791666" cy="5787508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2" name="Bocadillo: rectángulo con esquinas redondeadas 1">
            <a:extLst>
              <a:ext uri="{FF2B5EF4-FFF2-40B4-BE49-F238E27FC236}">
                <a16:creationId xmlns:a16="http://schemas.microsoft.com/office/drawing/2014/main" id="{BDB4637C-C5C2-478C-B97E-A86304733AAA}"/>
              </a:ext>
            </a:extLst>
          </p:cNvPr>
          <p:cNvSpPr/>
          <p:nvPr/>
        </p:nvSpPr>
        <p:spPr>
          <a:xfrm>
            <a:off x="8293728" y="4676569"/>
            <a:ext cx="3157374" cy="911037"/>
          </a:xfrm>
          <a:prstGeom prst="wedgeRoundRectCallout">
            <a:avLst>
              <a:gd name="adj1" fmla="val -90173"/>
              <a:gd name="adj2" fmla="val -754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400" b="0" i="0" dirty="0">
                <a:effectLst/>
                <a:latin typeface="Arial" panose="020B0604020202020204" pitchFamily="34" charset="0"/>
              </a:rPr>
              <a:t>Indicar en el cuadro de diálogo la razón del rechazo para que la persona funcionaria realice el ajuste y dar clic en “Aceptar”.</a:t>
            </a:r>
            <a:endParaRPr lang="es-CR" sz="1800" dirty="0"/>
          </a:p>
        </p:txBody>
      </p:sp>
      <p:sp>
        <p:nvSpPr>
          <p:cNvPr id="8" name="Bocadillo: rectángulo con esquinas redondeadas 7">
            <a:extLst>
              <a:ext uri="{FF2B5EF4-FFF2-40B4-BE49-F238E27FC236}">
                <a16:creationId xmlns:a16="http://schemas.microsoft.com/office/drawing/2014/main" id="{A6D9D627-10BE-4734-8DE3-9C6230EB834A}"/>
              </a:ext>
            </a:extLst>
          </p:cNvPr>
          <p:cNvSpPr/>
          <p:nvPr/>
        </p:nvSpPr>
        <p:spPr>
          <a:xfrm>
            <a:off x="2215292" y="1622624"/>
            <a:ext cx="4148662" cy="1043704"/>
          </a:xfrm>
          <a:prstGeom prst="wedgeRoundRectCallout">
            <a:avLst>
              <a:gd name="adj1" fmla="val -14773"/>
              <a:gd name="adj2" fmla="val -862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 Si la </a:t>
            </a:r>
            <a:r>
              <a:rPr lang="es-CR" sz="1600" dirty="0"/>
              <a:t>información presentada tiene errores o está incompleta,  </a:t>
            </a:r>
            <a:r>
              <a:rPr lang="es-CR" sz="1600" b="1" dirty="0"/>
              <a:t>rechazar la tarea </a:t>
            </a:r>
            <a:r>
              <a:rPr lang="es-CR" sz="1600" dirty="0"/>
              <a:t>en el sistema y comunicar a la persona funcionaria para que proceda con la corrección.</a:t>
            </a:r>
            <a:endParaRPr lang="es-CR" sz="1800" dirty="0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0011F115-4381-4A4C-9033-D86D99708CE9}"/>
              </a:ext>
            </a:extLst>
          </p:cNvPr>
          <p:cNvSpPr/>
          <p:nvPr/>
        </p:nvSpPr>
        <p:spPr>
          <a:xfrm>
            <a:off x="3166024" y="5106779"/>
            <a:ext cx="4433852" cy="16906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b="1" dirty="0">
                <a:solidFill>
                  <a:schemeClr val="bg1"/>
                </a:solidFill>
              </a:rPr>
              <a:t>NOTA: </a:t>
            </a:r>
            <a:r>
              <a:rPr lang="es-MX" dirty="0">
                <a:solidFill>
                  <a:schemeClr val="bg1"/>
                </a:solidFill>
              </a:rPr>
              <a:t>Para que la persona funcionaria realice los ajustes podrá seguir los pasos en el video tutorial disponible en la página web del PDRH en el siguiente enlace:  https://documentos.una.ac.cr/handle/unadocs/13745</a:t>
            </a:r>
            <a:endParaRPr lang="es-CR" dirty="0">
              <a:solidFill>
                <a:schemeClr val="bg1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F22919FD-985F-4FEB-AA09-4B52F4B49414}"/>
              </a:ext>
            </a:extLst>
          </p:cNvPr>
          <p:cNvSpPr/>
          <p:nvPr/>
        </p:nvSpPr>
        <p:spPr>
          <a:xfrm>
            <a:off x="3320793" y="1453248"/>
            <a:ext cx="462851" cy="218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16</a:t>
            </a:r>
            <a:endParaRPr lang="es-CR" dirty="0"/>
          </a:p>
        </p:txBody>
      </p:sp>
      <p:sp>
        <p:nvSpPr>
          <p:cNvPr id="11" name="Bocadillo: rectángulo con esquinas redondeadas 10">
            <a:extLst>
              <a:ext uri="{FF2B5EF4-FFF2-40B4-BE49-F238E27FC236}">
                <a16:creationId xmlns:a16="http://schemas.microsoft.com/office/drawing/2014/main" id="{A3A952B7-5E47-4646-BB15-5E52BEF2A161}"/>
              </a:ext>
            </a:extLst>
          </p:cNvPr>
          <p:cNvSpPr/>
          <p:nvPr/>
        </p:nvSpPr>
        <p:spPr>
          <a:xfrm>
            <a:off x="8293728" y="4692184"/>
            <a:ext cx="3157374" cy="911037"/>
          </a:xfrm>
          <a:prstGeom prst="wedgeRoundRectCallout">
            <a:avLst>
              <a:gd name="adj1" fmla="val -40871"/>
              <a:gd name="adj2" fmla="val -20923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400" b="0" i="0" dirty="0">
                <a:effectLst/>
                <a:latin typeface="Arial" panose="020B0604020202020204" pitchFamily="34" charset="0"/>
              </a:rPr>
              <a:t>Indicar en el cuadro de diálogo la razón del rechazo para que la persona funcionaria realice el ajuste y dar clic en “Aceptar”.</a:t>
            </a:r>
            <a:endParaRPr lang="es-CR" sz="18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9653479-F664-4C32-8C29-92E36F973771}"/>
              </a:ext>
            </a:extLst>
          </p:cNvPr>
          <p:cNvSpPr/>
          <p:nvPr/>
        </p:nvSpPr>
        <p:spPr>
          <a:xfrm>
            <a:off x="8954247" y="4423980"/>
            <a:ext cx="424856" cy="2525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17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51894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55DB269-F756-47F7-B57D-99A966039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60" y="204717"/>
            <a:ext cx="11791665" cy="6050486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9867171-7A72-454E-B580-495B3597926A}"/>
              </a:ext>
            </a:extLst>
          </p:cNvPr>
          <p:cNvSpPr/>
          <p:nvPr/>
        </p:nvSpPr>
        <p:spPr>
          <a:xfrm>
            <a:off x="7683690" y="3152903"/>
            <a:ext cx="4262650" cy="2852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Bocadillo: rectángulo con esquinas redondeadas 1">
            <a:extLst>
              <a:ext uri="{FF2B5EF4-FFF2-40B4-BE49-F238E27FC236}">
                <a16:creationId xmlns:a16="http://schemas.microsoft.com/office/drawing/2014/main" id="{BDB4637C-C5C2-478C-B97E-A86304733AAA}"/>
              </a:ext>
            </a:extLst>
          </p:cNvPr>
          <p:cNvSpPr/>
          <p:nvPr/>
        </p:nvSpPr>
        <p:spPr>
          <a:xfrm>
            <a:off x="8479790" y="3499093"/>
            <a:ext cx="2844702" cy="1358863"/>
          </a:xfrm>
          <a:prstGeom prst="wedgeRoundRectCallout">
            <a:avLst>
              <a:gd name="adj1" fmla="val 29775"/>
              <a:gd name="adj2" fmla="val -1083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800" b="0" i="0" dirty="0">
                <a:effectLst/>
                <a:latin typeface="Arial" panose="020B0604020202020204" pitchFamily="34" charset="0"/>
              </a:rPr>
              <a:t>Verificar que el estado cambió a “Rechazado” para que la persona funcionaria pueda realizar los cambios.</a:t>
            </a:r>
            <a:endParaRPr lang="es-CR" sz="18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9653479-F664-4C32-8C29-92E36F973771}"/>
              </a:ext>
            </a:extLst>
          </p:cNvPr>
          <p:cNvSpPr/>
          <p:nvPr/>
        </p:nvSpPr>
        <p:spPr>
          <a:xfrm>
            <a:off x="10354526" y="3255855"/>
            <a:ext cx="439065" cy="20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18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820203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3DAB1F0-32D6-4970-81B9-98997D775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55" y="135639"/>
            <a:ext cx="11682484" cy="5918242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2" name="Bocadillo: rectángulo con esquinas redondeadas 1">
            <a:extLst>
              <a:ext uri="{FF2B5EF4-FFF2-40B4-BE49-F238E27FC236}">
                <a16:creationId xmlns:a16="http://schemas.microsoft.com/office/drawing/2014/main" id="{BDB4637C-C5C2-478C-B97E-A86304733AAA}"/>
              </a:ext>
            </a:extLst>
          </p:cNvPr>
          <p:cNvSpPr/>
          <p:nvPr/>
        </p:nvSpPr>
        <p:spPr>
          <a:xfrm>
            <a:off x="7413673" y="3426223"/>
            <a:ext cx="4310897" cy="2271192"/>
          </a:xfrm>
          <a:prstGeom prst="wedgeRoundRectCallout">
            <a:avLst>
              <a:gd name="adj1" fmla="val 16387"/>
              <a:gd name="adj2" fmla="val -7143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800" b="0" i="0" dirty="0">
                <a:effectLst/>
                <a:latin typeface="Arial" panose="020B0604020202020204" pitchFamily="34" charset="0"/>
              </a:rPr>
              <a:t>Una vez que la persona funcionaria realice los ajustes y solicite una nueva cita para que se revise y apruebe el registro, se deben seguir los pasos de las diapositivas anteriores y verificar que la persona funcionaria cambió el estado del registro a “</a:t>
            </a:r>
            <a:r>
              <a:rPr lang="es-MX" dirty="0">
                <a:latin typeface="Arial" panose="020B0604020202020204" pitchFamily="34" charset="0"/>
              </a:rPr>
              <a:t>Nuevo”.</a:t>
            </a:r>
            <a:endParaRPr lang="es-CR" sz="18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E87B422-D2A9-495D-8091-77192AA0DB09}"/>
              </a:ext>
            </a:extLst>
          </p:cNvPr>
          <p:cNvSpPr/>
          <p:nvPr/>
        </p:nvSpPr>
        <p:spPr>
          <a:xfrm>
            <a:off x="2167138" y="2664982"/>
            <a:ext cx="940385" cy="359873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123456789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60188416-878B-4C70-A4F5-3CED3DAAEA05}"/>
              </a:ext>
            </a:extLst>
          </p:cNvPr>
          <p:cNvSpPr/>
          <p:nvPr/>
        </p:nvSpPr>
        <p:spPr>
          <a:xfrm>
            <a:off x="2167138" y="4289471"/>
            <a:ext cx="964900" cy="31879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123456789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FE54A40-A6B2-4D3D-A334-2E17190D84EC}"/>
              </a:ext>
            </a:extLst>
          </p:cNvPr>
          <p:cNvSpPr/>
          <p:nvPr/>
        </p:nvSpPr>
        <p:spPr>
          <a:xfrm>
            <a:off x="2167137" y="5534268"/>
            <a:ext cx="1065920" cy="37969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123456789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3045603-154D-4B91-A152-10D0EC7A111D}"/>
              </a:ext>
            </a:extLst>
          </p:cNvPr>
          <p:cNvSpPr/>
          <p:nvPr/>
        </p:nvSpPr>
        <p:spPr>
          <a:xfrm>
            <a:off x="2167137" y="4881421"/>
            <a:ext cx="940385" cy="461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123456789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12821C6E-25E2-4B4E-A55B-0C7D54C9674E}"/>
              </a:ext>
            </a:extLst>
          </p:cNvPr>
          <p:cNvSpPr/>
          <p:nvPr/>
        </p:nvSpPr>
        <p:spPr>
          <a:xfrm>
            <a:off x="2167138" y="3507674"/>
            <a:ext cx="964900" cy="3187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123456789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FDCB28B-3816-445B-8E58-0A0682460003}"/>
              </a:ext>
            </a:extLst>
          </p:cNvPr>
          <p:cNvSpPr/>
          <p:nvPr/>
        </p:nvSpPr>
        <p:spPr>
          <a:xfrm>
            <a:off x="3132038" y="2645164"/>
            <a:ext cx="718399" cy="37969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ANA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FD67793-95EA-456B-A058-29D1C60022EB}"/>
              </a:ext>
            </a:extLst>
          </p:cNvPr>
          <p:cNvSpPr/>
          <p:nvPr/>
        </p:nvSpPr>
        <p:spPr>
          <a:xfrm>
            <a:off x="3132037" y="4182128"/>
            <a:ext cx="877255" cy="37969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CAROL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5443D3F-F110-478A-AD41-BB55F116745D}"/>
              </a:ext>
            </a:extLst>
          </p:cNvPr>
          <p:cNvSpPr/>
          <p:nvPr/>
        </p:nvSpPr>
        <p:spPr>
          <a:xfrm>
            <a:off x="3132037" y="5534266"/>
            <a:ext cx="758247" cy="37969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JUAN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CE22082-054A-4D8C-85AE-24D14D34F3DC}"/>
              </a:ext>
            </a:extLst>
          </p:cNvPr>
          <p:cNvSpPr/>
          <p:nvPr/>
        </p:nvSpPr>
        <p:spPr>
          <a:xfrm>
            <a:off x="3107523" y="4963061"/>
            <a:ext cx="870800" cy="379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JOSE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4E25BA11-612B-485F-A965-675D7540CECD}"/>
              </a:ext>
            </a:extLst>
          </p:cNvPr>
          <p:cNvSpPr/>
          <p:nvPr/>
        </p:nvSpPr>
        <p:spPr>
          <a:xfrm>
            <a:off x="3132037" y="3493760"/>
            <a:ext cx="892216" cy="379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MARIA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9653479-F664-4C32-8C29-92E36F973771}"/>
              </a:ext>
            </a:extLst>
          </p:cNvPr>
          <p:cNvSpPr/>
          <p:nvPr/>
        </p:nvSpPr>
        <p:spPr>
          <a:xfrm>
            <a:off x="10194390" y="3332954"/>
            <a:ext cx="439065" cy="20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19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134235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6C2CCEA-4FFD-4E05-BD87-3F6575F9C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68" y="218364"/>
            <a:ext cx="11832609" cy="6071277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2" name="Bocadillo: rectángulo con esquinas redondeadas 1">
            <a:extLst>
              <a:ext uri="{FF2B5EF4-FFF2-40B4-BE49-F238E27FC236}">
                <a16:creationId xmlns:a16="http://schemas.microsoft.com/office/drawing/2014/main" id="{BDB4637C-C5C2-478C-B97E-A86304733AAA}"/>
              </a:ext>
            </a:extLst>
          </p:cNvPr>
          <p:cNvSpPr/>
          <p:nvPr/>
        </p:nvSpPr>
        <p:spPr>
          <a:xfrm>
            <a:off x="6651045" y="4989118"/>
            <a:ext cx="4126205" cy="821532"/>
          </a:xfrm>
          <a:prstGeom prst="wedgeRoundRectCallout">
            <a:avLst>
              <a:gd name="adj1" fmla="val -35250"/>
              <a:gd name="adj2" fmla="val -925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800" b="0" i="0" dirty="0">
                <a:effectLst/>
                <a:latin typeface="Arial" panose="020B0604020202020204" pitchFamily="34" charset="0"/>
              </a:rPr>
              <a:t>Indicar en el cuadro de diálogo un comentario si lo desea y dar clic en “Aceptar”.</a:t>
            </a:r>
            <a:endParaRPr lang="es-CR" sz="2400" dirty="0"/>
          </a:p>
        </p:txBody>
      </p:sp>
      <p:sp>
        <p:nvSpPr>
          <p:cNvPr id="8" name="Bocadillo: rectángulo con esquinas redondeadas 7">
            <a:extLst>
              <a:ext uri="{FF2B5EF4-FFF2-40B4-BE49-F238E27FC236}">
                <a16:creationId xmlns:a16="http://schemas.microsoft.com/office/drawing/2014/main" id="{943A2733-DBC6-4D72-A253-44853CD4EAB8}"/>
              </a:ext>
            </a:extLst>
          </p:cNvPr>
          <p:cNvSpPr/>
          <p:nvPr/>
        </p:nvSpPr>
        <p:spPr>
          <a:xfrm>
            <a:off x="2491410" y="1729960"/>
            <a:ext cx="3507474" cy="1091000"/>
          </a:xfrm>
          <a:prstGeom prst="wedgeRoundRectCallout">
            <a:avLst>
              <a:gd name="adj1" fmla="val -23861"/>
              <a:gd name="adj2" fmla="val -863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 Una vez que toda la información coincida con el documento </a:t>
            </a:r>
            <a:r>
              <a:rPr lang="es-CR" dirty="0"/>
              <a:t>presentado,</a:t>
            </a:r>
            <a:r>
              <a:rPr lang="es-CR" sz="1800" dirty="0"/>
              <a:t>  dar clic en el ícono de  “Revisar”.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EB9D29D-6F32-49B9-AA63-448A0B961372}"/>
              </a:ext>
            </a:extLst>
          </p:cNvPr>
          <p:cNvSpPr/>
          <p:nvPr/>
        </p:nvSpPr>
        <p:spPr>
          <a:xfrm>
            <a:off x="3257452" y="1523856"/>
            <a:ext cx="439065" cy="20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20</a:t>
            </a:r>
            <a:endParaRPr lang="es-CR" dirty="0"/>
          </a:p>
        </p:txBody>
      </p:sp>
      <p:sp>
        <p:nvSpPr>
          <p:cNvPr id="10" name="Bocadillo: rectángulo con esquinas redondeadas 9">
            <a:extLst>
              <a:ext uri="{FF2B5EF4-FFF2-40B4-BE49-F238E27FC236}">
                <a16:creationId xmlns:a16="http://schemas.microsoft.com/office/drawing/2014/main" id="{9C6B290D-6C1C-46F4-AE2A-76F6806FB942}"/>
              </a:ext>
            </a:extLst>
          </p:cNvPr>
          <p:cNvSpPr/>
          <p:nvPr/>
        </p:nvSpPr>
        <p:spPr>
          <a:xfrm>
            <a:off x="6651045" y="4989118"/>
            <a:ext cx="4126205" cy="821532"/>
          </a:xfrm>
          <a:prstGeom prst="wedgeRoundRectCallout">
            <a:avLst>
              <a:gd name="adj1" fmla="val 8280"/>
              <a:gd name="adj2" fmla="val -2330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800" b="0" i="0" dirty="0">
                <a:effectLst/>
                <a:latin typeface="Arial" panose="020B0604020202020204" pitchFamily="34" charset="0"/>
              </a:rPr>
              <a:t>Indicar en el cuadro de diálogo un comentario si lo desea y dar clic en “Aceptar”.</a:t>
            </a:r>
            <a:endParaRPr lang="es-CR" sz="24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9653479-F664-4C32-8C29-92E36F973771}"/>
              </a:ext>
            </a:extLst>
          </p:cNvPr>
          <p:cNvSpPr/>
          <p:nvPr/>
        </p:nvSpPr>
        <p:spPr>
          <a:xfrm>
            <a:off x="9304824" y="4665943"/>
            <a:ext cx="439065" cy="20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94486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80ABBD1-39AB-418E-A5BD-87C9367C5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6116"/>
            <a:ext cx="12192000" cy="5489592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2" name="Bocadillo: rectángulo con esquinas redondeadas 1">
            <a:extLst>
              <a:ext uri="{FF2B5EF4-FFF2-40B4-BE49-F238E27FC236}">
                <a16:creationId xmlns:a16="http://schemas.microsoft.com/office/drawing/2014/main" id="{BDB4637C-C5C2-478C-B97E-A86304733AAA}"/>
              </a:ext>
            </a:extLst>
          </p:cNvPr>
          <p:cNvSpPr/>
          <p:nvPr/>
        </p:nvSpPr>
        <p:spPr>
          <a:xfrm>
            <a:off x="8608714" y="3717800"/>
            <a:ext cx="3142010" cy="1050877"/>
          </a:xfrm>
          <a:prstGeom prst="wedgeRoundRectCallout">
            <a:avLst>
              <a:gd name="adj1" fmla="val 25278"/>
              <a:gd name="adj2" fmla="val -1523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400" dirty="0"/>
              <a:t>Verificar que el estado haya cambiado a “Revisado”</a:t>
            </a:r>
            <a:endParaRPr lang="es-CR" sz="24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EB9D29D-6F32-49B9-AA63-448A0B961372}"/>
              </a:ext>
            </a:extLst>
          </p:cNvPr>
          <p:cNvSpPr/>
          <p:nvPr/>
        </p:nvSpPr>
        <p:spPr>
          <a:xfrm>
            <a:off x="10616858" y="3500086"/>
            <a:ext cx="439065" cy="20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22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897788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B7195EB-E89D-414B-97A5-19570DD79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16" y="204716"/>
            <a:ext cx="11832609" cy="6009722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10" name="Bocadillo: rectángulo con esquinas redondeadas 9">
            <a:extLst>
              <a:ext uri="{FF2B5EF4-FFF2-40B4-BE49-F238E27FC236}">
                <a16:creationId xmlns:a16="http://schemas.microsoft.com/office/drawing/2014/main" id="{2A6DE3D9-E8B4-441A-A7FE-941C70E8209C}"/>
              </a:ext>
            </a:extLst>
          </p:cNvPr>
          <p:cNvSpPr/>
          <p:nvPr/>
        </p:nvSpPr>
        <p:spPr>
          <a:xfrm>
            <a:off x="4342263" y="1388495"/>
            <a:ext cx="2590800" cy="802297"/>
          </a:xfrm>
          <a:prstGeom prst="wedgeRoundRectCallout">
            <a:avLst>
              <a:gd name="adj1" fmla="val -85023"/>
              <a:gd name="adj2" fmla="val -825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dirty="0"/>
              <a:t>Proceda a dar clic en el ícono de  “Aprobar”.</a:t>
            </a:r>
          </a:p>
        </p:txBody>
      </p:sp>
      <p:sp>
        <p:nvSpPr>
          <p:cNvPr id="11" name="Bocadillo: rectángulo con esquinas redondeadas 10">
            <a:extLst>
              <a:ext uri="{FF2B5EF4-FFF2-40B4-BE49-F238E27FC236}">
                <a16:creationId xmlns:a16="http://schemas.microsoft.com/office/drawing/2014/main" id="{FE5C6CCB-9EBA-407F-9577-20F5F47A364D}"/>
              </a:ext>
            </a:extLst>
          </p:cNvPr>
          <p:cNvSpPr/>
          <p:nvPr/>
        </p:nvSpPr>
        <p:spPr>
          <a:xfrm>
            <a:off x="6437949" y="4937681"/>
            <a:ext cx="3431290" cy="917066"/>
          </a:xfrm>
          <a:prstGeom prst="wedgeRoundRectCallout">
            <a:avLst>
              <a:gd name="adj1" fmla="val -35250"/>
              <a:gd name="adj2" fmla="val -925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800" b="0" i="0" dirty="0">
                <a:effectLst/>
                <a:latin typeface="Arial" panose="020B0604020202020204" pitchFamily="34" charset="0"/>
              </a:rPr>
              <a:t>Indicar en el cuadro de diálogo un comentario si lo desea y dar clic en “Aceptar”.</a:t>
            </a:r>
            <a:endParaRPr lang="es-CR" sz="24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EB9D29D-6F32-49B9-AA63-448A0B961372}"/>
              </a:ext>
            </a:extLst>
          </p:cNvPr>
          <p:cNvSpPr/>
          <p:nvPr/>
        </p:nvSpPr>
        <p:spPr>
          <a:xfrm>
            <a:off x="4542690" y="1230339"/>
            <a:ext cx="439065" cy="20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23</a:t>
            </a:r>
            <a:endParaRPr lang="es-CR" dirty="0"/>
          </a:p>
        </p:txBody>
      </p:sp>
      <p:sp>
        <p:nvSpPr>
          <p:cNvPr id="8" name="Bocadillo: rectángulo con esquinas redondeadas 7">
            <a:extLst>
              <a:ext uri="{FF2B5EF4-FFF2-40B4-BE49-F238E27FC236}">
                <a16:creationId xmlns:a16="http://schemas.microsoft.com/office/drawing/2014/main" id="{49DD9CDC-603C-4E0C-BEC7-ED0260145BF4}"/>
              </a:ext>
            </a:extLst>
          </p:cNvPr>
          <p:cNvSpPr/>
          <p:nvPr/>
        </p:nvSpPr>
        <p:spPr>
          <a:xfrm>
            <a:off x="6437949" y="4943978"/>
            <a:ext cx="3431290" cy="917066"/>
          </a:xfrm>
          <a:prstGeom prst="wedgeRoundRectCallout">
            <a:avLst>
              <a:gd name="adj1" fmla="val 29786"/>
              <a:gd name="adj2" fmla="val -2183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800" b="0" i="0" dirty="0">
                <a:effectLst/>
                <a:latin typeface="Arial" panose="020B0604020202020204" pitchFamily="34" charset="0"/>
              </a:rPr>
              <a:t>Indicar en el cuadro de diálogo un comentario si lo desea y dar clic en “Aceptar”.</a:t>
            </a:r>
            <a:endParaRPr lang="es-CR" sz="2400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0CD3124-1DE0-4119-8F5D-3AA396233256}"/>
              </a:ext>
            </a:extLst>
          </p:cNvPr>
          <p:cNvSpPr/>
          <p:nvPr/>
        </p:nvSpPr>
        <p:spPr>
          <a:xfrm>
            <a:off x="8679163" y="4652025"/>
            <a:ext cx="439065" cy="20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24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9485646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8" name="Bocadillo: rectángulo con esquinas redondeadas 7">
            <a:extLst>
              <a:ext uri="{FF2B5EF4-FFF2-40B4-BE49-F238E27FC236}">
                <a16:creationId xmlns:a16="http://schemas.microsoft.com/office/drawing/2014/main" id="{943A2733-DBC6-4D72-A253-44853CD4EAB8}"/>
              </a:ext>
            </a:extLst>
          </p:cNvPr>
          <p:cNvSpPr/>
          <p:nvPr/>
        </p:nvSpPr>
        <p:spPr>
          <a:xfrm>
            <a:off x="5814123" y="2216506"/>
            <a:ext cx="3902184" cy="1197124"/>
          </a:xfrm>
          <a:prstGeom prst="wedgeRoundRectCallout">
            <a:avLst>
              <a:gd name="adj1" fmla="val -116123"/>
              <a:gd name="adj2" fmla="val -1138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EB9D29D-6F32-49B9-AA63-448A0B961372}"/>
              </a:ext>
            </a:extLst>
          </p:cNvPr>
          <p:cNvSpPr/>
          <p:nvPr/>
        </p:nvSpPr>
        <p:spPr>
          <a:xfrm>
            <a:off x="5375058" y="1641752"/>
            <a:ext cx="439065" cy="20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14</a:t>
            </a:r>
            <a:endParaRPr lang="es-CR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352E720-6397-4D48-BE2F-AD0565075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73" y="204716"/>
            <a:ext cx="11887200" cy="5995609"/>
          </a:xfrm>
          <a:prstGeom prst="rect">
            <a:avLst/>
          </a:prstGeom>
        </p:spPr>
      </p:pic>
      <p:sp>
        <p:nvSpPr>
          <p:cNvPr id="11" name="Bocadillo: rectángulo con esquinas redondeadas 10">
            <a:extLst>
              <a:ext uri="{FF2B5EF4-FFF2-40B4-BE49-F238E27FC236}">
                <a16:creationId xmlns:a16="http://schemas.microsoft.com/office/drawing/2014/main" id="{8421998C-8D4E-4CAA-A628-953714633041}"/>
              </a:ext>
            </a:extLst>
          </p:cNvPr>
          <p:cNvSpPr/>
          <p:nvPr/>
        </p:nvSpPr>
        <p:spPr>
          <a:xfrm>
            <a:off x="8403998" y="3874358"/>
            <a:ext cx="3142010" cy="1050877"/>
          </a:xfrm>
          <a:prstGeom prst="wedgeRoundRectCallout">
            <a:avLst>
              <a:gd name="adj1" fmla="val 25712"/>
              <a:gd name="adj2" fmla="val -15497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400" dirty="0"/>
              <a:t>Verificar que el estado haya cambiado a “Aprobado”</a:t>
            </a:r>
            <a:endParaRPr lang="es-CR" sz="2400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6F74F86-003C-493F-8ACD-999A660228A5}"/>
              </a:ext>
            </a:extLst>
          </p:cNvPr>
          <p:cNvSpPr/>
          <p:nvPr/>
        </p:nvSpPr>
        <p:spPr>
          <a:xfrm>
            <a:off x="10499397" y="3612280"/>
            <a:ext cx="439065" cy="20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25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0908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EF273BF-0D7F-4D0E-8D98-7CD0488F8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116" y="307017"/>
            <a:ext cx="12192000" cy="5534284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8" name="Bocadillo: rectángulo con esquinas redondeadas 7">
            <a:extLst>
              <a:ext uri="{FF2B5EF4-FFF2-40B4-BE49-F238E27FC236}">
                <a16:creationId xmlns:a16="http://schemas.microsoft.com/office/drawing/2014/main" id="{943A2733-DBC6-4D72-A253-44853CD4EAB8}"/>
              </a:ext>
            </a:extLst>
          </p:cNvPr>
          <p:cNvSpPr/>
          <p:nvPr/>
        </p:nvSpPr>
        <p:spPr>
          <a:xfrm>
            <a:off x="7765215" y="4359205"/>
            <a:ext cx="3902184" cy="1197124"/>
          </a:xfrm>
          <a:prstGeom prst="wedgeRoundRectCallout">
            <a:avLst>
              <a:gd name="adj1" fmla="val -49725"/>
              <a:gd name="adj2" fmla="val -14732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 Se desplegará una pantalla emergente en la cual deberá ma</a:t>
            </a:r>
            <a:r>
              <a:rPr lang="es-CR" dirty="0"/>
              <a:t>rcar la casilla de “confrontado contra el original” y  dar clic en el botón  de “confirmar”.</a:t>
            </a:r>
            <a:endParaRPr lang="es-CR" sz="1800" dirty="0"/>
          </a:p>
        </p:txBody>
      </p:sp>
      <p:sp>
        <p:nvSpPr>
          <p:cNvPr id="10" name="Bocadillo: rectángulo con esquinas redondeadas 9">
            <a:extLst>
              <a:ext uri="{FF2B5EF4-FFF2-40B4-BE49-F238E27FC236}">
                <a16:creationId xmlns:a16="http://schemas.microsoft.com/office/drawing/2014/main" id="{94DE4DF7-DDB9-4BC8-A3F6-2D49687940C3}"/>
              </a:ext>
            </a:extLst>
          </p:cNvPr>
          <p:cNvSpPr/>
          <p:nvPr/>
        </p:nvSpPr>
        <p:spPr>
          <a:xfrm>
            <a:off x="2786057" y="1985690"/>
            <a:ext cx="3309943" cy="706012"/>
          </a:xfrm>
          <a:prstGeom prst="wedgeRoundRectCallout">
            <a:avLst>
              <a:gd name="adj1" fmla="val -44425"/>
              <a:gd name="adj2" fmla="val -1445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800" dirty="0"/>
              <a:t>Seleccionar el ícono de “confrontado contra el original”.</a:t>
            </a:r>
            <a:endParaRPr lang="es-CR" sz="1800" dirty="0"/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7A3A3AAC-6257-4214-9C7F-8A012C2FA9BF}"/>
              </a:ext>
            </a:extLst>
          </p:cNvPr>
          <p:cNvSpPr/>
          <p:nvPr/>
        </p:nvSpPr>
        <p:spPr>
          <a:xfrm>
            <a:off x="7765214" y="4335975"/>
            <a:ext cx="3902184" cy="1197124"/>
          </a:xfrm>
          <a:prstGeom prst="wedgeRoundRectCallout">
            <a:avLst>
              <a:gd name="adj1" fmla="val -40241"/>
              <a:gd name="adj2" fmla="val -1818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 Se desplegará una pantalla emergente en la cual deberá ma</a:t>
            </a:r>
            <a:r>
              <a:rPr lang="es-CR" dirty="0"/>
              <a:t>rcar la casilla de “confrontado contra el original” y  dar clic en el botón  de “confirmar”.</a:t>
            </a:r>
            <a:endParaRPr lang="es-CR" sz="180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A117572-9822-42A8-8295-0A2A1EBBF0D3}"/>
              </a:ext>
            </a:extLst>
          </p:cNvPr>
          <p:cNvSpPr/>
          <p:nvPr/>
        </p:nvSpPr>
        <p:spPr>
          <a:xfrm>
            <a:off x="8590710" y="4106641"/>
            <a:ext cx="439065" cy="20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27</a:t>
            </a:r>
            <a:endParaRPr lang="es-CR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EB9D29D-6F32-49B9-AA63-448A0B961372}"/>
              </a:ext>
            </a:extLst>
          </p:cNvPr>
          <p:cNvSpPr/>
          <p:nvPr/>
        </p:nvSpPr>
        <p:spPr>
          <a:xfrm>
            <a:off x="3394181" y="1779586"/>
            <a:ext cx="439065" cy="20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26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52760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id="{6CB0B9F2-AAE0-496E-BD2B-D48E362B4FEC}"/>
              </a:ext>
            </a:extLst>
          </p:cNvPr>
          <p:cNvSpPr txBox="1">
            <a:spLocks/>
          </p:cNvSpPr>
          <p:nvPr/>
        </p:nvSpPr>
        <p:spPr>
          <a:xfrm>
            <a:off x="2085563" y="57144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4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Lista de Reconocimientos de Persona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052FD9EE-5D99-44C8-97C2-D2F28583D6CB}"/>
              </a:ext>
            </a:extLst>
          </p:cNvPr>
          <p:cNvSpPr txBox="1">
            <a:spLocks/>
          </p:cNvSpPr>
          <p:nvPr/>
        </p:nvSpPr>
        <p:spPr>
          <a:xfrm>
            <a:off x="2152650" y="2458297"/>
            <a:ext cx="7886699" cy="1663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kumimoji="0" lang="es-CR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Lista de Reconocimiento</a:t>
            </a:r>
            <a:r>
              <a:rPr lang="es-CR" dirty="0">
                <a:solidFill>
                  <a:sysClr val="windowText" lastClr="000000"/>
                </a:solidFill>
                <a:latin typeface="Calibri" panose="020F0502020204030204"/>
              </a:rPr>
              <a:t> se incluyen </a:t>
            </a:r>
            <a:r>
              <a:rPr lang="es-MX" dirty="0">
                <a:solidFill>
                  <a:sysClr val="windowText" lastClr="000000"/>
                </a:solidFill>
                <a:latin typeface="Calibri" panose="020F0502020204030204"/>
              </a:rPr>
              <a:t>los reconocimientos recibidos, tales como: menciones honoríficas, felicitación o agradecimiento, entre otros.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CR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8524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E037437-F560-4817-8912-DCACA2EBA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84" y="218364"/>
            <a:ext cx="11627893" cy="6005015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8" name="Bocadillo: rectángulo con esquinas redondeadas 7">
            <a:extLst>
              <a:ext uri="{FF2B5EF4-FFF2-40B4-BE49-F238E27FC236}">
                <a16:creationId xmlns:a16="http://schemas.microsoft.com/office/drawing/2014/main" id="{943A2733-DBC6-4D72-A253-44853CD4EAB8}"/>
              </a:ext>
            </a:extLst>
          </p:cNvPr>
          <p:cNvSpPr/>
          <p:nvPr/>
        </p:nvSpPr>
        <p:spPr>
          <a:xfrm>
            <a:off x="5634247" y="4965257"/>
            <a:ext cx="2646591" cy="1141004"/>
          </a:xfrm>
          <a:prstGeom prst="wedgeRoundRectCallout">
            <a:avLst>
              <a:gd name="adj1" fmla="val -84875"/>
              <a:gd name="adj2" fmla="val 2971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sz="1800" dirty="0"/>
              <a:t> Verificar que el </a:t>
            </a:r>
            <a:r>
              <a:rPr lang="es-CR" sz="1800" dirty="0" err="1"/>
              <a:t>check</a:t>
            </a:r>
            <a:r>
              <a:rPr lang="es-CR" dirty="0"/>
              <a:t> de “confrontado contra el original”</a:t>
            </a:r>
            <a:r>
              <a:rPr lang="es-CR" sz="1800" dirty="0"/>
              <a:t> se encuentre marcado.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EB9D29D-6F32-49B9-AA63-448A0B961372}"/>
              </a:ext>
            </a:extLst>
          </p:cNvPr>
          <p:cNvSpPr/>
          <p:nvPr/>
        </p:nvSpPr>
        <p:spPr>
          <a:xfrm>
            <a:off x="5876467" y="4727837"/>
            <a:ext cx="439065" cy="237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28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83792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B96DC38-0FFA-4508-A419-B6FCD17E8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12" y="126609"/>
            <a:ext cx="11873133" cy="6070038"/>
          </a:xfrm>
          <a:prstGeom prst="rect">
            <a:avLst/>
          </a:prstGeom>
        </p:spPr>
      </p:pic>
      <p:sp>
        <p:nvSpPr>
          <p:cNvPr id="4" name="Flecha: hacia la izquierda 3">
            <a:extLst>
              <a:ext uri="{FF2B5EF4-FFF2-40B4-BE49-F238E27FC236}">
                <a16:creationId xmlns:a16="http://schemas.microsoft.com/office/drawing/2014/main" id="{A68A36CA-69C2-40DE-BC73-23032D82C935}"/>
              </a:ext>
            </a:extLst>
          </p:cNvPr>
          <p:cNvSpPr/>
          <p:nvPr/>
        </p:nvSpPr>
        <p:spPr>
          <a:xfrm>
            <a:off x="1861195" y="2663930"/>
            <a:ext cx="701963" cy="3602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4</a:t>
            </a:r>
            <a:endParaRPr lang="es-CR" dirty="0"/>
          </a:p>
        </p:txBody>
      </p:sp>
      <p:sp>
        <p:nvSpPr>
          <p:cNvPr id="21" name="Flecha: hacia la izquierda 20">
            <a:extLst>
              <a:ext uri="{FF2B5EF4-FFF2-40B4-BE49-F238E27FC236}">
                <a16:creationId xmlns:a16="http://schemas.microsoft.com/office/drawing/2014/main" id="{8256F3C0-2CC6-4499-B2C1-1BB781860013}"/>
              </a:ext>
            </a:extLst>
          </p:cNvPr>
          <p:cNvSpPr/>
          <p:nvPr/>
        </p:nvSpPr>
        <p:spPr>
          <a:xfrm>
            <a:off x="1319145" y="1815443"/>
            <a:ext cx="701963" cy="3602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1</a:t>
            </a:r>
          </a:p>
        </p:txBody>
      </p:sp>
      <p:sp>
        <p:nvSpPr>
          <p:cNvPr id="24" name="Flecha: hacia la izquierda 23">
            <a:extLst>
              <a:ext uri="{FF2B5EF4-FFF2-40B4-BE49-F238E27FC236}">
                <a16:creationId xmlns:a16="http://schemas.microsoft.com/office/drawing/2014/main" id="{02AE9481-5FF2-4BA5-AB73-3E7CB19E2E82}"/>
              </a:ext>
            </a:extLst>
          </p:cNvPr>
          <p:cNvSpPr/>
          <p:nvPr/>
        </p:nvSpPr>
        <p:spPr>
          <a:xfrm>
            <a:off x="2725555" y="5604661"/>
            <a:ext cx="701963" cy="3602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5</a:t>
            </a:r>
            <a:endParaRPr lang="es-CR" dirty="0"/>
          </a:p>
        </p:txBody>
      </p:sp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5E54602A-6621-45D1-A851-FB5920691421}"/>
              </a:ext>
            </a:extLst>
          </p:cNvPr>
          <p:cNvSpPr/>
          <p:nvPr/>
        </p:nvSpPr>
        <p:spPr>
          <a:xfrm>
            <a:off x="3023672" y="434457"/>
            <a:ext cx="2975212" cy="11536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Para ingresar a Lista de Reconocimientos de Persona presionar las pestañas 1, 2, 3, 4 y 5</a:t>
            </a:r>
            <a:endParaRPr lang="es-CR" dirty="0"/>
          </a:p>
        </p:txBody>
      </p:sp>
      <p:sp>
        <p:nvSpPr>
          <p:cNvPr id="8" name="Flecha: hacia la izquierda 7">
            <a:extLst>
              <a:ext uri="{FF2B5EF4-FFF2-40B4-BE49-F238E27FC236}">
                <a16:creationId xmlns:a16="http://schemas.microsoft.com/office/drawing/2014/main" id="{9A7D32D8-961E-4E45-B426-D06C3B84D49E}"/>
              </a:ext>
            </a:extLst>
          </p:cNvPr>
          <p:cNvSpPr/>
          <p:nvPr/>
        </p:nvSpPr>
        <p:spPr>
          <a:xfrm>
            <a:off x="1510213" y="2107995"/>
            <a:ext cx="701963" cy="3602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</a:t>
            </a:r>
            <a:endParaRPr lang="es-CR" dirty="0"/>
          </a:p>
        </p:txBody>
      </p:sp>
      <p:sp>
        <p:nvSpPr>
          <p:cNvPr id="9" name="Flecha: hacia la izquierda 8">
            <a:extLst>
              <a:ext uri="{FF2B5EF4-FFF2-40B4-BE49-F238E27FC236}">
                <a16:creationId xmlns:a16="http://schemas.microsoft.com/office/drawing/2014/main" id="{2F887FE5-672A-4BB1-B8C3-5DA51B283217}"/>
              </a:ext>
            </a:extLst>
          </p:cNvPr>
          <p:cNvSpPr/>
          <p:nvPr/>
        </p:nvSpPr>
        <p:spPr>
          <a:xfrm>
            <a:off x="1670126" y="2400547"/>
            <a:ext cx="701963" cy="3602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3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37040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511EC0F-F7C1-4C24-9490-606F08409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67" y="84221"/>
            <a:ext cx="11772401" cy="6060763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2" name="Bocadillo: rectángulo con esquinas redondeadas 1">
            <a:extLst>
              <a:ext uri="{FF2B5EF4-FFF2-40B4-BE49-F238E27FC236}">
                <a16:creationId xmlns:a16="http://schemas.microsoft.com/office/drawing/2014/main" id="{17C30D48-71C6-42EA-A5D6-4A3300F477F1}"/>
              </a:ext>
            </a:extLst>
          </p:cNvPr>
          <p:cNvSpPr/>
          <p:nvPr/>
        </p:nvSpPr>
        <p:spPr>
          <a:xfrm>
            <a:off x="1774551" y="664108"/>
            <a:ext cx="4007898" cy="1132461"/>
          </a:xfrm>
          <a:prstGeom prst="wedgeRoundRectCallout">
            <a:avLst>
              <a:gd name="adj1" fmla="val -6789"/>
              <a:gd name="adj2" fmla="val 783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Buscar a la persona funcionaria por nombre o número de identificación y presionar “</a:t>
            </a:r>
            <a:r>
              <a:rPr lang="es-CR" dirty="0" err="1"/>
              <a:t>enter</a:t>
            </a:r>
            <a:r>
              <a:rPr lang="es-CR" dirty="0"/>
              <a:t>” para que se cargue el registro.</a:t>
            </a:r>
          </a:p>
        </p:txBody>
      </p:sp>
      <p:sp>
        <p:nvSpPr>
          <p:cNvPr id="3" name="Bocadillo: rectángulo con esquinas redondeadas 2">
            <a:extLst>
              <a:ext uri="{FF2B5EF4-FFF2-40B4-BE49-F238E27FC236}">
                <a16:creationId xmlns:a16="http://schemas.microsoft.com/office/drawing/2014/main" id="{E7D7E1B1-2235-4308-BB2E-03516D8894EF}"/>
              </a:ext>
            </a:extLst>
          </p:cNvPr>
          <p:cNvSpPr/>
          <p:nvPr/>
        </p:nvSpPr>
        <p:spPr>
          <a:xfrm>
            <a:off x="7445675" y="4027148"/>
            <a:ext cx="4389120" cy="859134"/>
          </a:xfrm>
          <a:prstGeom prst="wedgeRoundRectCallout">
            <a:avLst>
              <a:gd name="adj1" fmla="val 39726"/>
              <a:gd name="adj2" fmla="val -1569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Seleccionar el registro a aprobar el cual debe estar en estado "NUEVO" y presionar el ícono de edita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AF16544-D4EE-40BE-8761-A1D93BD597B6}"/>
              </a:ext>
            </a:extLst>
          </p:cNvPr>
          <p:cNvSpPr/>
          <p:nvPr/>
        </p:nvSpPr>
        <p:spPr>
          <a:xfrm>
            <a:off x="3019496" y="2835010"/>
            <a:ext cx="718399" cy="37969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ANA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262FADA-3879-4418-BA27-7CDEEA4A36FC}"/>
              </a:ext>
            </a:extLst>
          </p:cNvPr>
          <p:cNvSpPr/>
          <p:nvPr/>
        </p:nvSpPr>
        <p:spPr>
          <a:xfrm>
            <a:off x="2066309" y="4696436"/>
            <a:ext cx="936882" cy="35426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123456789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3EA8ECC-6AA0-4142-A950-51DA95F7EDC1}"/>
              </a:ext>
            </a:extLst>
          </p:cNvPr>
          <p:cNvSpPr/>
          <p:nvPr/>
        </p:nvSpPr>
        <p:spPr>
          <a:xfrm>
            <a:off x="3003191" y="4671006"/>
            <a:ext cx="887104" cy="37969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PEDRO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DA8B7AC4-0BB1-4643-9BED-0A6BCF1ACE64}"/>
              </a:ext>
            </a:extLst>
          </p:cNvPr>
          <p:cNvSpPr/>
          <p:nvPr/>
        </p:nvSpPr>
        <p:spPr>
          <a:xfrm>
            <a:off x="2026461" y="2854828"/>
            <a:ext cx="976730" cy="379691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123456789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2792661-ADA3-4759-909A-39F897877D0A}"/>
              </a:ext>
            </a:extLst>
          </p:cNvPr>
          <p:cNvSpPr/>
          <p:nvPr/>
        </p:nvSpPr>
        <p:spPr>
          <a:xfrm>
            <a:off x="1976802" y="3887364"/>
            <a:ext cx="976730" cy="405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123456789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8BD93081-18D6-45B3-A0A9-B168CADCC9DF}"/>
              </a:ext>
            </a:extLst>
          </p:cNvPr>
          <p:cNvSpPr/>
          <p:nvPr/>
        </p:nvSpPr>
        <p:spPr>
          <a:xfrm>
            <a:off x="3019495" y="3873451"/>
            <a:ext cx="870800" cy="379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MARIA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783FD9B0-F6A7-4C75-89ED-C31C72632C2C}"/>
              </a:ext>
            </a:extLst>
          </p:cNvPr>
          <p:cNvSpPr/>
          <p:nvPr/>
        </p:nvSpPr>
        <p:spPr>
          <a:xfrm>
            <a:off x="3003191" y="5519601"/>
            <a:ext cx="870800" cy="379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JUAN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B9C0D733-7339-4E85-AA66-E57FB75A6442}"/>
              </a:ext>
            </a:extLst>
          </p:cNvPr>
          <p:cNvSpPr/>
          <p:nvPr/>
        </p:nvSpPr>
        <p:spPr>
          <a:xfrm>
            <a:off x="2066309" y="5578891"/>
            <a:ext cx="953187" cy="379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100" dirty="0">
                <a:solidFill>
                  <a:schemeClr val="tx1"/>
                </a:solidFill>
              </a:rPr>
              <a:t>123456789</a:t>
            </a:r>
            <a:endParaRPr lang="es-CR" sz="1100" dirty="0">
              <a:solidFill>
                <a:schemeClr val="tx1"/>
              </a:solidFill>
            </a:endParaRPr>
          </a:p>
        </p:txBody>
      </p:sp>
      <p:sp>
        <p:nvSpPr>
          <p:cNvPr id="22" name="Bocadillo: rectángulo con esquinas redondeadas 21">
            <a:extLst>
              <a:ext uri="{FF2B5EF4-FFF2-40B4-BE49-F238E27FC236}">
                <a16:creationId xmlns:a16="http://schemas.microsoft.com/office/drawing/2014/main" id="{59DC09BE-4C73-4CB4-8885-8E3BBBC77DE7}"/>
              </a:ext>
            </a:extLst>
          </p:cNvPr>
          <p:cNvSpPr/>
          <p:nvPr/>
        </p:nvSpPr>
        <p:spPr>
          <a:xfrm>
            <a:off x="7445675" y="4030480"/>
            <a:ext cx="4389120" cy="859134"/>
          </a:xfrm>
          <a:prstGeom prst="wedgeRoundRectCallout">
            <a:avLst>
              <a:gd name="adj1" fmla="val 11741"/>
              <a:gd name="adj2" fmla="val -15694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Seleccionar el registro por aprobar el cual debe estar en estado "NUEVO" y presionar el ícono de editar.</a:t>
            </a:r>
          </a:p>
        </p:txBody>
      </p:sp>
      <p:sp>
        <p:nvSpPr>
          <p:cNvPr id="23" name="Bocadillo: rectángulo con esquinas redondeadas 22">
            <a:extLst>
              <a:ext uri="{FF2B5EF4-FFF2-40B4-BE49-F238E27FC236}">
                <a16:creationId xmlns:a16="http://schemas.microsoft.com/office/drawing/2014/main" id="{E8A999B2-5782-4FE0-8321-C6535FBBDFE5}"/>
              </a:ext>
            </a:extLst>
          </p:cNvPr>
          <p:cNvSpPr/>
          <p:nvPr/>
        </p:nvSpPr>
        <p:spPr>
          <a:xfrm>
            <a:off x="1777490" y="588544"/>
            <a:ext cx="4007898" cy="1213389"/>
          </a:xfrm>
          <a:prstGeom prst="wedgeRoundRectCallout">
            <a:avLst>
              <a:gd name="adj1" fmla="val -36666"/>
              <a:gd name="adj2" fmla="val 802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R" dirty="0"/>
              <a:t>Buscar a la persona funcionaria por nombre o número de identificación y presionar “</a:t>
            </a:r>
            <a:r>
              <a:rPr lang="es-CR" dirty="0" err="1"/>
              <a:t>enter</a:t>
            </a:r>
            <a:r>
              <a:rPr lang="es-CR" dirty="0"/>
              <a:t>” para que se cargue el registro.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A9C9D87-84F5-4CA0-8857-B9E0B6C633BA}"/>
              </a:ext>
            </a:extLst>
          </p:cNvPr>
          <p:cNvSpPr/>
          <p:nvPr/>
        </p:nvSpPr>
        <p:spPr>
          <a:xfrm>
            <a:off x="2773423" y="1678845"/>
            <a:ext cx="360218" cy="20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6</a:t>
            </a:r>
            <a:endParaRPr lang="es-CR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7AC1586-2B40-4EBC-9446-A9B9AC5EBBBC}"/>
              </a:ext>
            </a:extLst>
          </p:cNvPr>
          <p:cNvSpPr/>
          <p:nvPr/>
        </p:nvSpPr>
        <p:spPr>
          <a:xfrm>
            <a:off x="10215198" y="3712170"/>
            <a:ext cx="360218" cy="20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7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7926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3C41272-4EE8-42AE-B97A-2F7D8B67F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24" y="136478"/>
            <a:ext cx="11900849" cy="6018662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2" name="Bocadillo: rectángulo con esquinas redondeadas 1">
            <a:extLst>
              <a:ext uri="{FF2B5EF4-FFF2-40B4-BE49-F238E27FC236}">
                <a16:creationId xmlns:a16="http://schemas.microsoft.com/office/drawing/2014/main" id="{1F74FE16-9980-43BD-A1EE-0F894BCD5D36}"/>
              </a:ext>
            </a:extLst>
          </p:cNvPr>
          <p:cNvSpPr/>
          <p:nvPr/>
        </p:nvSpPr>
        <p:spPr>
          <a:xfrm>
            <a:off x="7440621" y="2469267"/>
            <a:ext cx="2926954" cy="927552"/>
          </a:xfrm>
          <a:prstGeom prst="wedgeRoundRectCallout">
            <a:avLst>
              <a:gd name="adj1" fmla="val 86515"/>
              <a:gd name="adj2" fmla="val -1894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800" dirty="0"/>
              <a:t>Dar clic en el ícono de anexar para d</a:t>
            </a:r>
            <a:r>
              <a:rPr lang="es-CR" sz="1800" dirty="0" err="1"/>
              <a:t>escargar</a:t>
            </a:r>
            <a:r>
              <a:rPr lang="es-CR" sz="1800" dirty="0"/>
              <a:t> los archivos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CBA253A-2EB8-48EF-A591-11CD4B13CB43}"/>
              </a:ext>
            </a:extLst>
          </p:cNvPr>
          <p:cNvSpPr/>
          <p:nvPr/>
        </p:nvSpPr>
        <p:spPr>
          <a:xfrm>
            <a:off x="9474946" y="2260392"/>
            <a:ext cx="360218" cy="20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8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259423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F7B0F90-62FB-4FB9-90FB-E4D7FFE39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69" y="245661"/>
            <a:ext cx="11778018" cy="5991366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D31E68EE-48F7-4A3C-929B-B8FE4B832693}"/>
              </a:ext>
            </a:extLst>
          </p:cNvPr>
          <p:cNvSpPr txBox="1">
            <a:spLocks/>
          </p:cNvSpPr>
          <p:nvPr/>
        </p:nvSpPr>
        <p:spPr>
          <a:xfrm>
            <a:off x="775855" y="524327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3200" b="1" u="sng" dirty="0">
              <a:solidFill>
                <a:srgbClr val="0070C0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9653479-F664-4C32-8C29-92E36F973771}"/>
              </a:ext>
            </a:extLst>
          </p:cNvPr>
          <p:cNvSpPr/>
          <p:nvPr/>
        </p:nvSpPr>
        <p:spPr>
          <a:xfrm>
            <a:off x="6183085" y="2575289"/>
            <a:ext cx="360218" cy="20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9</a:t>
            </a:r>
            <a:endParaRPr lang="es-CR" dirty="0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F7B065A-0630-4964-87CA-4D925B53B7E7}"/>
              </a:ext>
            </a:extLst>
          </p:cNvPr>
          <p:cNvSpPr/>
          <p:nvPr/>
        </p:nvSpPr>
        <p:spPr>
          <a:xfrm>
            <a:off x="5486399" y="2784164"/>
            <a:ext cx="6482688" cy="338692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400" dirty="0">
                <a:solidFill>
                  <a:schemeClr val="tx1"/>
                </a:solidFill>
              </a:rPr>
              <a:t>Confronta los documentos colgados en el módulo informático contra los documentos físicos con firma rúbrica (manuscrita) presentados en la cita. </a:t>
            </a:r>
            <a:r>
              <a:rPr lang="es-CR" sz="1400" dirty="0">
                <a:solidFill>
                  <a:schemeClr val="tx1"/>
                </a:solidFill>
              </a:rPr>
              <a:t>Se aclara que un documento escaneado no es un documento firmado digitalmente. </a:t>
            </a:r>
          </a:p>
          <a:p>
            <a:pPr algn="just"/>
            <a:endParaRPr lang="es-CR" sz="1400" dirty="0">
              <a:solidFill>
                <a:schemeClr val="tx1"/>
              </a:solidFill>
            </a:endParaRPr>
          </a:p>
          <a:p>
            <a:pPr algn="just"/>
            <a:r>
              <a:rPr lang="es-CR" sz="1400" dirty="0">
                <a:solidFill>
                  <a:schemeClr val="tx1"/>
                </a:solidFill>
              </a:rPr>
              <a:t>Asimismo, verifica la legalidad de los documentos digitales colgados por la persona funcionaria en la </a:t>
            </a:r>
            <a:r>
              <a:rPr lang="es-CR" sz="1400" b="1" dirty="0">
                <a:solidFill>
                  <a:schemeClr val="tx1"/>
                </a:solidFill>
              </a:rPr>
              <a:t>Lista de Reconocimientos de Persona</a:t>
            </a:r>
            <a:r>
              <a:rPr lang="es-CR" sz="1400" dirty="0">
                <a:solidFill>
                  <a:schemeClr val="tx1"/>
                </a:solidFill>
              </a:rPr>
              <a:t>, mediante el código de barras, código QR u otro código de verificación indicado por el ente emisor, o bien mediante la firma digital certificada o sello digital institucional que se pueden validar en la página del BCCR en la siguiente dirección electrónica: </a:t>
            </a:r>
            <a:r>
              <a:rPr lang="es-CR" sz="14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https://www.centraldirecto.fi.cr/Sitio/FVA_ValidarDocumentoPublico/ValidarDocumentoPublico</a:t>
            </a:r>
            <a:r>
              <a:rPr lang="es-CR" sz="1400" dirty="0">
                <a:solidFill>
                  <a:schemeClr val="tx1"/>
                </a:solidFill>
              </a:rPr>
              <a:t>, o en nuestro sistema de información institucional (</a:t>
            </a:r>
            <a:r>
              <a:rPr lang="es-CR" sz="1400" dirty="0" err="1">
                <a:solidFill>
                  <a:schemeClr val="tx1"/>
                </a:solidFill>
              </a:rPr>
              <a:t>AGDe</a:t>
            </a:r>
            <a:r>
              <a:rPr lang="es-CR" sz="1400" dirty="0">
                <a:solidFill>
                  <a:schemeClr val="tx1"/>
                </a:solidFill>
              </a:rPr>
              <a:t>), descargando el documento de SIGESA y subiéndolo a “Mis ficheros” (borrar después de la verificación). En caso que no se pueda verificar en </a:t>
            </a:r>
            <a:r>
              <a:rPr lang="es-CR" sz="1400" dirty="0" err="1">
                <a:solidFill>
                  <a:schemeClr val="tx1"/>
                </a:solidFill>
              </a:rPr>
              <a:t>AGDe</a:t>
            </a:r>
            <a:r>
              <a:rPr lang="es-CR" sz="1400" dirty="0">
                <a:solidFill>
                  <a:schemeClr val="tx1"/>
                </a:solidFill>
              </a:rPr>
              <a:t> se puede usar Adobe Acrobat  Reader, como se muestra en la diapositiva siguiente: </a:t>
            </a:r>
          </a:p>
        </p:txBody>
      </p:sp>
    </p:spTree>
    <p:extLst>
      <p:ext uri="{BB962C8B-B14F-4D97-AF65-F5344CB8AC3E}">
        <p14:creationId xmlns:p14="http://schemas.microsoft.com/office/powerpoint/2010/main" val="1817179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48D7641-F33E-4797-834E-920D786DE0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308" y="873456"/>
            <a:ext cx="9929585" cy="5687765"/>
          </a:xfrm>
          <a:prstGeom prst="rect">
            <a:avLst/>
          </a:prstGeom>
        </p:spPr>
      </p:pic>
      <p:sp>
        <p:nvSpPr>
          <p:cNvPr id="6" name="Flecha arriba 4">
            <a:extLst>
              <a:ext uri="{FF2B5EF4-FFF2-40B4-BE49-F238E27FC236}">
                <a16:creationId xmlns:a16="http://schemas.microsoft.com/office/drawing/2014/main" id="{48064C8A-F749-4225-8531-D6C939A1383C}"/>
              </a:ext>
            </a:extLst>
          </p:cNvPr>
          <p:cNvSpPr/>
          <p:nvPr/>
        </p:nvSpPr>
        <p:spPr>
          <a:xfrm>
            <a:off x="9871998" y="2179125"/>
            <a:ext cx="691967" cy="76691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</a:t>
            </a:r>
          </a:p>
        </p:txBody>
      </p:sp>
      <p:sp>
        <p:nvSpPr>
          <p:cNvPr id="7" name="Llamada de flecha hacia arriba 6">
            <a:extLst>
              <a:ext uri="{FF2B5EF4-FFF2-40B4-BE49-F238E27FC236}">
                <a16:creationId xmlns:a16="http://schemas.microsoft.com/office/drawing/2014/main" id="{A8A60B8B-C6DD-4B09-95B3-94FA575DE354}"/>
              </a:ext>
            </a:extLst>
          </p:cNvPr>
          <p:cNvSpPr/>
          <p:nvPr/>
        </p:nvSpPr>
        <p:spPr>
          <a:xfrm>
            <a:off x="1043107" y="3601692"/>
            <a:ext cx="2569137" cy="2030199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Los certificados del Adobe deben estar instalados para poder verificar las firmas.</a:t>
            </a:r>
            <a:endParaRPr kumimoji="0" lang="es-C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lecha: hacia abajo 7">
            <a:extLst>
              <a:ext uri="{FF2B5EF4-FFF2-40B4-BE49-F238E27FC236}">
                <a16:creationId xmlns:a16="http://schemas.microsoft.com/office/drawing/2014/main" id="{94FA03E8-0B9E-4F29-98DD-DFEF860BF936}"/>
              </a:ext>
            </a:extLst>
          </p:cNvPr>
          <p:cNvSpPr/>
          <p:nvPr/>
        </p:nvSpPr>
        <p:spPr>
          <a:xfrm>
            <a:off x="1043107" y="1226109"/>
            <a:ext cx="725764" cy="5640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E998C0F3-C959-43A6-8857-CC65E5BC904B}"/>
              </a:ext>
            </a:extLst>
          </p:cNvPr>
          <p:cNvSpPr txBox="1">
            <a:spLocks/>
          </p:cNvSpPr>
          <p:nvPr/>
        </p:nvSpPr>
        <p:spPr>
          <a:xfrm>
            <a:off x="702835" y="31094"/>
            <a:ext cx="10446058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R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Verificación de firma digital en Adobe Acrobat: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8DAC17D-25A1-4900-B7AC-7591DA5D93F5}"/>
              </a:ext>
            </a:extLst>
          </p:cNvPr>
          <p:cNvSpPr/>
          <p:nvPr/>
        </p:nvSpPr>
        <p:spPr>
          <a:xfrm>
            <a:off x="4976615" y="3938869"/>
            <a:ext cx="4148919" cy="296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NOMBRE APELLIDO </a:t>
            </a:r>
            <a:r>
              <a:rPr lang="es-MX" dirty="0" err="1">
                <a:solidFill>
                  <a:schemeClr val="tx1"/>
                </a:solidFill>
              </a:rPr>
              <a:t>APELLIDO</a:t>
            </a:r>
            <a:endParaRPr lang="es-C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492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mage result for signo de admiracion">
            <a:extLst>
              <a:ext uri="{FF2B5EF4-FFF2-40B4-BE49-F238E27FC236}">
                <a16:creationId xmlns:a16="http://schemas.microsoft.com/office/drawing/2014/main" id="{D749117F-A34A-4A92-85D7-B9EB85F2B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98" y="774433"/>
            <a:ext cx="1431924" cy="132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A42DFA19-19AC-477C-B3BB-224581D90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405" y="1020876"/>
            <a:ext cx="11111717" cy="4912826"/>
          </a:xfrm>
        </p:spPr>
        <p:txBody>
          <a:bodyPr>
            <a:noAutofit/>
          </a:bodyPr>
          <a:lstStyle/>
          <a:p>
            <a:pPr marL="800100" lvl="1" indent="-457200" algn="just">
              <a:buFont typeface="+mj-lt"/>
              <a:buAutoNum type="arabicPeriod" startAt="3"/>
            </a:pPr>
            <a:endParaRPr lang="es-C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457200" algn="just">
              <a:buFont typeface="+mj-lt"/>
              <a:buAutoNum type="arabicPeriod" startAt="3"/>
            </a:pPr>
            <a:endParaRPr lang="es-C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0" algn="just">
              <a:buNone/>
            </a:pPr>
            <a:endParaRPr lang="es-C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0" algn="just">
              <a:buNone/>
            </a:pPr>
            <a:endParaRPr lang="es-C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4863" lvl="1" indent="0" algn="just">
              <a:buNone/>
            </a:pPr>
            <a:r>
              <a:rPr lang="es-CR" dirty="0"/>
              <a:t>En caso de que se imposibilite verificar la legalidad en los medios indicados anteriormente, debe solicitar a la persona funcionaria interesada presentar documentación adicional expedida por el ente emisor donde se pueda verificar su validez.</a:t>
            </a:r>
          </a:p>
          <a:p>
            <a:pPr marL="800100" lvl="1" indent="-457200" algn="just">
              <a:buFont typeface="+mj-lt"/>
              <a:buAutoNum type="arabicPeriod" startAt="3"/>
            </a:pPr>
            <a:endParaRPr lang="es-CR" sz="2000" dirty="0"/>
          </a:p>
        </p:txBody>
      </p:sp>
      <p:sp>
        <p:nvSpPr>
          <p:cNvPr id="6" name="Onda 5">
            <a:extLst>
              <a:ext uri="{FF2B5EF4-FFF2-40B4-BE49-F238E27FC236}">
                <a16:creationId xmlns:a16="http://schemas.microsoft.com/office/drawing/2014/main" id="{FF267A2F-7A99-4F96-B882-5143AB67C865}"/>
              </a:ext>
            </a:extLst>
          </p:cNvPr>
          <p:cNvSpPr/>
          <p:nvPr/>
        </p:nvSpPr>
        <p:spPr>
          <a:xfrm>
            <a:off x="2465531" y="4020234"/>
            <a:ext cx="7879471" cy="1328990"/>
          </a:xfrm>
          <a:prstGeom prst="wave">
            <a:avLst>
              <a:gd name="adj1" fmla="val 12500"/>
              <a:gd name="adj2" fmla="val -36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Los </a:t>
            </a:r>
            <a:r>
              <a:rPr kumimoji="0" lang="es-ES" sz="2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certificados digitales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no deben imprimirse. </a:t>
            </a:r>
            <a:endParaRPr kumimoji="0" lang="es-CR" sz="20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7A208C77-C1EA-4CE5-BC1A-297AC50C41C9}"/>
              </a:ext>
            </a:extLst>
          </p:cNvPr>
          <p:cNvSpPr txBox="1">
            <a:spLocks/>
          </p:cNvSpPr>
          <p:nvPr/>
        </p:nvSpPr>
        <p:spPr>
          <a:xfrm>
            <a:off x="973661" y="782538"/>
            <a:ext cx="7679020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Importante:</a:t>
            </a:r>
            <a:endParaRPr kumimoji="0" lang="es-CR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899DFDD-9513-4EE8-92A2-188F49245DA0}"/>
              </a:ext>
            </a:extLst>
          </p:cNvPr>
          <p:cNvSpPr/>
          <p:nvPr/>
        </p:nvSpPr>
        <p:spPr>
          <a:xfrm>
            <a:off x="973661" y="2196039"/>
            <a:ext cx="445170" cy="20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12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420362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mage result for signo de admiracion">
            <a:extLst>
              <a:ext uri="{FF2B5EF4-FFF2-40B4-BE49-F238E27FC236}">
                <a16:creationId xmlns:a16="http://schemas.microsoft.com/office/drawing/2014/main" id="{D749117F-A34A-4A92-85D7-B9EB85F2B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434" y="72470"/>
            <a:ext cx="1431924" cy="132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A42DFA19-19AC-477C-B3BB-224581D90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641" y="1401459"/>
            <a:ext cx="11111717" cy="4821919"/>
          </a:xfrm>
        </p:spPr>
        <p:txBody>
          <a:bodyPr>
            <a:noAutofit/>
          </a:bodyPr>
          <a:lstStyle/>
          <a:p>
            <a:pPr marL="342900" lvl="1" indent="0" algn="just">
              <a:buNone/>
            </a:pPr>
            <a:r>
              <a:rPr lang="es-CR" sz="2000" dirty="0"/>
              <a:t>Verifica que los documentos extendidos, tanto con firma rúbrica (manuscrita) como con firma digital certificada, posean al menos: </a:t>
            </a:r>
          </a:p>
          <a:p>
            <a:pPr marL="800100" lvl="1" indent="-457200" algn="just">
              <a:buFont typeface="Wingdings" panose="05000000000000000000" pitchFamily="2" charset="2"/>
              <a:buChar char="ü"/>
            </a:pPr>
            <a:r>
              <a:rPr lang="es-CR" sz="2000" dirty="0"/>
              <a:t>nombre del ente emisor </a:t>
            </a:r>
          </a:p>
          <a:p>
            <a:pPr marL="800100" lvl="1" indent="-457200" algn="just">
              <a:buFont typeface="Wingdings" panose="05000000000000000000" pitchFamily="2" charset="2"/>
              <a:buChar char="ü"/>
            </a:pPr>
            <a:r>
              <a:rPr lang="es-CR" sz="2000" dirty="0"/>
              <a:t>membrete, logotipo o sello del ente emisor </a:t>
            </a:r>
          </a:p>
          <a:p>
            <a:pPr marL="800100" lvl="1" indent="-457200" algn="just">
              <a:buFont typeface="Wingdings" panose="05000000000000000000" pitchFamily="2" charset="2"/>
              <a:buChar char="ü"/>
            </a:pPr>
            <a:r>
              <a:rPr lang="es-CR" sz="2000" dirty="0"/>
              <a:t>firma del ente emisor o código de verificación </a:t>
            </a:r>
          </a:p>
          <a:p>
            <a:pPr marL="800100" lvl="1" indent="-457200" algn="just">
              <a:buFont typeface="Wingdings" panose="05000000000000000000" pitchFamily="2" charset="2"/>
              <a:buChar char="ü"/>
            </a:pPr>
            <a:r>
              <a:rPr lang="es-CR" sz="2000" dirty="0"/>
              <a:t>nombre y apellidos de la persona funcionaria</a:t>
            </a:r>
          </a:p>
          <a:p>
            <a:pPr marL="800100" lvl="1" indent="-457200" algn="just">
              <a:buFont typeface="Wingdings" panose="05000000000000000000" pitchFamily="2" charset="2"/>
              <a:buChar char="ü"/>
            </a:pPr>
            <a:r>
              <a:rPr lang="es-CR" sz="2000" dirty="0"/>
              <a:t>tipo de reconocimiento </a:t>
            </a:r>
          </a:p>
          <a:p>
            <a:pPr marL="800100" lvl="1" indent="-457200" algn="just">
              <a:buFont typeface="Wingdings" panose="05000000000000000000" pitchFamily="2" charset="2"/>
              <a:buChar char="ü"/>
            </a:pPr>
            <a:r>
              <a:rPr lang="es-CR" sz="2000" dirty="0"/>
              <a:t>fecha del reconocimiento</a:t>
            </a:r>
          </a:p>
          <a:p>
            <a:pPr marL="800100" lvl="1" indent="-457200" algn="just">
              <a:buFont typeface="Wingdings" panose="05000000000000000000" pitchFamily="2" charset="2"/>
              <a:buChar char="ü"/>
            </a:pPr>
            <a:r>
              <a:rPr lang="es-CR" sz="2000" dirty="0"/>
              <a:t>y cualquier otra información solicitada en esta lista, la cual deberá coincidir integralmente con la digitada en el módulo informático. </a:t>
            </a:r>
          </a:p>
          <a:p>
            <a:pPr marL="342900" lvl="1" indent="0" algn="just">
              <a:buNone/>
            </a:pPr>
            <a:endParaRPr lang="es-CR" sz="2000" dirty="0"/>
          </a:p>
          <a:p>
            <a:pPr marL="342900" lvl="1" indent="0" algn="just">
              <a:buNone/>
            </a:pPr>
            <a:r>
              <a:rPr lang="es-CR" sz="2000" dirty="0"/>
              <a:t>Se les comparte lo externado por la Oficina de Asesoría Jurídica en el criterio jurídico UNA-AJ-DICT-127-2021 del 15 de marzo del 2021, sobre la validez de los documentos con firma manuscrita y digital, disponible en el siguiente enlace: </a:t>
            </a:r>
            <a:r>
              <a:rPr lang="es-CR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https://agd.una.ac.cr/share/s/hL4ljqBKSlSnS_Jf-YyR2A</a:t>
            </a:r>
            <a:r>
              <a:rPr lang="es-CR" sz="2000" dirty="0"/>
              <a:t>.</a:t>
            </a:r>
          </a:p>
          <a:p>
            <a:pPr marL="800100" lvl="1" indent="-457200" algn="just">
              <a:buFont typeface="+mj-lt"/>
              <a:buAutoNum type="arabicPeriod" startAt="4"/>
            </a:pPr>
            <a:endParaRPr lang="es-CR" sz="20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671CF2E0-A6D4-4FD1-B6E0-F696DAE1085A}"/>
              </a:ext>
            </a:extLst>
          </p:cNvPr>
          <p:cNvSpPr txBox="1">
            <a:spLocks/>
          </p:cNvSpPr>
          <p:nvPr/>
        </p:nvSpPr>
        <p:spPr>
          <a:xfrm>
            <a:off x="796240" y="429532"/>
            <a:ext cx="7679020" cy="70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Importante:</a:t>
            </a:r>
            <a:endParaRPr kumimoji="0" lang="es-CR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5F7FE5D-E58C-45C5-82F2-CBF06C985FB5}"/>
              </a:ext>
            </a:extLst>
          </p:cNvPr>
          <p:cNvSpPr/>
          <p:nvPr/>
        </p:nvSpPr>
        <p:spPr>
          <a:xfrm>
            <a:off x="433134" y="1192583"/>
            <a:ext cx="445170" cy="20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13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6600463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3E4F1FEAB12A84CBB29DF4B41B0649A" ma:contentTypeVersion="6" ma:contentTypeDescription="Crear nuevo documento." ma:contentTypeScope="" ma:versionID="a0f51a7eafae0864ca788d4709df999d">
  <xsd:schema xmlns:xsd="http://www.w3.org/2001/XMLSchema" xmlns:xs="http://www.w3.org/2001/XMLSchema" xmlns:p="http://schemas.microsoft.com/office/2006/metadata/properties" xmlns:ns2="f39bae81-a4b8-4381-ba65-a3d9ecfa6106" targetNamespace="http://schemas.microsoft.com/office/2006/metadata/properties" ma:root="true" ma:fieldsID="294240bebffb0999d297f9985514a017" ns2:_="">
    <xsd:import namespace="f39bae81-a4b8-4381-ba65-a3d9ecfa61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9bae81-a4b8-4381-ba65-a3d9ecfa61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8E7597-DEA5-4215-9C86-048B091A0C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9bae81-a4b8-4381-ba65-a3d9ecfa61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EEA0734-DCA7-46BB-AF1F-4EEFE353384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0D9FD56-DF93-425C-8407-206F29B4BC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2420</TotalTime>
  <Words>1225</Words>
  <Application>Microsoft Office PowerPoint</Application>
  <PresentationFormat>Panorámica</PresentationFormat>
  <Paragraphs>110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Arial</vt:lpstr>
      <vt:lpstr>Arial Narrow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CAROL HIDALGO  VALERIO</cp:lastModifiedBy>
  <cp:revision>111</cp:revision>
  <dcterms:created xsi:type="dcterms:W3CDTF">2021-01-14T18:08:30Z</dcterms:created>
  <dcterms:modified xsi:type="dcterms:W3CDTF">2021-10-22T17:12:12Z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0x010100F3E4F1FEAB12A84CBB29DF4B41B0649A</vt:lpwstr>
  </property>
</Properties>
</file>