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61" r:id="rId2"/>
    <p:sldId id="257" r:id="rId3"/>
    <p:sldId id="306" r:id="rId4"/>
    <p:sldId id="307" r:id="rId5"/>
    <p:sldId id="371" r:id="rId6"/>
    <p:sldId id="377" r:id="rId7"/>
    <p:sldId id="378" r:id="rId8"/>
    <p:sldId id="379" r:id="rId9"/>
    <p:sldId id="375" r:id="rId10"/>
    <p:sldId id="381" r:id="rId11"/>
    <p:sldId id="372" r:id="rId12"/>
    <p:sldId id="373" r:id="rId13"/>
    <p:sldId id="374" r:id="rId14"/>
    <p:sldId id="376" r:id="rId15"/>
    <p:sldId id="380" r:id="rId16"/>
    <p:sldId id="382" r:id="rId17"/>
    <p:sldId id="264" r:id="rId18"/>
    <p:sldId id="370" r:id="rId19"/>
    <p:sldId id="383" r:id="rId20"/>
    <p:sldId id="384" r:id="rId21"/>
    <p:sldId id="385" r:id="rId22"/>
    <p:sldId id="386" r:id="rId23"/>
    <p:sldId id="387" r:id="rId24"/>
    <p:sldId id="388" r:id="rId25"/>
    <p:sldId id="389" r:id="rId26"/>
    <p:sldId id="390" r:id="rId27"/>
    <p:sldId id="391" r:id="rId28"/>
    <p:sldId id="392" r:id="rId29"/>
    <p:sldId id="393" r:id="rId30"/>
    <p:sldId id="355" r:id="rId31"/>
  </p:sldIdLst>
  <p:sldSz cx="12192000" cy="6858000"/>
  <p:notesSz cx="7010400" cy="9296400"/>
  <p:defaultTextStyle>
    <a:defPPr>
      <a:defRPr lang="es-E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CB2B7"/>
    <a:srgbClr val="F85A6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31" autoAdjust="0"/>
  </p:normalViewPr>
  <p:slideViewPr>
    <p:cSldViewPr snapToGrid="0" snapToObjects="1">
      <p:cViewPr varScale="1">
        <p:scale>
          <a:sx n="61" d="100"/>
          <a:sy n="61" d="100"/>
        </p:scale>
        <p:origin x="-102" y="-3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39C95107-2DDA-4D58-AF5D-A50E068777ED}" type="datetimeFigureOut">
              <a:rPr lang="es-CR" smtClean="0"/>
              <a:pPr/>
              <a:t>26/09/2017</a:t>
            </a:fld>
            <a:endParaRPr lang="es-CR"/>
          </a:p>
        </p:txBody>
      </p:sp>
      <p:sp>
        <p:nvSpPr>
          <p:cNvPr id="4" name="Marcador de imagen de diapositiva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E1570261-BDCD-49B8-9CCF-BB9035D9D91D}" type="slidenum">
              <a:rPr lang="es-CR" smtClean="0"/>
              <a:pPr/>
              <a:t>‹Nº›</a:t>
            </a:fld>
            <a:endParaRPr lang="es-CR"/>
          </a:p>
        </p:txBody>
      </p:sp>
    </p:spTree>
    <p:extLst>
      <p:ext uri="{BB962C8B-B14F-4D97-AF65-F5344CB8AC3E}">
        <p14:creationId xmlns:p14="http://schemas.microsoft.com/office/powerpoint/2010/main" xmlns="" val="33213110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10"/>
          </p:nvPr>
        </p:nvSpPr>
        <p:spPr/>
        <p:txBody>
          <a:bodyPr/>
          <a:lstStyle/>
          <a:p>
            <a:fld id="{E1570261-BDCD-49B8-9CCF-BB9035D9D91D}" type="slidenum">
              <a:rPr lang="es-CR" smtClean="0"/>
              <a:pPr/>
              <a:t>27</a:t>
            </a:fld>
            <a:endParaRPr lang="es-CR"/>
          </a:p>
        </p:txBody>
      </p:sp>
    </p:spTree>
    <p:extLst>
      <p:ext uri="{BB962C8B-B14F-4D97-AF65-F5344CB8AC3E}">
        <p14:creationId xmlns:p14="http://schemas.microsoft.com/office/powerpoint/2010/main" xmlns="" val="784215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914400" y="2130432"/>
            <a:ext cx="103632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lvl1pPr>
              <a:defRPr/>
            </a:lvl1pPr>
          </a:lstStyle>
          <a:p>
            <a:pPr>
              <a:defRPr/>
            </a:pPr>
            <a:fld id="{20838B90-1A0C-4510-AA80-1A3F3B61B917}" type="datetimeFigureOut">
              <a:rPr lang="es-ES"/>
              <a:pPr>
                <a:defRPr/>
              </a:pPr>
              <a:t>26/09/2017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79A90B0C-5502-4A18-B524-1355C589612A}" type="slidenum">
              <a:rPr lang="es-ES" altLang="es-CR"/>
              <a:pPr>
                <a:defRPr/>
              </a:pPr>
              <a:t>‹Nº›</a:t>
            </a:fld>
            <a:endParaRPr lang="es-ES" altLang="es-CR"/>
          </a:p>
        </p:txBody>
      </p:sp>
    </p:spTree>
    <p:extLst>
      <p:ext uri="{BB962C8B-B14F-4D97-AF65-F5344CB8AC3E}">
        <p14:creationId xmlns:p14="http://schemas.microsoft.com/office/powerpoint/2010/main" xmlns="" val="3271765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lvl1pPr>
              <a:defRPr/>
            </a:lvl1pPr>
          </a:lstStyle>
          <a:p>
            <a:pPr>
              <a:defRPr/>
            </a:pPr>
            <a:fld id="{0ED00BC8-FA50-45DF-8A18-D7C8919014EF}" type="datetimeFigureOut">
              <a:rPr lang="es-ES"/>
              <a:pPr>
                <a:defRPr/>
              </a:pPr>
              <a:t>26/09/2017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C46D466E-6479-4FA1-B8D0-E873C4D524E1}" type="slidenum">
              <a:rPr lang="es-ES" altLang="es-CR"/>
              <a:pPr>
                <a:defRPr/>
              </a:pPr>
              <a:t>‹Nº›</a:t>
            </a:fld>
            <a:endParaRPr lang="es-ES" altLang="es-CR"/>
          </a:p>
        </p:txBody>
      </p:sp>
    </p:spTree>
    <p:extLst>
      <p:ext uri="{BB962C8B-B14F-4D97-AF65-F5344CB8AC3E}">
        <p14:creationId xmlns:p14="http://schemas.microsoft.com/office/powerpoint/2010/main" xmlns="" val="42460940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45"/>
            <a:ext cx="27432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609600" y="274645"/>
            <a:ext cx="80264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lvl1pPr>
              <a:defRPr/>
            </a:lvl1pPr>
          </a:lstStyle>
          <a:p>
            <a:pPr>
              <a:defRPr/>
            </a:pPr>
            <a:fld id="{FF8F5480-8B6D-4312-8FBB-70361BBA953F}" type="datetimeFigureOut">
              <a:rPr lang="es-ES"/>
              <a:pPr>
                <a:defRPr/>
              </a:pPr>
              <a:t>26/09/2017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F2F44411-F325-4B41-B65D-EB8D0736FBCC}" type="slidenum">
              <a:rPr lang="es-ES" altLang="es-CR"/>
              <a:pPr>
                <a:defRPr/>
              </a:pPr>
              <a:t>‹Nº›</a:t>
            </a:fld>
            <a:endParaRPr lang="es-ES" altLang="es-CR"/>
          </a:p>
        </p:txBody>
      </p:sp>
    </p:spTree>
    <p:extLst>
      <p:ext uri="{BB962C8B-B14F-4D97-AF65-F5344CB8AC3E}">
        <p14:creationId xmlns:p14="http://schemas.microsoft.com/office/powerpoint/2010/main" xmlns="" val="1915097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lvl1pPr>
              <a:defRPr/>
            </a:lvl1pPr>
          </a:lstStyle>
          <a:p>
            <a:pPr>
              <a:defRPr/>
            </a:pPr>
            <a:fld id="{73200A62-F61B-491F-BEED-1D740666F7D6}" type="datetimeFigureOut">
              <a:rPr lang="es-ES"/>
              <a:pPr>
                <a:defRPr/>
              </a:pPr>
              <a:t>26/09/2017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1ABC3A51-B06E-4F1D-AF15-6E3390B143AC}" type="slidenum">
              <a:rPr lang="es-ES" altLang="es-CR"/>
              <a:pPr>
                <a:defRPr/>
              </a:pPr>
              <a:t>‹Nº›</a:t>
            </a:fld>
            <a:endParaRPr lang="es-ES" altLang="es-CR"/>
          </a:p>
        </p:txBody>
      </p:sp>
    </p:spTree>
    <p:extLst>
      <p:ext uri="{BB962C8B-B14F-4D97-AF65-F5344CB8AC3E}">
        <p14:creationId xmlns:p14="http://schemas.microsoft.com/office/powerpoint/2010/main" xmlns="" val="1043373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963084" y="4406907"/>
            <a:ext cx="103632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lvl1pPr>
              <a:defRPr/>
            </a:lvl1pPr>
          </a:lstStyle>
          <a:p>
            <a:pPr>
              <a:defRPr/>
            </a:pPr>
            <a:fld id="{D4D776C4-6656-47FD-A667-9AB411CEF32F}" type="datetimeFigureOut">
              <a:rPr lang="es-ES"/>
              <a:pPr>
                <a:defRPr/>
              </a:pPr>
              <a:t>26/09/2017</a:t>
            </a:fld>
            <a:endParaRPr lang="es-ES"/>
          </a:p>
        </p:txBody>
      </p:sp>
      <p:sp>
        <p:nvSpPr>
          <p:cNvPr id="5" name="Marcador de pie de página 4"/>
          <p:cNvSpPr>
            <a:spLocks noGrp="1"/>
          </p:cNvSpPr>
          <p:nvPr>
            <p:ph type="ftr" sz="quarter" idx="11"/>
          </p:nvPr>
        </p:nvSpPr>
        <p:spPr/>
        <p:txBody>
          <a:bodyPr/>
          <a:lstStyle>
            <a:lvl1pPr>
              <a:defRPr/>
            </a:lvl1pPr>
          </a:lstStyle>
          <a:p>
            <a:pPr>
              <a:defRPr/>
            </a:pPr>
            <a:endParaRPr lang="es-ES"/>
          </a:p>
        </p:txBody>
      </p:sp>
      <p:sp>
        <p:nvSpPr>
          <p:cNvPr id="6" name="Marcador de número de diapositiva 5"/>
          <p:cNvSpPr>
            <a:spLocks noGrp="1"/>
          </p:cNvSpPr>
          <p:nvPr>
            <p:ph type="sldNum" sz="quarter" idx="12"/>
          </p:nvPr>
        </p:nvSpPr>
        <p:spPr/>
        <p:txBody>
          <a:bodyPr/>
          <a:lstStyle>
            <a:lvl1pPr>
              <a:defRPr/>
            </a:lvl1pPr>
          </a:lstStyle>
          <a:p>
            <a:pPr>
              <a:defRPr/>
            </a:pPr>
            <a:fld id="{186D2B46-5326-43CE-BEC5-C942D0DB63F6}" type="slidenum">
              <a:rPr lang="es-ES" altLang="es-CR"/>
              <a:pPr>
                <a:defRPr/>
              </a:pPr>
              <a:t>‹Nº›</a:t>
            </a:fld>
            <a:endParaRPr lang="es-ES" altLang="es-CR"/>
          </a:p>
        </p:txBody>
      </p:sp>
    </p:spTree>
    <p:extLst>
      <p:ext uri="{BB962C8B-B14F-4D97-AF65-F5344CB8AC3E}">
        <p14:creationId xmlns:p14="http://schemas.microsoft.com/office/powerpoint/2010/main" xmlns="" val="116098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3"/>
          <p:cNvSpPr>
            <a:spLocks noGrp="1"/>
          </p:cNvSpPr>
          <p:nvPr>
            <p:ph type="dt" sz="half" idx="10"/>
          </p:nvPr>
        </p:nvSpPr>
        <p:spPr/>
        <p:txBody>
          <a:bodyPr/>
          <a:lstStyle>
            <a:lvl1pPr>
              <a:defRPr/>
            </a:lvl1pPr>
          </a:lstStyle>
          <a:p>
            <a:pPr>
              <a:defRPr/>
            </a:pPr>
            <a:fld id="{954AE9AD-514D-4543-9858-23BBFF7006D6}" type="datetimeFigureOut">
              <a:rPr lang="es-ES"/>
              <a:pPr>
                <a:defRPr/>
              </a:pPr>
              <a:t>26/09/2017</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pPr>
              <a:defRPr/>
            </a:pPr>
            <a:fld id="{63B383B0-483F-4F8F-BD98-BA79EA1E9681}" type="slidenum">
              <a:rPr lang="es-ES" altLang="es-CR"/>
              <a:pPr>
                <a:defRPr/>
              </a:pPr>
              <a:t>‹Nº›</a:t>
            </a:fld>
            <a:endParaRPr lang="es-ES" altLang="es-CR"/>
          </a:p>
        </p:txBody>
      </p:sp>
    </p:spTree>
    <p:extLst>
      <p:ext uri="{BB962C8B-B14F-4D97-AF65-F5344CB8AC3E}">
        <p14:creationId xmlns:p14="http://schemas.microsoft.com/office/powerpoint/2010/main" xmlns="" val="799926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3"/>
          <p:cNvSpPr>
            <a:spLocks noGrp="1"/>
          </p:cNvSpPr>
          <p:nvPr>
            <p:ph type="dt" sz="half" idx="10"/>
          </p:nvPr>
        </p:nvSpPr>
        <p:spPr/>
        <p:txBody>
          <a:bodyPr/>
          <a:lstStyle>
            <a:lvl1pPr>
              <a:defRPr/>
            </a:lvl1pPr>
          </a:lstStyle>
          <a:p>
            <a:pPr>
              <a:defRPr/>
            </a:pPr>
            <a:fld id="{1DC14F01-B83C-4478-9BCF-9D9E1CEF5062}" type="datetimeFigureOut">
              <a:rPr lang="es-ES"/>
              <a:pPr>
                <a:defRPr/>
              </a:pPr>
              <a:t>26/09/2017</a:t>
            </a:fld>
            <a:endParaRPr lang="es-ES"/>
          </a:p>
        </p:txBody>
      </p:sp>
      <p:sp>
        <p:nvSpPr>
          <p:cNvPr id="8" name="Marcador de pie de página 4"/>
          <p:cNvSpPr>
            <a:spLocks noGrp="1"/>
          </p:cNvSpPr>
          <p:nvPr>
            <p:ph type="ftr" sz="quarter" idx="11"/>
          </p:nvPr>
        </p:nvSpPr>
        <p:spPr/>
        <p:txBody>
          <a:bodyPr/>
          <a:lstStyle>
            <a:lvl1pPr>
              <a:defRPr/>
            </a:lvl1pPr>
          </a:lstStyle>
          <a:p>
            <a:pPr>
              <a:defRPr/>
            </a:pPr>
            <a:endParaRPr lang="es-ES"/>
          </a:p>
        </p:txBody>
      </p:sp>
      <p:sp>
        <p:nvSpPr>
          <p:cNvPr id="9" name="Marcador de número de diapositiva 5"/>
          <p:cNvSpPr>
            <a:spLocks noGrp="1"/>
          </p:cNvSpPr>
          <p:nvPr>
            <p:ph type="sldNum" sz="quarter" idx="12"/>
          </p:nvPr>
        </p:nvSpPr>
        <p:spPr/>
        <p:txBody>
          <a:bodyPr/>
          <a:lstStyle>
            <a:lvl1pPr>
              <a:defRPr/>
            </a:lvl1pPr>
          </a:lstStyle>
          <a:p>
            <a:pPr>
              <a:defRPr/>
            </a:pPr>
            <a:fld id="{9F475568-67A1-486E-9985-2DD3C62A1C79}" type="slidenum">
              <a:rPr lang="es-ES" altLang="es-CR"/>
              <a:pPr>
                <a:defRPr/>
              </a:pPr>
              <a:t>‹Nº›</a:t>
            </a:fld>
            <a:endParaRPr lang="es-ES" altLang="es-CR"/>
          </a:p>
        </p:txBody>
      </p:sp>
    </p:spTree>
    <p:extLst>
      <p:ext uri="{BB962C8B-B14F-4D97-AF65-F5344CB8AC3E}">
        <p14:creationId xmlns:p14="http://schemas.microsoft.com/office/powerpoint/2010/main" xmlns="" val="1765529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3"/>
          <p:cNvSpPr>
            <a:spLocks noGrp="1"/>
          </p:cNvSpPr>
          <p:nvPr>
            <p:ph type="dt" sz="half" idx="10"/>
          </p:nvPr>
        </p:nvSpPr>
        <p:spPr/>
        <p:txBody>
          <a:bodyPr/>
          <a:lstStyle>
            <a:lvl1pPr>
              <a:defRPr/>
            </a:lvl1pPr>
          </a:lstStyle>
          <a:p>
            <a:pPr>
              <a:defRPr/>
            </a:pPr>
            <a:fld id="{98BE81BE-0981-48C7-9FF8-4DAAAEEF5C15}" type="datetimeFigureOut">
              <a:rPr lang="es-ES"/>
              <a:pPr>
                <a:defRPr/>
              </a:pPr>
              <a:t>26/09/2017</a:t>
            </a:fld>
            <a:endParaRPr lang="es-ES"/>
          </a:p>
        </p:txBody>
      </p:sp>
      <p:sp>
        <p:nvSpPr>
          <p:cNvPr id="4" name="Marcador de pie de página 4"/>
          <p:cNvSpPr>
            <a:spLocks noGrp="1"/>
          </p:cNvSpPr>
          <p:nvPr>
            <p:ph type="ftr" sz="quarter" idx="11"/>
          </p:nvPr>
        </p:nvSpPr>
        <p:spPr/>
        <p:txBody>
          <a:bodyPr/>
          <a:lstStyle>
            <a:lvl1pPr>
              <a:defRPr/>
            </a:lvl1pPr>
          </a:lstStyle>
          <a:p>
            <a:pPr>
              <a:defRPr/>
            </a:pPr>
            <a:endParaRPr lang="es-ES"/>
          </a:p>
        </p:txBody>
      </p:sp>
      <p:sp>
        <p:nvSpPr>
          <p:cNvPr id="5" name="Marcador de número de diapositiva 5"/>
          <p:cNvSpPr>
            <a:spLocks noGrp="1"/>
          </p:cNvSpPr>
          <p:nvPr>
            <p:ph type="sldNum" sz="quarter" idx="12"/>
          </p:nvPr>
        </p:nvSpPr>
        <p:spPr/>
        <p:txBody>
          <a:bodyPr/>
          <a:lstStyle>
            <a:lvl1pPr>
              <a:defRPr/>
            </a:lvl1pPr>
          </a:lstStyle>
          <a:p>
            <a:pPr>
              <a:defRPr/>
            </a:pPr>
            <a:fld id="{026917E1-C1DF-43F1-A684-D4A62B1EFA12}" type="slidenum">
              <a:rPr lang="es-ES" altLang="es-CR"/>
              <a:pPr>
                <a:defRPr/>
              </a:pPr>
              <a:t>‹Nº›</a:t>
            </a:fld>
            <a:endParaRPr lang="es-ES" altLang="es-CR"/>
          </a:p>
        </p:txBody>
      </p:sp>
    </p:spTree>
    <p:extLst>
      <p:ext uri="{BB962C8B-B14F-4D97-AF65-F5344CB8AC3E}">
        <p14:creationId xmlns:p14="http://schemas.microsoft.com/office/powerpoint/2010/main" xmlns="" val="148253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3"/>
          <p:cNvSpPr>
            <a:spLocks noGrp="1"/>
          </p:cNvSpPr>
          <p:nvPr>
            <p:ph type="dt" sz="half" idx="10"/>
          </p:nvPr>
        </p:nvSpPr>
        <p:spPr/>
        <p:txBody>
          <a:bodyPr/>
          <a:lstStyle>
            <a:lvl1pPr>
              <a:defRPr/>
            </a:lvl1pPr>
          </a:lstStyle>
          <a:p>
            <a:pPr>
              <a:defRPr/>
            </a:pPr>
            <a:fld id="{5E579796-3777-4BC6-AF40-17CB75E09368}" type="datetimeFigureOut">
              <a:rPr lang="es-ES"/>
              <a:pPr>
                <a:defRPr/>
              </a:pPr>
              <a:t>26/09/2017</a:t>
            </a:fld>
            <a:endParaRPr lang="es-ES"/>
          </a:p>
        </p:txBody>
      </p:sp>
      <p:sp>
        <p:nvSpPr>
          <p:cNvPr id="3" name="Marcador de pie de página 4"/>
          <p:cNvSpPr>
            <a:spLocks noGrp="1"/>
          </p:cNvSpPr>
          <p:nvPr>
            <p:ph type="ftr" sz="quarter" idx="11"/>
          </p:nvPr>
        </p:nvSpPr>
        <p:spPr/>
        <p:txBody>
          <a:bodyPr/>
          <a:lstStyle>
            <a:lvl1pPr>
              <a:defRPr/>
            </a:lvl1pPr>
          </a:lstStyle>
          <a:p>
            <a:pPr>
              <a:defRPr/>
            </a:pPr>
            <a:endParaRPr lang="es-ES"/>
          </a:p>
        </p:txBody>
      </p:sp>
      <p:sp>
        <p:nvSpPr>
          <p:cNvPr id="4" name="Marcador de número de diapositiva 5"/>
          <p:cNvSpPr>
            <a:spLocks noGrp="1"/>
          </p:cNvSpPr>
          <p:nvPr>
            <p:ph type="sldNum" sz="quarter" idx="12"/>
          </p:nvPr>
        </p:nvSpPr>
        <p:spPr/>
        <p:txBody>
          <a:bodyPr/>
          <a:lstStyle>
            <a:lvl1pPr>
              <a:defRPr/>
            </a:lvl1pPr>
          </a:lstStyle>
          <a:p>
            <a:pPr>
              <a:defRPr/>
            </a:pPr>
            <a:fld id="{5023CBE4-386F-4F9E-BB78-F691BA23B841}" type="slidenum">
              <a:rPr lang="es-ES" altLang="es-CR"/>
              <a:pPr>
                <a:defRPr/>
              </a:pPr>
              <a:t>‹Nº›</a:t>
            </a:fld>
            <a:endParaRPr lang="es-ES" altLang="es-CR"/>
          </a:p>
        </p:txBody>
      </p:sp>
    </p:spTree>
    <p:extLst>
      <p:ext uri="{BB962C8B-B14F-4D97-AF65-F5344CB8AC3E}">
        <p14:creationId xmlns:p14="http://schemas.microsoft.com/office/powerpoint/2010/main" xmlns="" val="3103577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09603" y="273050"/>
            <a:ext cx="4011084"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46B42F91-45F8-49C0-93A5-273A46A5DB8B}" type="datetimeFigureOut">
              <a:rPr lang="es-ES"/>
              <a:pPr>
                <a:defRPr/>
              </a:pPr>
              <a:t>26/09/2017</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pPr>
              <a:defRPr/>
            </a:pPr>
            <a:fld id="{F55D1CF6-7EC8-4967-9942-ADD76E7FEF6F}" type="slidenum">
              <a:rPr lang="es-ES" altLang="es-CR"/>
              <a:pPr>
                <a:defRPr/>
              </a:pPr>
              <a:t>‹Nº›</a:t>
            </a:fld>
            <a:endParaRPr lang="es-ES" altLang="es-CR"/>
          </a:p>
        </p:txBody>
      </p:sp>
    </p:spTree>
    <p:extLst>
      <p:ext uri="{BB962C8B-B14F-4D97-AF65-F5344CB8AC3E}">
        <p14:creationId xmlns:p14="http://schemas.microsoft.com/office/powerpoint/2010/main" xmlns="" val="3527244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2389717" y="4800600"/>
            <a:ext cx="73152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Marcador de tex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3"/>
          <p:cNvSpPr>
            <a:spLocks noGrp="1"/>
          </p:cNvSpPr>
          <p:nvPr>
            <p:ph type="dt" sz="half" idx="10"/>
          </p:nvPr>
        </p:nvSpPr>
        <p:spPr/>
        <p:txBody>
          <a:bodyPr/>
          <a:lstStyle>
            <a:lvl1pPr>
              <a:defRPr/>
            </a:lvl1pPr>
          </a:lstStyle>
          <a:p>
            <a:pPr>
              <a:defRPr/>
            </a:pPr>
            <a:fld id="{55A69724-CCC8-4585-A32E-18FE665231F9}" type="datetimeFigureOut">
              <a:rPr lang="es-ES"/>
              <a:pPr>
                <a:defRPr/>
              </a:pPr>
              <a:t>26/09/2017</a:t>
            </a:fld>
            <a:endParaRPr lang="es-ES"/>
          </a:p>
        </p:txBody>
      </p:sp>
      <p:sp>
        <p:nvSpPr>
          <p:cNvPr id="6" name="Marcador de pie de página 4"/>
          <p:cNvSpPr>
            <a:spLocks noGrp="1"/>
          </p:cNvSpPr>
          <p:nvPr>
            <p:ph type="ftr" sz="quarter" idx="11"/>
          </p:nvPr>
        </p:nvSpPr>
        <p:spPr/>
        <p:txBody>
          <a:bodyPr/>
          <a:lstStyle>
            <a:lvl1pPr>
              <a:defRPr/>
            </a:lvl1pPr>
          </a:lstStyle>
          <a:p>
            <a:pPr>
              <a:defRPr/>
            </a:pPr>
            <a:endParaRPr lang="es-ES"/>
          </a:p>
        </p:txBody>
      </p:sp>
      <p:sp>
        <p:nvSpPr>
          <p:cNvPr id="7" name="Marcador de número de diapositiva 5"/>
          <p:cNvSpPr>
            <a:spLocks noGrp="1"/>
          </p:cNvSpPr>
          <p:nvPr>
            <p:ph type="sldNum" sz="quarter" idx="12"/>
          </p:nvPr>
        </p:nvSpPr>
        <p:spPr/>
        <p:txBody>
          <a:bodyPr/>
          <a:lstStyle>
            <a:lvl1pPr>
              <a:defRPr/>
            </a:lvl1pPr>
          </a:lstStyle>
          <a:p>
            <a:pPr>
              <a:defRPr/>
            </a:pPr>
            <a:fld id="{64CB887B-50BE-467E-B5BC-F2F11A7E2CE7}" type="slidenum">
              <a:rPr lang="es-ES" altLang="es-CR"/>
              <a:pPr>
                <a:defRPr/>
              </a:pPr>
              <a:t>‹Nº›</a:t>
            </a:fld>
            <a:endParaRPr lang="es-ES" altLang="es-CR"/>
          </a:p>
        </p:txBody>
      </p:sp>
    </p:spTree>
    <p:extLst>
      <p:ext uri="{BB962C8B-B14F-4D97-AF65-F5344CB8AC3E}">
        <p14:creationId xmlns:p14="http://schemas.microsoft.com/office/powerpoint/2010/main" xmlns="" val="14417719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_tradnl" altLang="es-CR"/>
              <a:t>Clic para editar título</a:t>
            </a:r>
            <a:endParaRPr lang="es-ES" altLang="es-CR"/>
          </a:p>
        </p:txBody>
      </p:sp>
      <p:sp>
        <p:nvSpPr>
          <p:cNvPr id="1027" name="Marcador de texto 2"/>
          <p:cNvSpPr>
            <a:spLocks noGrp="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_tradnl" altLang="es-CR"/>
              <a:t>Haga clic para modificar el estilo de texto del patrón</a:t>
            </a:r>
          </a:p>
          <a:p>
            <a:pPr lvl="1"/>
            <a:r>
              <a:rPr lang="es-ES_tradnl" altLang="es-CR"/>
              <a:t>Segundo nivel</a:t>
            </a:r>
          </a:p>
          <a:p>
            <a:pPr lvl="2"/>
            <a:r>
              <a:rPr lang="es-ES_tradnl" altLang="es-CR"/>
              <a:t>Tercer nivel</a:t>
            </a:r>
          </a:p>
          <a:p>
            <a:pPr lvl="3"/>
            <a:r>
              <a:rPr lang="es-ES_tradnl" altLang="es-CR"/>
              <a:t>Cuarto nivel</a:t>
            </a:r>
          </a:p>
          <a:p>
            <a:pPr lvl="4"/>
            <a:r>
              <a:rPr lang="es-ES_tradnl" altLang="es-CR"/>
              <a:t>Quinto nivel</a:t>
            </a:r>
            <a:endParaRPr lang="es-ES" altLang="es-CR"/>
          </a:p>
        </p:txBody>
      </p:sp>
      <p:sp>
        <p:nvSpPr>
          <p:cNvPr id="4" name="Marcador de fecha 3"/>
          <p:cNvSpPr>
            <a:spLocks noGrp="1"/>
          </p:cNvSpPr>
          <p:nvPr>
            <p:ph type="dt" sz="half" idx="2"/>
          </p:nvPr>
        </p:nvSpPr>
        <p:spPr>
          <a:xfrm>
            <a:off x="609600" y="6356357"/>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E148AA9E-4237-4BC6-8D26-328728B03639}" type="datetimeFigureOut">
              <a:rPr lang="es-ES"/>
              <a:pPr>
                <a:defRPr/>
              </a:pPr>
              <a:t>26/09/2017</a:t>
            </a:fld>
            <a:endParaRPr lang="es-ES"/>
          </a:p>
        </p:txBody>
      </p:sp>
      <p:sp>
        <p:nvSpPr>
          <p:cNvPr id="5" name="Marcador de pie de página 4"/>
          <p:cNvSpPr>
            <a:spLocks noGrp="1"/>
          </p:cNvSpPr>
          <p:nvPr>
            <p:ph type="ftr" sz="quarter" idx="3"/>
          </p:nvPr>
        </p:nvSpPr>
        <p:spPr>
          <a:xfrm>
            <a:off x="4165600" y="6356357"/>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s-ES"/>
          </a:p>
        </p:txBody>
      </p:sp>
      <p:sp>
        <p:nvSpPr>
          <p:cNvPr id="6" name="Marcador de número de diapositiva 5"/>
          <p:cNvSpPr>
            <a:spLocks noGrp="1"/>
          </p:cNvSpPr>
          <p:nvPr>
            <p:ph type="sldNum" sz="quarter" idx="4"/>
          </p:nvPr>
        </p:nvSpPr>
        <p:spPr>
          <a:xfrm>
            <a:off x="8737600" y="6356357"/>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991B1446-36E1-4540-BB8B-6F09845753D7}" type="slidenum">
              <a:rPr lang="es-ES" altLang="es-CR"/>
              <a:pPr>
                <a:defRPr/>
              </a:pPr>
              <a:t>‹Nº›</a:t>
            </a:fld>
            <a:endParaRPr lang="es-ES" altLang="es-C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182909" y="3585923"/>
            <a:ext cx="8018116" cy="461665"/>
          </a:xfrm>
          <a:prstGeom prst="rect">
            <a:avLst/>
          </a:prstGeom>
          <a:noFill/>
        </p:spPr>
        <p:txBody>
          <a:bodyPr wrap="square" rtlCol="0">
            <a:spAutoFit/>
          </a:bodyPr>
          <a:lstStyle/>
          <a:p>
            <a:r>
              <a:rPr lang="es-MX" sz="2400" dirty="0">
                <a:solidFill>
                  <a:srgbClr val="002060"/>
                </a:solidFill>
                <a:latin typeface="Bodoni MT Black" panose="02070A03080606020203" pitchFamily="18" charset="0"/>
              </a:rPr>
              <a:t>FMO-ADMINISTRACIÓN DE CESANTÌA</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
        <p:nvSpPr>
          <p:cNvPr id="10" name="CuadroTexto 9"/>
          <p:cNvSpPr txBox="1"/>
          <p:nvPr/>
        </p:nvSpPr>
        <p:spPr>
          <a:xfrm>
            <a:off x="9697733" y="6319852"/>
            <a:ext cx="2386013" cy="380989"/>
          </a:xfrm>
          <a:prstGeom prst="rect">
            <a:avLst/>
          </a:prstGeom>
          <a:noFill/>
        </p:spPr>
        <p:txBody>
          <a:bodyPr wrap="square" rtlCol="0">
            <a:spAutoFit/>
          </a:bodyPr>
          <a:lstStyle/>
          <a:p>
            <a:pPr algn="r"/>
            <a:r>
              <a:rPr lang="es-MX" b="1" dirty="0">
                <a:solidFill>
                  <a:schemeClr val="bg1"/>
                </a:solidFill>
              </a:rPr>
              <a:t>Agosto, 2017</a:t>
            </a:r>
            <a:endParaRPr lang="es-CR" b="1" dirty="0">
              <a:solidFill>
                <a:schemeClr val="bg1"/>
              </a:solidFill>
            </a:endParaRPr>
          </a:p>
        </p:txBody>
      </p:sp>
      <p:sp>
        <p:nvSpPr>
          <p:cNvPr id="7" name="CuadroTexto 6"/>
          <p:cNvSpPr txBox="1"/>
          <p:nvPr/>
        </p:nvSpPr>
        <p:spPr>
          <a:xfrm>
            <a:off x="182909" y="2980632"/>
            <a:ext cx="8943975" cy="523220"/>
          </a:xfrm>
          <a:prstGeom prst="rect">
            <a:avLst/>
          </a:prstGeom>
          <a:noFill/>
        </p:spPr>
        <p:txBody>
          <a:bodyPr wrap="square" rtlCol="0">
            <a:spAutoFit/>
          </a:bodyPr>
          <a:lstStyle/>
          <a:p>
            <a:r>
              <a:rPr lang="es-MX" sz="2800" dirty="0">
                <a:solidFill>
                  <a:srgbClr val="002060"/>
                </a:solidFill>
                <a:latin typeface="Bodoni MT Black" panose="02070A03080606020203" pitchFamily="18" charset="0"/>
              </a:rPr>
              <a:t>RHU-RECURSOS HUMANOS</a:t>
            </a:r>
            <a:endParaRPr lang="es-CR" sz="2800" dirty="0">
              <a:solidFill>
                <a:srgbClr val="002060"/>
              </a:solidFill>
              <a:latin typeface="Bodoni MT Black" panose="02070A03080606020203" pitchFamily="18" charset="0"/>
            </a:endParaRPr>
          </a:p>
        </p:txBody>
      </p:sp>
    </p:spTree>
    <p:extLst>
      <p:ext uri="{BB962C8B-B14F-4D97-AF65-F5344CB8AC3E}">
        <p14:creationId xmlns:p14="http://schemas.microsoft.com/office/powerpoint/2010/main" xmlns="" val="2129204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8" name="CuadroTexto 17"/>
          <p:cNvSpPr txBox="1"/>
          <p:nvPr/>
        </p:nvSpPr>
        <p:spPr>
          <a:xfrm>
            <a:off x="354745" y="932181"/>
            <a:ext cx="10740885" cy="4770537"/>
          </a:xfrm>
          <a:prstGeom prst="rect">
            <a:avLst/>
          </a:prstGeom>
          <a:noFill/>
        </p:spPr>
        <p:txBody>
          <a:bodyPr wrap="square" rtlCol="0">
            <a:spAutoFit/>
          </a:bodyPr>
          <a:lstStyle/>
          <a:p>
            <a:pPr lvl="0"/>
            <a:endParaRPr lang="es-CR" sz="2400" dirty="0"/>
          </a:p>
          <a:p>
            <a:r>
              <a:rPr lang="es-CR" sz="2400" b="1" dirty="0"/>
              <a:t> Consideraciones generales</a:t>
            </a:r>
          </a:p>
          <a:p>
            <a:pPr algn="just"/>
            <a:endParaRPr lang="es-CR" sz="2400" dirty="0"/>
          </a:p>
          <a:p>
            <a:pPr marL="342900" indent="-342900" algn="just">
              <a:buFont typeface="Wingdings" panose="05000000000000000000" pitchFamily="2" charset="2"/>
              <a:buChar char="§"/>
            </a:pPr>
            <a:r>
              <a:rPr lang="es-CR" sz="2400" dirty="0"/>
              <a:t>El monto total a trasladar entre administradoras se carga </a:t>
            </a:r>
            <a:r>
              <a:rPr lang="es-CR" sz="2400" b="1" dirty="0"/>
              <a:t>automáticamente,</a:t>
            </a:r>
            <a:r>
              <a:rPr lang="es-CR" sz="2400" dirty="0"/>
              <a:t> considerando el aporte mensual reportado en planilla por la UNA y los traslados de otras administradoras.</a:t>
            </a:r>
          </a:p>
          <a:p>
            <a:pPr algn="just"/>
            <a:endParaRPr lang="es-CR" sz="2400" dirty="0"/>
          </a:p>
          <a:p>
            <a:pPr marL="342900" indent="-342900" algn="just">
              <a:buFont typeface="Wingdings" panose="05000000000000000000" pitchFamily="2" charset="2"/>
              <a:buChar char="§"/>
            </a:pPr>
            <a:r>
              <a:rPr lang="es-CR" sz="2400" dirty="0"/>
              <a:t>Los montos patronales percibidos de </a:t>
            </a:r>
            <a:r>
              <a:rPr lang="es-CR" sz="2400" dirty="0" err="1"/>
              <a:t>Fundauna</a:t>
            </a:r>
            <a:r>
              <a:rPr lang="es-CR" sz="2400" dirty="0"/>
              <a:t>, no se consideran en la sumatoria de acumulados patronales de la administradora.</a:t>
            </a:r>
          </a:p>
          <a:p>
            <a:pPr algn="just"/>
            <a:endParaRPr lang="es-CR" sz="2400" dirty="0"/>
          </a:p>
          <a:p>
            <a:pPr marL="342900" indent="-342900" algn="just">
              <a:buFont typeface="Wingdings" panose="05000000000000000000" pitchFamily="2" charset="2"/>
              <a:buChar char="§"/>
            </a:pPr>
            <a:r>
              <a:rPr lang="es-CR" sz="2400" dirty="0"/>
              <a:t>No se consideran ahorros del funcionario.</a:t>
            </a:r>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677668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37410"/>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8" name="CuadroTexto 17"/>
          <p:cNvSpPr txBox="1"/>
          <p:nvPr/>
        </p:nvSpPr>
        <p:spPr>
          <a:xfrm>
            <a:off x="354745" y="932181"/>
            <a:ext cx="10740885" cy="4339650"/>
          </a:xfrm>
          <a:prstGeom prst="rect">
            <a:avLst/>
          </a:prstGeom>
          <a:noFill/>
        </p:spPr>
        <p:txBody>
          <a:bodyPr wrap="square" rtlCol="0">
            <a:spAutoFit/>
          </a:bodyPr>
          <a:lstStyle/>
          <a:p>
            <a:pPr lvl="0"/>
            <a:r>
              <a:rPr lang="es-CR" sz="2400" b="1" dirty="0"/>
              <a:t>Fondo de cesantía registrado en la UNA</a:t>
            </a:r>
            <a:endParaRPr lang="es-CR" sz="2400" dirty="0"/>
          </a:p>
          <a:p>
            <a:r>
              <a:rPr lang="es-CR" sz="2400" dirty="0"/>
              <a:t> </a:t>
            </a:r>
          </a:p>
          <a:p>
            <a:pPr algn="just"/>
            <a:endParaRPr lang="es-CR" sz="2400" dirty="0"/>
          </a:p>
          <a:p>
            <a:pPr marL="342900" indent="-342900" algn="just">
              <a:buFont typeface="Wingdings" panose="05000000000000000000" pitchFamily="2" charset="2"/>
              <a:buChar char="§"/>
            </a:pPr>
            <a:r>
              <a:rPr lang="es-CR" sz="2400" dirty="0"/>
              <a:t>En caso que un funcionario se desafilie de alguna entidad y no decida afiliarse a alguna otra, automáticamente los fondos de cesantía generados</a:t>
            </a:r>
            <a:r>
              <a:rPr lang="es-CR" sz="2400" strike="sngStrike" dirty="0"/>
              <a:t> </a:t>
            </a:r>
            <a:r>
              <a:rPr lang="es-CR" sz="2400" dirty="0"/>
              <a:t>durante ese lapso quedarán registrados en la UNA</a:t>
            </a:r>
            <a:r>
              <a:rPr lang="es-CR" sz="2000" dirty="0"/>
              <a:t>.</a:t>
            </a:r>
          </a:p>
          <a:p>
            <a:pPr marL="342900" indent="-342900" algn="just">
              <a:buFont typeface="Wingdings" panose="05000000000000000000" pitchFamily="2" charset="2"/>
              <a:buChar char="§"/>
            </a:pPr>
            <a:endParaRPr lang="es-CR" sz="2000" dirty="0"/>
          </a:p>
          <a:p>
            <a:pPr marL="342900" indent="-342900" algn="just">
              <a:buFont typeface="Wingdings" panose="05000000000000000000" pitchFamily="2" charset="2"/>
              <a:buChar char="§"/>
            </a:pPr>
            <a:r>
              <a:rPr lang="es-CR" sz="2400" dirty="0"/>
              <a:t>Es improcedente el traslado de fondos acumulados en la UNA a cualquiera de las administradoras, en virtud que son fondos públicos.</a:t>
            </a:r>
            <a:endParaRPr lang="es-CR" sz="2000" dirty="0"/>
          </a:p>
          <a:p>
            <a:pPr lvl="0" algn="just"/>
            <a:endParaRPr lang="es-CR" sz="2400" dirty="0"/>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683091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8" name="CuadroTexto 17"/>
          <p:cNvSpPr txBox="1"/>
          <p:nvPr/>
        </p:nvSpPr>
        <p:spPr>
          <a:xfrm>
            <a:off x="354745" y="1196079"/>
            <a:ext cx="10740885" cy="2923877"/>
          </a:xfrm>
          <a:prstGeom prst="rect">
            <a:avLst/>
          </a:prstGeom>
          <a:noFill/>
        </p:spPr>
        <p:txBody>
          <a:bodyPr wrap="square" rtlCol="0">
            <a:spAutoFit/>
          </a:bodyPr>
          <a:lstStyle/>
          <a:p>
            <a:pPr lvl="0"/>
            <a:r>
              <a:rPr lang="es-CR" sz="2400" b="1" dirty="0"/>
              <a:t>Fondo de Cesantía registrado en la ASOUNA</a:t>
            </a:r>
            <a:endParaRPr lang="es-CR" sz="2400" dirty="0"/>
          </a:p>
          <a:p>
            <a:r>
              <a:rPr lang="es-CR" sz="2400" dirty="0"/>
              <a:t> </a:t>
            </a:r>
          </a:p>
          <a:p>
            <a:pPr marL="342900" indent="-342900" algn="just">
              <a:buFont typeface="Arial" panose="020B0604020202020204" pitchFamily="34" charset="0"/>
              <a:buChar char="•"/>
            </a:pPr>
            <a:r>
              <a:rPr lang="es-CR" sz="2400" dirty="0"/>
              <a:t>Si un funcionario renuncia a la afiliación con ASOUNA,  por Ley de Asociaciones </a:t>
            </a:r>
            <a:r>
              <a:rPr lang="es-CR" sz="2400" dirty="0" err="1"/>
              <a:t>Solidaristas</a:t>
            </a:r>
            <a:r>
              <a:rPr lang="es-CR" sz="2400" dirty="0"/>
              <a:t>, el dinero acumulado por aporte patronal no podrá ser trasladado a ninguna otra administradora.</a:t>
            </a:r>
          </a:p>
          <a:p>
            <a:pPr algn="just"/>
            <a:endParaRPr lang="es-CR" sz="2400" dirty="0"/>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411494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8" name="CuadroTexto 17"/>
          <p:cNvSpPr txBox="1"/>
          <p:nvPr/>
        </p:nvSpPr>
        <p:spPr>
          <a:xfrm>
            <a:off x="354745" y="1150022"/>
            <a:ext cx="10740885" cy="4401205"/>
          </a:xfrm>
          <a:prstGeom prst="rect">
            <a:avLst/>
          </a:prstGeom>
          <a:noFill/>
        </p:spPr>
        <p:txBody>
          <a:bodyPr wrap="square" rtlCol="0">
            <a:spAutoFit/>
          </a:bodyPr>
          <a:lstStyle/>
          <a:p>
            <a:r>
              <a:rPr lang="es-CR" sz="2400" dirty="0"/>
              <a:t> </a:t>
            </a:r>
            <a:r>
              <a:rPr lang="es-CR" sz="2400" b="1" dirty="0"/>
              <a:t>Fondo de Cesantía registrado en COOPEUNA</a:t>
            </a:r>
            <a:endParaRPr lang="es-CR" sz="2400" dirty="0"/>
          </a:p>
          <a:p>
            <a:r>
              <a:rPr lang="es-CR" sz="2400" dirty="0"/>
              <a:t> </a:t>
            </a:r>
          </a:p>
          <a:p>
            <a:pPr marL="342900" indent="-342900" algn="just">
              <a:buFont typeface="Wingdings" panose="05000000000000000000" pitchFamily="2" charset="2"/>
              <a:buChar char="§"/>
            </a:pPr>
            <a:r>
              <a:rPr lang="es-CR" sz="2400" dirty="0"/>
              <a:t>Si el funcionario decide desafiliarse de COOPEUNA y se traslada a la ASOUNA o FBS, la COOPEUNA  a solicitud del trabajador puede trasladar el acumulado de aporte patronal.</a:t>
            </a:r>
          </a:p>
          <a:p>
            <a:pPr marL="342900" indent="-342900" algn="just">
              <a:buFont typeface="Wingdings" panose="05000000000000000000" pitchFamily="2" charset="2"/>
              <a:buChar char="§"/>
            </a:pPr>
            <a:endParaRPr lang="es-CR" sz="2400" dirty="0"/>
          </a:p>
          <a:p>
            <a:pPr marL="342900" indent="-342900" algn="just">
              <a:buFont typeface="Wingdings" panose="05000000000000000000" pitchFamily="2" charset="2"/>
              <a:buChar char="§"/>
            </a:pPr>
            <a:r>
              <a:rPr lang="es-CR" sz="2400" dirty="0"/>
              <a:t>Mientras el funcionario no informe a cuál administradora trasladará sus fondos, la COOPEUNA mantendrá en custodia el saldo acumulado y los siguientes aportes patronales serán depositados en el Fondo Institucional de la UNA.</a:t>
            </a:r>
          </a:p>
          <a:p>
            <a:pPr lvl="0" algn="just"/>
            <a:endParaRPr lang="es-CR" sz="2400" dirty="0"/>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3892432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8" name="CuadroTexto 17"/>
          <p:cNvSpPr txBox="1"/>
          <p:nvPr/>
        </p:nvSpPr>
        <p:spPr>
          <a:xfrm>
            <a:off x="354745" y="903801"/>
            <a:ext cx="10740885" cy="4770537"/>
          </a:xfrm>
          <a:prstGeom prst="rect">
            <a:avLst/>
          </a:prstGeom>
          <a:noFill/>
        </p:spPr>
        <p:txBody>
          <a:bodyPr wrap="square" rtlCol="0">
            <a:spAutoFit/>
          </a:bodyPr>
          <a:lstStyle/>
          <a:p>
            <a:r>
              <a:rPr lang="es-CR" sz="2400" dirty="0"/>
              <a:t> </a:t>
            </a:r>
            <a:r>
              <a:rPr lang="es-CR" sz="2400" b="1" dirty="0"/>
              <a:t>Fondo de Cesantía registrado en el FBS</a:t>
            </a:r>
            <a:endParaRPr lang="es-CR" sz="2400" dirty="0"/>
          </a:p>
          <a:p>
            <a:endParaRPr lang="es-CR" sz="2400" dirty="0"/>
          </a:p>
          <a:p>
            <a:pPr marL="342900" indent="-342900" algn="just">
              <a:buFont typeface="Wingdings" panose="05000000000000000000" pitchFamily="2" charset="2"/>
              <a:buChar char="§"/>
            </a:pPr>
            <a:r>
              <a:rPr lang="es-CR" sz="2400" dirty="0"/>
              <a:t>Cuando un trabajador renuncia a la administración de su cesantía en el Fondo de Beneficio Social, puede solicitar el traslado de sus fondos hacia otra administradora (ASOUNA-COOPEUNA).</a:t>
            </a:r>
          </a:p>
          <a:p>
            <a:pPr algn="just"/>
            <a:r>
              <a:rPr lang="es-CR" sz="2400" dirty="0"/>
              <a:t> </a:t>
            </a:r>
          </a:p>
          <a:p>
            <a:pPr marL="342900" indent="-342900" algn="just">
              <a:buFont typeface="Wingdings" panose="05000000000000000000" pitchFamily="2" charset="2"/>
              <a:buChar char="§"/>
            </a:pPr>
            <a:r>
              <a:rPr lang="es-CR" sz="2400" dirty="0"/>
              <a:t>Mientras el funcionario no informe a cuál administradora trasladará sus fondos, el FBS mantendrá en custodia el saldo acumulado y los siguientes aportes patronales por concepto de auxilio de cesantía serán depositados en el Fondo Institucional de la UNA. </a:t>
            </a:r>
          </a:p>
          <a:p>
            <a:endParaRPr lang="es-CR" sz="2400" dirty="0"/>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42678161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7" name="CuadroTexto 16">
            <a:extLst>
              <a:ext uri="{FF2B5EF4-FFF2-40B4-BE49-F238E27FC236}">
                <a16:creationId xmlns:a16="http://schemas.microsoft.com/office/drawing/2014/main" xmlns="" id="{00CA268A-1C21-476A-B9B8-A31293154344}"/>
              </a:ext>
            </a:extLst>
          </p:cNvPr>
          <p:cNvSpPr txBox="1"/>
          <p:nvPr/>
        </p:nvSpPr>
        <p:spPr>
          <a:xfrm>
            <a:off x="2415557" y="2248405"/>
            <a:ext cx="7346371" cy="1754326"/>
          </a:xfrm>
          <a:prstGeom prst="rect">
            <a:avLst/>
          </a:prstGeom>
          <a:noFill/>
        </p:spPr>
        <p:txBody>
          <a:bodyPr wrap="square" rtlCol="0">
            <a:spAutoFit/>
          </a:bodyPr>
          <a:lstStyle/>
          <a:p>
            <a:pPr algn="ctr"/>
            <a:r>
              <a:rPr lang="es-MX" sz="3600" b="1" dirty="0">
                <a:solidFill>
                  <a:srgbClr val="002060"/>
                </a:solidFill>
                <a:latin typeface="Elephant" panose="02020904090505020303" pitchFamily="18" charset="0"/>
              </a:rPr>
              <a:t>REGLAS DEL SISTEMA</a:t>
            </a:r>
          </a:p>
          <a:p>
            <a:endParaRPr lang="es-MX" sz="3600" b="1" dirty="0">
              <a:solidFill>
                <a:srgbClr val="002060"/>
              </a:solidFill>
              <a:latin typeface="Elephant" panose="02020904090505020303" pitchFamily="18" charset="0"/>
            </a:endParaRPr>
          </a:p>
          <a:p>
            <a:pPr algn="ctr"/>
            <a:r>
              <a:rPr lang="es-MX" sz="3600" b="1" dirty="0">
                <a:solidFill>
                  <a:srgbClr val="002060"/>
                </a:solidFill>
                <a:latin typeface="Elephant" panose="02020904090505020303" pitchFamily="18" charset="0"/>
              </a:rPr>
              <a:t>Liquidación de Fondos</a:t>
            </a:r>
          </a:p>
        </p:txBody>
      </p:sp>
    </p:spTree>
    <p:extLst>
      <p:ext uri="{BB962C8B-B14F-4D97-AF65-F5344CB8AC3E}">
        <p14:creationId xmlns:p14="http://schemas.microsoft.com/office/powerpoint/2010/main" xmlns="" val="14204064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8" name="CuadroTexto 17"/>
          <p:cNvSpPr txBox="1"/>
          <p:nvPr/>
        </p:nvSpPr>
        <p:spPr>
          <a:xfrm>
            <a:off x="354745" y="903801"/>
            <a:ext cx="10740885" cy="1446550"/>
          </a:xfrm>
          <a:prstGeom prst="rect">
            <a:avLst/>
          </a:prstGeom>
          <a:noFill/>
        </p:spPr>
        <p:txBody>
          <a:bodyPr wrap="square" rtlCol="0">
            <a:spAutoFit/>
          </a:bodyPr>
          <a:lstStyle/>
          <a:p>
            <a:r>
              <a:rPr lang="es-CR" sz="2400" dirty="0"/>
              <a:t> </a:t>
            </a:r>
          </a:p>
          <a:p>
            <a:endParaRPr lang="es-CR" sz="2400" dirty="0"/>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
        <p:nvSpPr>
          <p:cNvPr id="17" name="CuadroTexto 16"/>
          <p:cNvSpPr txBox="1"/>
          <p:nvPr/>
        </p:nvSpPr>
        <p:spPr>
          <a:xfrm>
            <a:off x="354745" y="903801"/>
            <a:ext cx="10740885" cy="5447645"/>
          </a:xfrm>
          <a:prstGeom prst="rect">
            <a:avLst/>
          </a:prstGeom>
          <a:noFill/>
        </p:spPr>
        <p:txBody>
          <a:bodyPr wrap="square" rtlCol="0">
            <a:spAutoFit/>
          </a:bodyPr>
          <a:lstStyle/>
          <a:p>
            <a:r>
              <a:rPr lang="es-CR" sz="2400" dirty="0"/>
              <a:t> </a:t>
            </a:r>
            <a:endParaRPr lang="es-CR" sz="2400" b="1" dirty="0"/>
          </a:p>
          <a:p>
            <a:endParaRPr lang="es-CR" sz="2400" b="1" dirty="0"/>
          </a:p>
          <a:p>
            <a:pPr marL="342900" indent="-342900" algn="just">
              <a:buFont typeface="Wingdings" panose="05000000000000000000" pitchFamily="2" charset="2"/>
              <a:buChar char="§"/>
            </a:pPr>
            <a:r>
              <a:rPr lang="es-CR" sz="2400" dirty="0"/>
              <a:t>El monto a liquidar  se carga  automáticamente, considerando el aporte mensual reportado en planilla por la UNA y los traslados de otras administradoras.</a:t>
            </a:r>
          </a:p>
          <a:p>
            <a:pPr algn="just"/>
            <a:endParaRPr lang="es-CR" sz="2400" dirty="0"/>
          </a:p>
          <a:p>
            <a:pPr marL="342900" indent="-342900" algn="just">
              <a:buFont typeface="Wingdings" panose="05000000000000000000" pitchFamily="2" charset="2"/>
              <a:buChar char="§"/>
            </a:pPr>
            <a:r>
              <a:rPr lang="es-CR" sz="2400" dirty="0"/>
              <a:t>Los montos patronales percibidos de </a:t>
            </a:r>
            <a:r>
              <a:rPr lang="es-CR" sz="2400" dirty="0" err="1"/>
              <a:t>Fundauna</a:t>
            </a:r>
            <a:r>
              <a:rPr lang="es-CR" sz="2400" dirty="0"/>
              <a:t>, no se consideran en la sumatoria de acumulados patronales de la administradora.</a:t>
            </a:r>
          </a:p>
          <a:p>
            <a:pPr marL="342900" indent="-342900" algn="just">
              <a:buFont typeface="Wingdings" panose="05000000000000000000" pitchFamily="2" charset="2"/>
              <a:buChar char="§"/>
            </a:pPr>
            <a:endParaRPr lang="es-CR" sz="2400" dirty="0"/>
          </a:p>
          <a:p>
            <a:pPr marL="342900" indent="-342900" algn="just">
              <a:buFont typeface="Wingdings" panose="05000000000000000000" pitchFamily="2" charset="2"/>
              <a:buChar char="§"/>
            </a:pPr>
            <a:r>
              <a:rPr lang="es-CR" sz="2400" dirty="0"/>
              <a:t>No se consideran ahorros del funcionario.</a:t>
            </a:r>
          </a:p>
          <a:p>
            <a:pPr algn="just"/>
            <a:endParaRPr lang="es-CR" sz="2400" dirty="0"/>
          </a:p>
          <a:p>
            <a:pPr marL="342900" indent="-342900" algn="just">
              <a:buFont typeface="Wingdings" panose="05000000000000000000" pitchFamily="2" charset="2"/>
              <a:buChar char="§"/>
            </a:pPr>
            <a:r>
              <a:rPr lang="es-CR" sz="2400" dirty="0"/>
              <a:t>El usuario tiene la posibilidad de indicar el tipo de cese que motiva la liquidación del funcionario. </a:t>
            </a:r>
          </a:p>
          <a:p>
            <a:pPr marL="342900" indent="-342900" algn="just">
              <a:buFont typeface="Wingdings" panose="05000000000000000000" pitchFamily="2" charset="2"/>
              <a:buChar char="§"/>
            </a:pPr>
            <a:endParaRPr lang="es-CR" sz="2000" dirty="0"/>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2320947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182909" y="2980632"/>
            <a:ext cx="5258521" cy="584775"/>
          </a:xfrm>
          <a:prstGeom prst="rect">
            <a:avLst/>
          </a:prstGeom>
          <a:noFill/>
        </p:spPr>
        <p:txBody>
          <a:bodyPr wrap="square" rtlCol="0">
            <a:spAutoFit/>
          </a:bodyPr>
          <a:lstStyle/>
          <a:p>
            <a:r>
              <a:rPr lang="es-MX" sz="3200" dirty="0">
                <a:solidFill>
                  <a:srgbClr val="002060"/>
                </a:solidFill>
                <a:latin typeface="Bodoni MT Black" panose="02070A03080606020203" pitchFamily="18" charset="0"/>
              </a:rPr>
              <a:t>Acceso al Sistema</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Tree>
    <p:extLst>
      <p:ext uri="{BB962C8B-B14F-4D97-AF65-F5344CB8AC3E}">
        <p14:creationId xmlns:p14="http://schemas.microsoft.com/office/powerpoint/2010/main" xmlns="" val="885970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811338" y="735806"/>
            <a:ext cx="6459537" cy="9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Pantalla de inicio</a:t>
            </a:r>
          </a:p>
          <a:p>
            <a:pPr algn="ctr"/>
            <a:r>
              <a:rPr lang="es-CR" sz="2800" dirty="0"/>
              <a:t>Dirección: </a:t>
            </a:r>
            <a:r>
              <a:rPr lang="es-CR" sz="2800" b="1" dirty="0"/>
              <a:t>erp.una.ac.cr</a:t>
            </a:r>
          </a:p>
        </p:txBody>
      </p:sp>
      <p:pic>
        <p:nvPicPr>
          <p:cNvPr id="27" name="Imagen 26"/>
          <p:cNvPicPr/>
          <p:nvPr/>
        </p:nvPicPr>
        <p:blipFill>
          <a:blip r:embed="rId4"/>
          <a:stretch>
            <a:fillRect/>
          </a:stretch>
        </p:blipFill>
        <p:spPr>
          <a:xfrm>
            <a:off x="2707304" y="1651454"/>
            <a:ext cx="5057775" cy="3895725"/>
          </a:xfrm>
          <a:prstGeom prst="rect">
            <a:avLst/>
          </a:prstGeom>
        </p:spPr>
      </p:pic>
      <p:sp>
        <p:nvSpPr>
          <p:cNvPr id="2" name="Flecha derecha 1"/>
          <p:cNvSpPr/>
          <p:nvPr/>
        </p:nvSpPr>
        <p:spPr>
          <a:xfrm>
            <a:off x="6633143" y="3676809"/>
            <a:ext cx="818691" cy="28660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3" name="CuadroTexto 2"/>
          <p:cNvSpPr txBox="1"/>
          <p:nvPr/>
        </p:nvSpPr>
        <p:spPr>
          <a:xfrm>
            <a:off x="7451834" y="3577781"/>
            <a:ext cx="2551658" cy="584775"/>
          </a:xfrm>
          <a:prstGeom prst="rect">
            <a:avLst/>
          </a:prstGeom>
          <a:noFill/>
        </p:spPr>
        <p:txBody>
          <a:bodyPr wrap="square" rtlCol="0">
            <a:spAutoFit/>
          </a:bodyPr>
          <a:lstStyle/>
          <a:p>
            <a:r>
              <a:rPr lang="es-CR" sz="1600" dirty="0"/>
              <a:t>Digite su identificación y contraseña</a:t>
            </a:r>
          </a:p>
        </p:txBody>
      </p:sp>
    </p:spTree>
    <p:extLst>
      <p:ext uri="{BB962C8B-B14F-4D97-AF65-F5344CB8AC3E}">
        <p14:creationId xmlns:p14="http://schemas.microsoft.com/office/powerpoint/2010/main" xmlns="" val="1188602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873701" y="492808"/>
            <a:ext cx="6459537" cy="9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Pantalla de inicio</a:t>
            </a:r>
          </a:p>
          <a:p>
            <a:pPr algn="ctr"/>
            <a:r>
              <a:rPr lang="es-CR" sz="2800" dirty="0"/>
              <a:t>Dirección: </a:t>
            </a:r>
            <a:r>
              <a:rPr lang="es-CR" sz="2800" b="1" dirty="0"/>
              <a:t>erp.una.ac.cr</a:t>
            </a:r>
          </a:p>
        </p:txBody>
      </p:sp>
      <p:pic>
        <p:nvPicPr>
          <p:cNvPr id="28" name="Imagen 27"/>
          <p:cNvPicPr/>
          <p:nvPr/>
        </p:nvPicPr>
        <p:blipFill>
          <a:blip r:embed="rId4"/>
          <a:stretch>
            <a:fillRect/>
          </a:stretch>
        </p:blipFill>
        <p:spPr>
          <a:xfrm>
            <a:off x="597734" y="1557338"/>
            <a:ext cx="2971800" cy="3638550"/>
          </a:xfrm>
          <a:prstGeom prst="rect">
            <a:avLst/>
          </a:prstGeom>
        </p:spPr>
      </p:pic>
      <p:sp>
        <p:nvSpPr>
          <p:cNvPr id="4" name="Flecha derecha 3"/>
          <p:cNvSpPr/>
          <p:nvPr/>
        </p:nvSpPr>
        <p:spPr>
          <a:xfrm>
            <a:off x="3100552" y="2196662"/>
            <a:ext cx="725214" cy="945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9" name="Flecha derecha 28"/>
          <p:cNvSpPr/>
          <p:nvPr/>
        </p:nvSpPr>
        <p:spPr>
          <a:xfrm>
            <a:off x="3100552" y="2426243"/>
            <a:ext cx="725214" cy="945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7" name="CuadroTexto 6"/>
          <p:cNvSpPr txBox="1"/>
          <p:nvPr/>
        </p:nvSpPr>
        <p:spPr>
          <a:xfrm>
            <a:off x="3884269" y="2175641"/>
            <a:ext cx="4061552" cy="307777"/>
          </a:xfrm>
          <a:prstGeom prst="rect">
            <a:avLst/>
          </a:prstGeom>
          <a:noFill/>
        </p:spPr>
        <p:txBody>
          <a:bodyPr wrap="square" rtlCol="0">
            <a:spAutoFit/>
          </a:bodyPr>
          <a:lstStyle/>
          <a:p>
            <a:r>
              <a:rPr lang="es-CR" sz="1400" dirty="0">
                <a:latin typeface="Arial" panose="020B0604020202020204" pitchFamily="34" charset="0"/>
                <a:cs typeface="Arial" panose="020B0604020202020204" pitchFamily="34" charset="0"/>
              </a:rPr>
              <a:t>Seleccione las opciones indicadas en la lista</a:t>
            </a:r>
          </a:p>
        </p:txBody>
      </p:sp>
      <p:sp>
        <p:nvSpPr>
          <p:cNvPr id="10" name="Cerrar llave 9"/>
          <p:cNvSpPr/>
          <p:nvPr/>
        </p:nvSpPr>
        <p:spPr>
          <a:xfrm>
            <a:off x="3226676" y="3857297"/>
            <a:ext cx="236483" cy="60960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R"/>
          </a:p>
        </p:txBody>
      </p:sp>
      <p:sp>
        <p:nvSpPr>
          <p:cNvPr id="30" name="CuadroTexto 29"/>
          <p:cNvSpPr txBox="1"/>
          <p:nvPr/>
        </p:nvSpPr>
        <p:spPr>
          <a:xfrm>
            <a:off x="3463158" y="3992820"/>
            <a:ext cx="4388069" cy="523220"/>
          </a:xfrm>
          <a:prstGeom prst="rect">
            <a:avLst/>
          </a:prstGeom>
          <a:noFill/>
        </p:spPr>
        <p:txBody>
          <a:bodyPr wrap="square" rtlCol="0">
            <a:spAutoFit/>
          </a:bodyPr>
          <a:lstStyle/>
          <a:p>
            <a:r>
              <a:rPr lang="es-CR" sz="1400" dirty="0">
                <a:latin typeface="Arial" panose="020B0604020202020204" pitchFamily="34" charset="0"/>
                <a:cs typeface="Arial" panose="020B0604020202020204" pitchFamily="34" charset="0"/>
              </a:rPr>
              <a:t>Pantallas principales del Módulo. Para ingresar a cualquiera de las listas dé un clic.</a:t>
            </a:r>
          </a:p>
        </p:txBody>
      </p:sp>
      <p:sp>
        <p:nvSpPr>
          <p:cNvPr id="31" name="Flecha derecha 30"/>
          <p:cNvSpPr/>
          <p:nvPr/>
        </p:nvSpPr>
        <p:spPr>
          <a:xfrm>
            <a:off x="1965392" y="3399619"/>
            <a:ext cx="1379525" cy="945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32" name="CuadroTexto 31"/>
          <p:cNvSpPr txBox="1"/>
          <p:nvPr/>
        </p:nvSpPr>
        <p:spPr>
          <a:xfrm>
            <a:off x="3344917" y="3273360"/>
            <a:ext cx="3526220" cy="307777"/>
          </a:xfrm>
          <a:prstGeom prst="rect">
            <a:avLst/>
          </a:prstGeom>
          <a:noFill/>
        </p:spPr>
        <p:txBody>
          <a:bodyPr wrap="square" rtlCol="0">
            <a:spAutoFit/>
          </a:bodyPr>
          <a:lstStyle/>
          <a:p>
            <a:r>
              <a:rPr lang="es-CR" sz="1400" dirty="0">
                <a:latin typeface="Arial" panose="020B0604020202020204" pitchFamily="34" charset="0"/>
                <a:cs typeface="Arial" panose="020B0604020202020204" pitchFamily="34" charset="0"/>
              </a:rPr>
              <a:t>Dé un clic en la carpeta CST-Cesantía</a:t>
            </a:r>
          </a:p>
        </p:txBody>
      </p:sp>
      <p:sp>
        <p:nvSpPr>
          <p:cNvPr id="33" name="Flecha derecha 32"/>
          <p:cNvSpPr/>
          <p:nvPr/>
        </p:nvSpPr>
        <p:spPr>
          <a:xfrm>
            <a:off x="2318125" y="3762704"/>
            <a:ext cx="1379525" cy="945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34" name="CuadroTexto 33"/>
          <p:cNvSpPr txBox="1"/>
          <p:nvPr/>
        </p:nvSpPr>
        <p:spPr>
          <a:xfrm>
            <a:off x="3654930" y="3640527"/>
            <a:ext cx="3723331" cy="307777"/>
          </a:xfrm>
          <a:prstGeom prst="rect">
            <a:avLst/>
          </a:prstGeom>
          <a:noFill/>
        </p:spPr>
        <p:txBody>
          <a:bodyPr wrap="square" rtlCol="0">
            <a:spAutoFit/>
          </a:bodyPr>
          <a:lstStyle/>
          <a:p>
            <a:r>
              <a:rPr lang="es-CR" sz="1400" dirty="0">
                <a:latin typeface="Arial" panose="020B0604020202020204" pitchFamily="34" charset="0"/>
                <a:cs typeface="Arial" panose="020B0604020202020204" pitchFamily="34" charset="0"/>
              </a:rPr>
              <a:t>Dé un clic en la carpeta CST-Mantenimiento</a:t>
            </a:r>
          </a:p>
        </p:txBody>
      </p:sp>
    </p:spTree>
    <p:extLst>
      <p:ext uri="{BB962C8B-B14F-4D97-AF65-F5344CB8AC3E}">
        <p14:creationId xmlns:p14="http://schemas.microsoft.com/office/powerpoint/2010/main" xmlns="" val="28468457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CuadroTexto 15"/>
          <p:cNvSpPr txBox="1"/>
          <p:nvPr/>
        </p:nvSpPr>
        <p:spPr>
          <a:xfrm>
            <a:off x="389744" y="652705"/>
            <a:ext cx="3102964" cy="584775"/>
          </a:xfrm>
          <a:prstGeom prst="rect">
            <a:avLst/>
          </a:prstGeom>
          <a:noFill/>
        </p:spPr>
        <p:txBody>
          <a:bodyPr wrap="square" rtlCol="0">
            <a:spAutoFit/>
          </a:bodyPr>
          <a:lstStyle/>
          <a:p>
            <a:r>
              <a:rPr lang="es-MX" sz="3200" b="1" dirty="0">
                <a:solidFill>
                  <a:srgbClr val="002060"/>
                </a:solidFill>
                <a:latin typeface="Elephant" panose="02020904090505020303" pitchFamily="18" charset="0"/>
              </a:rPr>
              <a:t>Objetivos</a:t>
            </a:r>
            <a:endParaRPr lang="es-CR" sz="3200" b="1" dirty="0">
              <a:solidFill>
                <a:srgbClr val="002060"/>
              </a:solidFill>
              <a:latin typeface="Elephant" panose="02020904090505020303" pitchFamily="18" charset="0"/>
            </a:endParaRPr>
          </a:p>
        </p:txBody>
      </p:sp>
      <p:sp>
        <p:nvSpPr>
          <p:cNvPr id="17" name="CuadroTexto 16"/>
          <p:cNvSpPr txBox="1"/>
          <p:nvPr/>
        </p:nvSpPr>
        <p:spPr>
          <a:xfrm>
            <a:off x="880926" y="1434318"/>
            <a:ext cx="10413401" cy="3831818"/>
          </a:xfrm>
          <a:prstGeom prst="rect">
            <a:avLst/>
          </a:prstGeom>
          <a:noFill/>
        </p:spPr>
        <p:txBody>
          <a:bodyPr wrap="square" rtlCol="0">
            <a:spAutoFit/>
          </a:bodyPr>
          <a:lstStyle/>
          <a:p>
            <a:pPr algn="just">
              <a:lnSpc>
                <a:spcPct val="150000"/>
              </a:lnSpc>
            </a:pPr>
            <a:r>
              <a:rPr lang="es-MX" dirty="0"/>
              <a:t>	</a:t>
            </a:r>
            <a:r>
              <a:rPr lang="es-MX" b="1" dirty="0">
                <a:latin typeface="Arial" panose="020B0604020202020204" pitchFamily="34" charset="0"/>
                <a:cs typeface="Arial" panose="020B0604020202020204" pitchFamily="34" charset="0"/>
              </a:rPr>
              <a:t>General</a:t>
            </a:r>
          </a:p>
          <a:p>
            <a:pPr algn="just">
              <a:lnSpc>
                <a:spcPct val="150000"/>
              </a:lnSpc>
            </a:pPr>
            <a:r>
              <a:rPr lang="es-MX" dirty="0">
                <a:latin typeface="Arial" panose="020B0604020202020204" pitchFamily="34" charset="0"/>
                <a:cs typeface="Arial" panose="020B0604020202020204" pitchFamily="34" charset="0"/>
              </a:rPr>
              <a:t>Capacitar a las Administradoras de Cesantía, Programa de Gestión Financiera y Programa Desarrollo de Recursos Humanos en el funcionamiento del Módulo de Administración de Cesantía.	</a:t>
            </a:r>
          </a:p>
          <a:p>
            <a:pPr algn="just">
              <a:lnSpc>
                <a:spcPct val="150000"/>
              </a:lnSpc>
            </a:pPr>
            <a:r>
              <a:rPr lang="es-MX" b="1" dirty="0">
                <a:latin typeface="Arial" panose="020B0604020202020204" pitchFamily="34" charset="0"/>
                <a:cs typeface="Arial" panose="020B0604020202020204" pitchFamily="34" charset="0"/>
              </a:rPr>
              <a:t>	Específicos</a:t>
            </a:r>
          </a:p>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Enseñar las pantallas y los campos del Módulo de Cesantía.</a:t>
            </a:r>
          </a:p>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Explicar las reglas del funcionamiento de movimientos de afiliación, desafiliación, traslados de fondos y registro de liquidaciones.</a:t>
            </a:r>
          </a:p>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Mostrar  el flujo de trabajo de traslado de fondos.</a:t>
            </a:r>
          </a:p>
          <a:p>
            <a:pPr marL="285750" indent="-285750" algn="just">
              <a:lnSpc>
                <a:spcPct val="150000"/>
              </a:lnSpc>
              <a:buFont typeface="Arial" panose="020B0604020202020204" pitchFamily="34" charset="0"/>
              <a:buChar char="•"/>
            </a:pPr>
            <a:r>
              <a:rPr lang="es-MX" dirty="0">
                <a:latin typeface="Arial" panose="020B0604020202020204" pitchFamily="34" charset="0"/>
                <a:cs typeface="Arial" panose="020B0604020202020204" pitchFamily="34" charset="0"/>
              </a:rPr>
              <a:t>Guiar y supervisar a los participantes en la práctica para el uso del módulo.</a:t>
            </a:r>
          </a:p>
        </p:txBody>
      </p:sp>
      <p:grpSp>
        <p:nvGrpSpPr>
          <p:cNvPr id="18" name="Grupo 17"/>
          <p:cNvGrpSpPr/>
          <p:nvPr/>
        </p:nvGrpSpPr>
        <p:grpSpPr>
          <a:xfrm>
            <a:off x="-4287" y="5508739"/>
            <a:ext cx="12192000" cy="1354556"/>
            <a:chOff x="-4287" y="5508739"/>
            <a:chExt cx="12192000" cy="1354556"/>
          </a:xfrm>
        </p:grpSpPr>
        <p:grpSp>
          <p:nvGrpSpPr>
            <p:cNvPr id="19" name="Grupo 18"/>
            <p:cNvGrpSpPr/>
            <p:nvPr/>
          </p:nvGrpSpPr>
          <p:grpSpPr>
            <a:xfrm>
              <a:off x="-4287" y="5655051"/>
              <a:ext cx="12192000" cy="1208244"/>
              <a:chOff x="-4287" y="5640764"/>
              <a:chExt cx="12192000" cy="1208244"/>
            </a:xfrm>
          </p:grpSpPr>
          <p:sp>
            <p:nvSpPr>
              <p:cNvPr id="21" name="Rectángulo 20"/>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2" name="Grupo 21"/>
              <p:cNvGrpSpPr/>
              <p:nvPr/>
            </p:nvGrpSpPr>
            <p:grpSpPr>
              <a:xfrm rot="10800000">
                <a:off x="0" y="5640764"/>
                <a:ext cx="2083633" cy="1150712"/>
                <a:chOff x="10316718" y="155575"/>
                <a:chExt cx="1762187" cy="1150712"/>
              </a:xfrm>
              <a:solidFill>
                <a:schemeClr val="bg1"/>
              </a:solidFill>
            </p:grpSpPr>
            <p:sp>
              <p:nvSpPr>
                <p:cNvPr id="23" name="Rectángulo redondeado 22"/>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4" name="Rectángulo 23"/>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 name="Imagen 1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873701" y="492808"/>
            <a:ext cx="6459537"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Lista de Afiliaciones de Cesantía</a:t>
            </a:r>
            <a:endParaRPr lang="es-CR" sz="2800" b="1" dirty="0"/>
          </a:p>
        </p:txBody>
      </p:sp>
      <p:pic>
        <p:nvPicPr>
          <p:cNvPr id="27" name="Imagen 26"/>
          <p:cNvPicPr/>
          <p:nvPr/>
        </p:nvPicPr>
        <p:blipFill>
          <a:blip r:embed="rId4"/>
          <a:stretch>
            <a:fillRect/>
          </a:stretch>
        </p:blipFill>
        <p:spPr>
          <a:xfrm>
            <a:off x="374176" y="1602575"/>
            <a:ext cx="7203783" cy="3661964"/>
          </a:xfrm>
          <a:prstGeom prst="rect">
            <a:avLst/>
          </a:prstGeom>
        </p:spPr>
      </p:pic>
      <p:sp>
        <p:nvSpPr>
          <p:cNvPr id="2" name="CuadroTexto 1"/>
          <p:cNvSpPr txBox="1"/>
          <p:nvPr/>
        </p:nvSpPr>
        <p:spPr>
          <a:xfrm>
            <a:off x="8178344" y="2331065"/>
            <a:ext cx="2596055" cy="3323987"/>
          </a:xfrm>
          <a:prstGeom prst="rect">
            <a:avLst/>
          </a:prstGeom>
          <a:noFill/>
        </p:spPr>
        <p:txBody>
          <a:bodyPr wrap="square" rtlCol="0">
            <a:spAutoFit/>
          </a:bodyPr>
          <a:lstStyle/>
          <a:p>
            <a:r>
              <a:rPr lang="es-CR" sz="1400" b="1" dirty="0"/>
              <a:t>Consideraciones de la Pantalla</a:t>
            </a:r>
          </a:p>
          <a:p>
            <a:endParaRPr lang="es-CR" sz="1400" dirty="0"/>
          </a:p>
          <a:p>
            <a:pPr algn="just"/>
            <a:r>
              <a:rPr lang="es-CR" sz="1400" dirty="0"/>
              <a:t>Enlista los funcionarios afiliados con la Administradora y los que están ubicados con la Universidad Nacional.</a:t>
            </a:r>
          </a:p>
          <a:p>
            <a:pPr algn="just"/>
            <a:endParaRPr lang="es-CR" sz="1400" dirty="0"/>
          </a:p>
          <a:p>
            <a:pPr algn="just"/>
            <a:r>
              <a:rPr lang="es-CR" sz="1400" dirty="0"/>
              <a:t>La administradora no puede ver los afiliados de otras administradoras.</a:t>
            </a:r>
          </a:p>
          <a:p>
            <a:pPr algn="just"/>
            <a:endParaRPr lang="es-CR" sz="1400" dirty="0"/>
          </a:p>
          <a:p>
            <a:pPr algn="just"/>
            <a:r>
              <a:rPr lang="es-CR" sz="1400" dirty="0"/>
              <a:t>La administradora puede afiliar a un funcionario sólo cuando en la columna “Ultima institución afiliada” aparezca con la UNA.</a:t>
            </a:r>
          </a:p>
        </p:txBody>
      </p:sp>
      <p:cxnSp>
        <p:nvCxnSpPr>
          <p:cNvPr id="12" name="Conector recto de flecha 11"/>
          <p:cNvCxnSpPr/>
          <p:nvPr/>
        </p:nvCxnSpPr>
        <p:spPr>
          <a:xfrm flipV="1">
            <a:off x="1099752" y="1544199"/>
            <a:ext cx="0" cy="9810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Conector recto de flecha 13"/>
          <p:cNvCxnSpPr/>
          <p:nvPr/>
        </p:nvCxnSpPr>
        <p:spPr>
          <a:xfrm flipV="1">
            <a:off x="6936828" y="1933903"/>
            <a:ext cx="840827" cy="8198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CuadroTexto 14"/>
          <p:cNvSpPr txBox="1"/>
          <p:nvPr/>
        </p:nvSpPr>
        <p:spPr>
          <a:xfrm>
            <a:off x="7638046" y="1726960"/>
            <a:ext cx="2502241" cy="523220"/>
          </a:xfrm>
          <a:prstGeom prst="rect">
            <a:avLst/>
          </a:prstGeom>
          <a:noFill/>
        </p:spPr>
        <p:txBody>
          <a:bodyPr wrap="square" rtlCol="0">
            <a:spAutoFit/>
          </a:bodyPr>
          <a:lstStyle/>
          <a:p>
            <a:r>
              <a:rPr lang="es-CR" sz="1400" dirty="0"/>
              <a:t>Iconos de consulta del registro. De un clic en el lápiz</a:t>
            </a:r>
          </a:p>
        </p:txBody>
      </p:sp>
      <p:sp>
        <p:nvSpPr>
          <p:cNvPr id="35" name="CuadroTexto 34"/>
          <p:cNvSpPr txBox="1"/>
          <p:nvPr/>
        </p:nvSpPr>
        <p:spPr>
          <a:xfrm>
            <a:off x="176678" y="1059130"/>
            <a:ext cx="3203376" cy="523220"/>
          </a:xfrm>
          <a:prstGeom prst="rect">
            <a:avLst/>
          </a:prstGeom>
          <a:noFill/>
        </p:spPr>
        <p:txBody>
          <a:bodyPr wrap="square" rtlCol="0">
            <a:spAutoFit/>
          </a:bodyPr>
          <a:lstStyle/>
          <a:p>
            <a:r>
              <a:rPr lang="es-CR" sz="1400" dirty="0"/>
              <a:t>Campo para búsqueda por identificación. Digite el dato y dé un </a:t>
            </a:r>
            <a:r>
              <a:rPr lang="es-CR" sz="1400" dirty="0" err="1"/>
              <a:t>enter</a:t>
            </a:r>
            <a:endParaRPr lang="es-CR" sz="1400" dirty="0"/>
          </a:p>
        </p:txBody>
      </p:sp>
    </p:spTree>
    <p:extLst>
      <p:ext uri="{BB962C8B-B14F-4D97-AF65-F5344CB8AC3E}">
        <p14:creationId xmlns:p14="http://schemas.microsoft.com/office/powerpoint/2010/main" xmlns="" val="1782602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873701" y="492808"/>
            <a:ext cx="6459537"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Pantalla: Mantenimiento de Afiliación de Cesantía</a:t>
            </a:r>
            <a:endParaRPr lang="es-CR" sz="2800" b="1" dirty="0"/>
          </a:p>
        </p:txBody>
      </p:sp>
      <p:pic>
        <p:nvPicPr>
          <p:cNvPr id="28" name="Imagen 27"/>
          <p:cNvPicPr/>
          <p:nvPr/>
        </p:nvPicPr>
        <p:blipFill>
          <a:blip r:embed="rId4"/>
          <a:stretch>
            <a:fillRect/>
          </a:stretch>
        </p:blipFill>
        <p:spPr>
          <a:xfrm>
            <a:off x="662151" y="1434349"/>
            <a:ext cx="8156027" cy="3654381"/>
          </a:xfrm>
          <a:prstGeom prst="rect">
            <a:avLst/>
          </a:prstGeom>
        </p:spPr>
      </p:pic>
      <p:sp>
        <p:nvSpPr>
          <p:cNvPr id="3" name="Cerrar llave 2"/>
          <p:cNvSpPr/>
          <p:nvPr/>
        </p:nvSpPr>
        <p:spPr>
          <a:xfrm>
            <a:off x="8818178" y="3121572"/>
            <a:ext cx="378374" cy="196715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R"/>
          </a:p>
        </p:txBody>
      </p:sp>
      <p:sp>
        <p:nvSpPr>
          <p:cNvPr id="4" name="CuadroTexto 3"/>
          <p:cNvSpPr txBox="1"/>
          <p:nvPr/>
        </p:nvSpPr>
        <p:spPr>
          <a:xfrm>
            <a:off x="9301655" y="3657600"/>
            <a:ext cx="2480442" cy="954107"/>
          </a:xfrm>
          <a:prstGeom prst="rect">
            <a:avLst/>
          </a:prstGeom>
          <a:noFill/>
        </p:spPr>
        <p:txBody>
          <a:bodyPr wrap="square" rtlCol="0">
            <a:spAutoFit/>
          </a:bodyPr>
          <a:lstStyle/>
          <a:p>
            <a:r>
              <a:rPr lang="es-CR" sz="1400" dirty="0"/>
              <a:t>Muestra el historial de afiliaciones y desafiliaciones del funcionario.</a:t>
            </a:r>
          </a:p>
          <a:p>
            <a:endParaRPr lang="es-CR" sz="1400" dirty="0"/>
          </a:p>
        </p:txBody>
      </p:sp>
      <p:cxnSp>
        <p:nvCxnSpPr>
          <p:cNvPr id="18" name="Conector recto de flecha 17"/>
          <p:cNvCxnSpPr/>
          <p:nvPr/>
        </p:nvCxnSpPr>
        <p:spPr>
          <a:xfrm flipV="1">
            <a:off x="889183" y="2648607"/>
            <a:ext cx="2894541" cy="6129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CuadroTexto 28"/>
          <p:cNvSpPr txBox="1"/>
          <p:nvPr/>
        </p:nvSpPr>
        <p:spPr>
          <a:xfrm>
            <a:off x="3920358" y="2425224"/>
            <a:ext cx="5124851" cy="738664"/>
          </a:xfrm>
          <a:prstGeom prst="rect">
            <a:avLst/>
          </a:prstGeom>
          <a:noFill/>
        </p:spPr>
        <p:txBody>
          <a:bodyPr wrap="square" rtlCol="0">
            <a:spAutoFit/>
          </a:bodyPr>
          <a:lstStyle/>
          <a:p>
            <a:r>
              <a:rPr lang="es-CR" sz="1400" dirty="0"/>
              <a:t>Dando un clic en el icono, se puede registrar una afiliación o desafiliación del funcionario, tal como se muestra en la próxima diapositiva</a:t>
            </a:r>
          </a:p>
        </p:txBody>
      </p:sp>
    </p:spTree>
    <p:extLst>
      <p:ext uri="{BB962C8B-B14F-4D97-AF65-F5344CB8AC3E}">
        <p14:creationId xmlns:p14="http://schemas.microsoft.com/office/powerpoint/2010/main" xmlns="" val="2985712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873701" y="492808"/>
            <a:ext cx="760663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Pantalla: Mantenimiento de Afiliación de Cesantía</a:t>
            </a:r>
            <a:endParaRPr lang="es-CR" sz="2800" b="1" dirty="0"/>
          </a:p>
        </p:txBody>
      </p:sp>
      <p:pic>
        <p:nvPicPr>
          <p:cNvPr id="27" name="Imagen 26"/>
          <p:cNvPicPr/>
          <p:nvPr/>
        </p:nvPicPr>
        <p:blipFill>
          <a:blip r:embed="rId4"/>
          <a:stretch>
            <a:fillRect/>
          </a:stretch>
        </p:blipFill>
        <p:spPr>
          <a:xfrm>
            <a:off x="388884" y="1944979"/>
            <a:ext cx="7104992" cy="3065696"/>
          </a:xfrm>
          <a:prstGeom prst="rect">
            <a:avLst/>
          </a:prstGeom>
        </p:spPr>
      </p:pic>
      <p:cxnSp>
        <p:nvCxnSpPr>
          <p:cNvPr id="12" name="Conector recto de flecha 11"/>
          <p:cNvCxnSpPr/>
          <p:nvPr/>
        </p:nvCxnSpPr>
        <p:spPr>
          <a:xfrm>
            <a:off x="5885793" y="4246176"/>
            <a:ext cx="176573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a:off x="3762703" y="4529958"/>
            <a:ext cx="85133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0" name="Conector recto de flecha 29"/>
          <p:cNvCxnSpPr/>
          <p:nvPr/>
        </p:nvCxnSpPr>
        <p:spPr>
          <a:xfrm>
            <a:off x="2669627" y="4897821"/>
            <a:ext cx="83031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1" name="CuadroTexto 30"/>
          <p:cNvSpPr txBox="1"/>
          <p:nvPr/>
        </p:nvSpPr>
        <p:spPr>
          <a:xfrm>
            <a:off x="7651531" y="4061510"/>
            <a:ext cx="3531476" cy="338554"/>
          </a:xfrm>
          <a:prstGeom prst="rect">
            <a:avLst/>
          </a:prstGeom>
          <a:noFill/>
        </p:spPr>
        <p:txBody>
          <a:bodyPr wrap="square" rtlCol="0">
            <a:spAutoFit/>
          </a:bodyPr>
          <a:lstStyle/>
          <a:p>
            <a:r>
              <a:rPr lang="es-CR" sz="1600" b="1" dirty="0"/>
              <a:t>Paso 1. </a:t>
            </a:r>
            <a:r>
              <a:rPr lang="es-CR" sz="1600" dirty="0"/>
              <a:t>Seleccione la institución</a:t>
            </a:r>
          </a:p>
        </p:txBody>
      </p:sp>
      <p:sp>
        <p:nvSpPr>
          <p:cNvPr id="34" name="CuadroTexto 33"/>
          <p:cNvSpPr txBox="1"/>
          <p:nvPr/>
        </p:nvSpPr>
        <p:spPr>
          <a:xfrm>
            <a:off x="7303376" y="1387671"/>
            <a:ext cx="4353910" cy="584775"/>
          </a:xfrm>
          <a:prstGeom prst="rect">
            <a:avLst/>
          </a:prstGeom>
          <a:noFill/>
        </p:spPr>
        <p:txBody>
          <a:bodyPr wrap="square" rtlCol="0">
            <a:spAutoFit/>
          </a:bodyPr>
          <a:lstStyle/>
          <a:p>
            <a:r>
              <a:rPr lang="es-CR" sz="1600" b="1" dirty="0"/>
              <a:t>Función de la pantalla:  </a:t>
            </a:r>
            <a:r>
              <a:rPr lang="es-CR" sz="1600" dirty="0"/>
              <a:t>Permite afiliar o desafiliar a un funcionario de la Administradora.</a:t>
            </a:r>
          </a:p>
        </p:txBody>
      </p:sp>
      <p:sp>
        <p:nvSpPr>
          <p:cNvPr id="35" name="CuadroTexto 34"/>
          <p:cNvSpPr txBox="1"/>
          <p:nvPr/>
        </p:nvSpPr>
        <p:spPr>
          <a:xfrm>
            <a:off x="4729654" y="4373920"/>
            <a:ext cx="4950373" cy="338554"/>
          </a:xfrm>
          <a:prstGeom prst="rect">
            <a:avLst/>
          </a:prstGeom>
          <a:noFill/>
        </p:spPr>
        <p:txBody>
          <a:bodyPr wrap="square" rtlCol="0">
            <a:spAutoFit/>
          </a:bodyPr>
          <a:lstStyle/>
          <a:p>
            <a:r>
              <a:rPr lang="es-CR" sz="1600" dirty="0"/>
              <a:t>El tipo de movimiento se carga automáticamente</a:t>
            </a:r>
          </a:p>
        </p:txBody>
      </p:sp>
      <p:sp>
        <p:nvSpPr>
          <p:cNvPr id="2049" name="CuadroTexto 2048"/>
          <p:cNvSpPr txBox="1"/>
          <p:nvPr/>
        </p:nvSpPr>
        <p:spPr>
          <a:xfrm>
            <a:off x="3499944" y="4769086"/>
            <a:ext cx="6896710" cy="584775"/>
          </a:xfrm>
          <a:prstGeom prst="rect">
            <a:avLst/>
          </a:prstGeom>
          <a:noFill/>
        </p:spPr>
        <p:txBody>
          <a:bodyPr wrap="square" rtlCol="0">
            <a:spAutoFit/>
          </a:bodyPr>
          <a:lstStyle/>
          <a:p>
            <a:r>
              <a:rPr lang="es-CR" sz="1600" dirty="0"/>
              <a:t>Corresponde al mes en que se hará efectivo el movimiento. Se carga automáticamente según el calendario establecido por PDRH</a:t>
            </a:r>
          </a:p>
        </p:txBody>
      </p:sp>
      <p:cxnSp>
        <p:nvCxnSpPr>
          <p:cNvPr id="2052" name="Conector recto de flecha 2051"/>
          <p:cNvCxnSpPr/>
          <p:nvPr/>
        </p:nvCxnSpPr>
        <p:spPr>
          <a:xfrm flipV="1">
            <a:off x="851338" y="1618593"/>
            <a:ext cx="189186" cy="46541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CuadroTexto 38"/>
          <p:cNvSpPr txBox="1"/>
          <p:nvPr/>
        </p:nvSpPr>
        <p:spPr>
          <a:xfrm>
            <a:off x="231227" y="1287539"/>
            <a:ext cx="3531476" cy="338554"/>
          </a:xfrm>
          <a:prstGeom prst="rect">
            <a:avLst/>
          </a:prstGeom>
          <a:noFill/>
        </p:spPr>
        <p:txBody>
          <a:bodyPr wrap="square" rtlCol="0">
            <a:spAutoFit/>
          </a:bodyPr>
          <a:lstStyle/>
          <a:p>
            <a:r>
              <a:rPr lang="es-CR" sz="1600" b="1" dirty="0"/>
              <a:t>Paso 2. </a:t>
            </a:r>
            <a:r>
              <a:rPr lang="es-CR" sz="1600" dirty="0"/>
              <a:t>Dé un clic en el icono “aplicar”</a:t>
            </a:r>
          </a:p>
        </p:txBody>
      </p:sp>
      <p:cxnSp>
        <p:nvCxnSpPr>
          <p:cNvPr id="2054" name="Conector recto de flecha 2053"/>
          <p:cNvCxnSpPr/>
          <p:nvPr/>
        </p:nvCxnSpPr>
        <p:spPr>
          <a:xfrm flipV="1">
            <a:off x="1608083" y="1775702"/>
            <a:ext cx="1576551" cy="3225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055" name="CuadroTexto 2054"/>
          <p:cNvSpPr txBox="1"/>
          <p:nvPr/>
        </p:nvSpPr>
        <p:spPr>
          <a:xfrm>
            <a:off x="3240773" y="1580536"/>
            <a:ext cx="2897268" cy="338554"/>
          </a:xfrm>
          <a:prstGeom prst="rect">
            <a:avLst/>
          </a:prstGeom>
          <a:noFill/>
        </p:spPr>
        <p:txBody>
          <a:bodyPr wrap="square" rtlCol="0">
            <a:spAutoFit/>
          </a:bodyPr>
          <a:lstStyle/>
          <a:p>
            <a:r>
              <a:rPr lang="es-CR" sz="1600" b="1" dirty="0"/>
              <a:t>Paso 3. </a:t>
            </a:r>
            <a:r>
              <a:rPr lang="es-CR" sz="1600" dirty="0"/>
              <a:t>De un clic para regresar </a:t>
            </a:r>
          </a:p>
        </p:txBody>
      </p:sp>
    </p:spTree>
    <p:extLst>
      <p:ext uri="{BB962C8B-B14F-4D97-AF65-F5344CB8AC3E}">
        <p14:creationId xmlns:p14="http://schemas.microsoft.com/office/powerpoint/2010/main" xmlns="" val="20530909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250245" y="628790"/>
            <a:ext cx="743846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Pantalla: Mantenimiento de Afiliación de Cesantía</a:t>
            </a:r>
            <a:endParaRPr lang="es-CR" sz="2800" b="1" dirty="0"/>
          </a:p>
        </p:txBody>
      </p:sp>
      <p:pic>
        <p:nvPicPr>
          <p:cNvPr id="28" name="Imagen 27"/>
          <p:cNvPicPr/>
          <p:nvPr/>
        </p:nvPicPr>
        <p:blipFill>
          <a:blip r:embed="rId4"/>
          <a:stretch>
            <a:fillRect/>
          </a:stretch>
        </p:blipFill>
        <p:spPr>
          <a:xfrm>
            <a:off x="662151" y="1723792"/>
            <a:ext cx="8156027" cy="3654381"/>
          </a:xfrm>
          <a:prstGeom prst="rect">
            <a:avLst/>
          </a:prstGeom>
        </p:spPr>
      </p:pic>
      <p:cxnSp>
        <p:nvCxnSpPr>
          <p:cNvPr id="7" name="Conector recto de flecha 6"/>
          <p:cNvCxnSpPr/>
          <p:nvPr/>
        </p:nvCxnSpPr>
        <p:spPr>
          <a:xfrm flipV="1">
            <a:off x="1064668" y="1558521"/>
            <a:ext cx="490863" cy="37547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CuadroTexto 9"/>
          <p:cNvSpPr txBox="1"/>
          <p:nvPr/>
        </p:nvSpPr>
        <p:spPr>
          <a:xfrm>
            <a:off x="1439917" y="1298323"/>
            <a:ext cx="5612524" cy="369332"/>
          </a:xfrm>
          <a:prstGeom prst="rect">
            <a:avLst/>
          </a:prstGeom>
          <a:noFill/>
        </p:spPr>
        <p:txBody>
          <a:bodyPr wrap="square" rtlCol="0">
            <a:spAutoFit/>
          </a:bodyPr>
          <a:lstStyle/>
          <a:p>
            <a:r>
              <a:rPr lang="es-CR" b="1" dirty="0"/>
              <a:t>Paso 4. </a:t>
            </a:r>
            <a:r>
              <a:rPr lang="es-CR" dirty="0"/>
              <a:t>Para guardar, dé un clic en el icono del diskette. </a:t>
            </a:r>
          </a:p>
        </p:txBody>
      </p:sp>
    </p:spTree>
    <p:extLst>
      <p:ext uri="{BB962C8B-B14F-4D97-AF65-F5344CB8AC3E}">
        <p14:creationId xmlns:p14="http://schemas.microsoft.com/office/powerpoint/2010/main" xmlns="" val="17418669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250245" y="628790"/>
            <a:ext cx="743846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Pantalla: Lista de Traslados de Fondos de Cesantía </a:t>
            </a:r>
            <a:endParaRPr lang="es-CR" sz="2800" b="1" dirty="0"/>
          </a:p>
        </p:txBody>
      </p:sp>
      <p:pic>
        <p:nvPicPr>
          <p:cNvPr id="27" name="Imagen 26"/>
          <p:cNvPicPr/>
          <p:nvPr/>
        </p:nvPicPr>
        <p:blipFill>
          <a:blip r:embed="rId4"/>
          <a:stretch>
            <a:fillRect/>
          </a:stretch>
        </p:blipFill>
        <p:spPr>
          <a:xfrm>
            <a:off x="818866" y="2097345"/>
            <a:ext cx="8383975" cy="2855403"/>
          </a:xfrm>
          <a:prstGeom prst="rect">
            <a:avLst/>
          </a:prstGeom>
        </p:spPr>
      </p:pic>
      <p:sp>
        <p:nvSpPr>
          <p:cNvPr id="30" name="CuadroTexto 29"/>
          <p:cNvSpPr txBox="1"/>
          <p:nvPr/>
        </p:nvSpPr>
        <p:spPr>
          <a:xfrm>
            <a:off x="9772504" y="4232691"/>
            <a:ext cx="2270818" cy="738664"/>
          </a:xfrm>
          <a:prstGeom prst="rect">
            <a:avLst/>
          </a:prstGeom>
          <a:noFill/>
        </p:spPr>
        <p:txBody>
          <a:bodyPr wrap="square" rtlCol="0">
            <a:spAutoFit/>
          </a:bodyPr>
          <a:lstStyle/>
          <a:p>
            <a:r>
              <a:rPr lang="es-CR" sz="1400" dirty="0"/>
              <a:t>Iconos de consulta y edición del registro.</a:t>
            </a:r>
          </a:p>
          <a:p>
            <a:endParaRPr lang="es-CR" sz="1400" dirty="0"/>
          </a:p>
        </p:txBody>
      </p:sp>
      <p:sp>
        <p:nvSpPr>
          <p:cNvPr id="31" name="CuadroTexto 30"/>
          <p:cNvSpPr txBox="1"/>
          <p:nvPr/>
        </p:nvSpPr>
        <p:spPr>
          <a:xfrm>
            <a:off x="818866" y="1298323"/>
            <a:ext cx="2402006" cy="523220"/>
          </a:xfrm>
          <a:prstGeom prst="rect">
            <a:avLst/>
          </a:prstGeom>
          <a:noFill/>
        </p:spPr>
        <p:txBody>
          <a:bodyPr wrap="square" rtlCol="0">
            <a:spAutoFit/>
          </a:bodyPr>
          <a:lstStyle/>
          <a:p>
            <a:r>
              <a:rPr lang="es-CR" sz="1400" dirty="0"/>
              <a:t>Clic en el icono “nuevo” para realizar un nuevo traslado</a:t>
            </a:r>
          </a:p>
        </p:txBody>
      </p:sp>
      <p:cxnSp>
        <p:nvCxnSpPr>
          <p:cNvPr id="3" name="Conector recto de flecha 2"/>
          <p:cNvCxnSpPr/>
          <p:nvPr/>
        </p:nvCxnSpPr>
        <p:spPr>
          <a:xfrm flipV="1">
            <a:off x="943775" y="1772346"/>
            <a:ext cx="186210" cy="48159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CuadroTexto 31"/>
          <p:cNvSpPr txBox="1"/>
          <p:nvPr/>
        </p:nvSpPr>
        <p:spPr>
          <a:xfrm>
            <a:off x="9648683" y="1920774"/>
            <a:ext cx="2270818" cy="2031325"/>
          </a:xfrm>
          <a:prstGeom prst="rect">
            <a:avLst/>
          </a:prstGeom>
          <a:noFill/>
        </p:spPr>
        <p:txBody>
          <a:bodyPr wrap="square" rtlCol="0">
            <a:spAutoFit/>
          </a:bodyPr>
          <a:lstStyle/>
          <a:p>
            <a:r>
              <a:rPr lang="es-CR" sz="1400" dirty="0"/>
              <a:t>Enlista todos los traslados de fondos  enviados  a otras administradoras, como también los recibidos. </a:t>
            </a:r>
          </a:p>
          <a:p>
            <a:endParaRPr lang="es-CR" sz="1400" dirty="0"/>
          </a:p>
          <a:p>
            <a:r>
              <a:rPr lang="es-CR" sz="1400" dirty="0"/>
              <a:t>El usuario puede monitorear el estado de la transacción por medio de la columna de “Estado”</a:t>
            </a:r>
          </a:p>
        </p:txBody>
      </p:sp>
      <p:cxnSp>
        <p:nvCxnSpPr>
          <p:cNvPr id="14" name="Conector recto de flecha 13"/>
          <p:cNvCxnSpPr/>
          <p:nvPr/>
        </p:nvCxnSpPr>
        <p:spPr>
          <a:xfrm>
            <a:off x="9202841" y="3998794"/>
            <a:ext cx="633086" cy="45037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41530665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250245" y="628790"/>
            <a:ext cx="7835389"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400" dirty="0"/>
              <a:t>Pantalla: Movimientos Traslados de Fondos de Cesantía </a:t>
            </a:r>
            <a:endParaRPr lang="es-CR" sz="2400" b="1" dirty="0"/>
          </a:p>
        </p:txBody>
      </p:sp>
      <p:pic>
        <p:nvPicPr>
          <p:cNvPr id="28" name="Imagen 27"/>
          <p:cNvPicPr/>
          <p:nvPr/>
        </p:nvPicPr>
        <p:blipFill>
          <a:blip r:embed="rId4"/>
          <a:stretch>
            <a:fillRect/>
          </a:stretch>
        </p:blipFill>
        <p:spPr>
          <a:xfrm>
            <a:off x="832512" y="1628292"/>
            <a:ext cx="8871046" cy="3674592"/>
          </a:xfrm>
          <a:prstGeom prst="rect">
            <a:avLst/>
          </a:prstGeom>
        </p:spPr>
      </p:pic>
      <p:sp>
        <p:nvSpPr>
          <p:cNvPr id="2" name="CuadroTexto 1"/>
          <p:cNvSpPr txBox="1"/>
          <p:nvPr/>
        </p:nvSpPr>
        <p:spPr>
          <a:xfrm>
            <a:off x="5525310" y="2967586"/>
            <a:ext cx="2510021" cy="461665"/>
          </a:xfrm>
          <a:prstGeom prst="rect">
            <a:avLst/>
          </a:prstGeom>
          <a:noFill/>
        </p:spPr>
        <p:txBody>
          <a:bodyPr wrap="square" rtlCol="0">
            <a:spAutoFit/>
          </a:bodyPr>
          <a:lstStyle/>
          <a:p>
            <a:r>
              <a:rPr lang="es-CR" sz="1200" b="1" dirty="0"/>
              <a:t>Paso 1. </a:t>
            </a:r>
            <a:r>
              <a:rPr lang="es-CR" sz="1200" dirty="0"/>
              <a:t>Digite la identificación y dé un </a:t>
            </a:r>
            <a:r>
              <a:rPr lang="es-CR" sz="1200" dirty="0" err="1"/>
              <a:t>enter</a:t>
            </a:r>
            <a:endParaRPr lang="es-CR" sz="1200" dirty="0"/>
          </a:p>
        </p:txBody>
      </p:sp>
      <p:sp>
        <p:nvSpPr>
          <p:cNvPr id="29" name="CuadroTexto 28"/>
          <p:cNvSpPr txBox="1"/>
          <p:nvPr/>
        </p:nvSpPr>
        <p:spPr>
          <a:xfrm>
            <a:off x="5476672" y="3543111"/>
            <a:ext cx="2800398" cy="276999"/>
          </a:xfrm>
          <a:prstGeom prst="rect">
            <a:avLst/>
          </a:prstGeom>
          <a:noFill/>
        </p:spPr>
        <p:txBody>
          <a:bodyPr wrap="square" rtlCol="0">
            <a:spAutoFit/>
          </a:bodyPr>
          <a:lstStyle/>
          <a:p>
            <a:r>
              <a:rPr lang="es-CR" sz="1200" b="1" dirty="0"/>
              <a:t>Paso 2. </a:t>
            </a:r>
            <a:r>
              <a:rPr lang="es-CR" sz="1200" dirty="0"/>
              <a:t>Seleccione la institución origen </a:t>
            </a:r>
          </a:p>
        </p:txBody>
      </p:sp>
      <p:sp>
        <p:nvSpPr>
          <p:cNvPr id="33" name="CuadroTexto 32"/>
          <p:cNvSpPr txBox="1"/>
          <p:nvPr/>
        </p:nvSpPr>
        <p:spPr>
          <a:xfrm>
            <a:off x="5476673" y="3924643"/>
            <a:ext cx="3939701" cy="646331"/>
          </a:xfrm>
          <a:prstGeom prst="rect">
            <a:avLst/>
          </a:prstGeom>
          <a:noFill/>
        </p:spPr>
        <p:txBody>
          <a:bodyPr wrap="square" rtlCol="0">
            <a:spAutoFit/>
          </a:bodyPr>
          <a:lstStyle/>
          <a:p>
            <a:pPr algn="just"/>
            <a:r>
              <a:rPr lang="es-CR" sz="1200" b="1" dirty="0"/>
              <a:t>Paso 3. </a:t>
            </a:r>
            <a:r>
              <a:rPr lang="es-CR" sz="1200" dirty="0"/>
              <a:t>Seleccione la institución destino. Sólo se mostrará una administradora, la cual es en donde el funcionario está afiliado en el momento de hacer el traslado.</a:t>
            </a:r>
          </a:p>
        </p:txBody>
      </p:sp>
      <p:sp>
        <p:nvSpPr>
          <p:cNvPr id="34" name="CuadroTexto 33"/>
          <p:cNvSpPr txBox="1"/>
          <p:nvPr/>
        </p:nvSpPr>
        <p:spPr>
          <a:xfrm>
            <a:off x="3278222" y="4243344"/>
            <a:ext cx="2003898" cy="276999"/>
          </a:xfrm>
          <a:prstGeom prst="rect">
            <a:avLst/>
          </a:prstGeom>
          <a:noFill/>
        </p:spPr>
        <p:txBody>
          <a:bodyPr wrap="square" rtlCol="0">
            <a:spAutoFit/>
          </a:bodyPr>
          <a:lstStyle/>
          <a:p>
            <a:r>
              <a:rPr lang="es-CR" sz="1200" dirty="0"/>
              <a:t>Se carga automáticamente</a:t>
            </a:r>
          </a:p>
        </p:txBody>
      </p:sp>
      <p:cxnSp>
        <p:nvCxnSpPr>
          <p:cNvPr id="7" name="Conector recto de flecha 6"/>
          <p:cNvCxnSpPr/>
          <p:nvPr/>
        </p:nvCxnSpPr>
        <p:spPr>
          <a:xfrm>
            <a:off x="2947481" y="4406630"/>
            <a:ext cx="33074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Conector recto de flecha 14"/>
          <p:cNvCxnSpPr/>
          <p:nvPr/>
        </p:nvCxnSpPr>
        <p:spPr>
          <a:xfrm>
            <a:off x="4893013" y="3715966"/>
            <a:ext cx="58365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48" name="Conector recto de flecha 2047"/>
          <p:cNvCxnSpPr/>
          <p:nvPr/>
        </p:nvCxnSpPr>
        <p:spPr>
          <a:xfrm>
            <a:off x="4893013" y="4124528"/>
            <a:ext cx="58366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50" name="Conector recto de flecha 2049"/>
          <p:cNvCxnSpPr/>
          <p:nvPr/>
        </p:nvCxnSpPr>
        <p:spPr>
          <a:xfrm>
            <a:off x="5184842" y="3096665"/>
            <a:ext cx="41829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9" name="CuadroTexto 38"/>
          <p:cNvSpPr txBox="1"/>
          <p:nvPr/>
        </p:nvSpPr>
        <p:spPr>
          <a:xfrm>
            <a:off x="3440350" y="2614106"/>
            <a:ext cx="2470825" cy="276999"/>
          </a:xfrm>
          <a:prstGeom prst="rect">
            <a:avLst/>
          </a:prstGeom>
          <a:noFill/>
        </p:spPr>
        <p:txBody>
          <a:bodyPr wrap="square" rtlCol="0">
            <a:spAutoFit/>
          </a:bodyPr>
          <a:lstStyle/>
          <a:p>
            <a:r>
              <a:rPr lang="es-CR" sz="1200" dirty="0"/>
              <a:t>Consecutivo automático del sistema</a:t>
            </a:r>
          </a:p>
        </p:txBody>
      </p:sp>
      <p:cxnSp>
        <p:nvCxnSpPr>
          <p:cNvPr id="2056" name="Conector recto de flecha 2055"/>
          <p:cNvCxnSpPr>
            <a:endCxn id="39" idx="1"/>
          </p:cNvCxnSpPr>
          <p:nvPr/>
        </p:nvCxnSpPr>
        <p:spPr>
          <a:xfrm>
            <a:off x="2947481" y="2752605"/>
            <a:ext cx="492869"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5" name="CuadroTexto 44"/>
          <p:cNvSpPr txBox="1"/>
          <p:nvPr/>
        </p:nvSpPr>
        <p:spPr>
          <a:xfrm>
            <a:off x="3712724" y="5238344"/>
            <a:ext cx="2198451" cy="276999"/>
          </a:xfrm>
          <a:prstGeom prst="rect">
            <a:avLst/>
          </a:prstGeom>
          <a:noFill/>
        </p:spPr>
        <p:txBody>
          <a:bodyPr wrap="square" rtlCol="0">
            <a:spAutoFit/>
          </a:bodyPr>
          <a:lstStyle/>
          <a:p>
            <a:r>
              <a:rPr lang="es-CR" sz="1200" b="1" dirty="0"/>
              <a:t>Paso 4. </a:t>
            </a:r>
            <a:r>
              <a:rPr lang="es-CR" sz="1200" dirty="0"/>
              <a:t>Campo de notas </a:t>
            </a:r>
          </a:p>
        </p:txBody>
      </p:sp>
      <p:sp>
        <p:nvSpPr>
          <p:cNvPr id="46" name="CuadroTexto 45"/>
          <p:cNvSpPr txBox="1"/>
          <p:nvPr/>
        </p:nvSpPr>
        <p:spPr>
          <a:xfrm>
            <a:off x="5389123" y="1718328"/>
            <a:ext cx="2887947" cy="276999"/>
          </a:xfrm>
          <a:prstGeom prst="rect">
            <a:avLst/>
          </a:prstGeom>
          <a:noFill/>
        </p:spPr>
        <p:txBody>
          <a:bodyPr wrap="square" rtlCol="0">
            <a:spAutoFit/>
          </a:bodyPr>
          <a:lstStyle/>
          <a:p>
            <a:r>
              <a:rPr lang="es-CR" sz="1200" b="1" dirty="0">
                <a:solidFill>
                  <a:schemeClr val="bg1"/>
                </a:solidFill>
              </a:rPr>
              <a:t>Paso 6. Icono para adjuntar documentos</a:t>
            </a:r>
          </a:p>
        </p:txBody>
      </p:sp>
      <p:cxnSp>
        <p:nvCxnSpPr>
          <p:cNvPr id="2058" name="Conector recto de flecha 2057"/>
          <p:cNvCxnSpPr/>
          <p:nvPr/>
        </p:nvCxnSpPr>
        <p:spPr>
          <a:xfrm>
            <a:off x="8122596" y="1878366"/>
            <a:ext cx="115759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060" name="Imagen 2059"/>
          <p:cNvPicPr>
            <a:picLocks noChangeAspect="1"/>
          </p:cNvPicPr>
          <p:nvPr/>
        </p:nvPicPr>
        <p:blipFill>
          <a:blip r:embed="rId5"/>
          <a:stretch>
            <a:fillRect/>
          </a:stretch>
        </p:blipFill>
        <p:spPr>
          <a:xfrm>
            <a:off x="832512" y="1671933"/>
            <a:ext cx="1828321" cy="457200"/>
          </a:xfrm>
          <a:prstGeom prst="rect">
            <a:avLst/>
          </a:prstGeom>
        </p:spPr>
      </p:pic>
      <p:pic>
        <p:nvPicPr>
          <p:cNvPr id="2061" name="Imagen 2060"/>
          <p:cNvPicPr>
            <a:picLocks noChangeAspect="1"/>
          </p:cNvPicPr>
          <p:nvPr/>
        </p:nvPicPr>
        <p:blipFill>
          <a:blip r:embed="rId6"/>
          <a:stretch>
            <a:fillRect/>
          </a:stretch>
        </p:blipFill>
        <p:spPr>
          <a:xfrm>
            <a:off x="7973792" y="3040933"/>
            <a:ext cx="1752109" cy="457200"/>
          </a:xfrm>
          <a:prstGeom prst="rect">
            <a:avLst/>
          </a:prstGeom>
        </p:spPr>
      </p:pic>
      <p:sp>
        <p:nvSpPr>
          <p:cNvPr id="52" name="CuadroTexto 51"/>
          <p:cNvSpPr txBox="1"/>
          <p:nvPr/>
        </p:nvSpPr>
        <p:spPr>
          <a:xfrm>
            <a:off x="768881" y="1165624"/>
            <a:ext cx="2800398" cy="276999"/>
          </a:xfrm>
          <a:prstGeom prst="rect">
            <a:avLst/>
          </a:prstGeom>
          <a:noFill/>
        </p:spPr>
        <p:txBody>
          <a:bodyPr wrap="square" rtlCol="0">
            <a:spAutoFit/>
          </a:bodyPr>
          <a:lstStyle/>
          <a:p>
            <a:r>
              <a:rPr lang="es-CR" sz="1200" b="1" dirty="0"/>
              <a:t>Paso 5. </a:t>
            </a:r>
            <a:r>
              <a:rPr lang="es-CR" sz="1200" dirty="0"/>
              <a:t>Guarde e inicie el flujo </a:t>
            </a:r>
          </a:p>
        </p:txBody>
      </p:sp>
      <p:cxnSp>
        <p:nvCxnSpPr>
          <p:cNvPr id="2065" name="Conector recto de flecha 2064"/>
          <p:cNvCxnSpPr/>
          <p:nvPr/>
        </p:nvCxnSpPr>
        <p:spPr>
          <a:xfrm flipV="1">
            <a:off x="1566153" y="1332145"/>
            <a:ext cx="0" cy="38618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8" name="CuadroTexto 57"/>
          <p:cNvSpPr txBox="1"/>
          <p:nvPr/>
        </p:nvSpPr>
        <p:spPr>
          <a:xfrm>
            <a:off x="9806093" y="2864895"/>
            <a:ext cx="1710354" cy="830997"/>
          </a:xfrm>
          <a:prstGeom prst="rect">
            <a:avLst/>
          </a:prstGeom>
          <a:noFill/>
        </p:spPr>
        <p:txBody>
          <a:bodyPr wrap="square" rtlCol="0">
            <a:spAutoFit/>
          </a:bodyPr>
          <a:lstStyle/>
          <a:p>
            <a:pPr algn="just"/>
            <a:r>
              <a:rPr lang="es-CR" sz="1200" dirty="0"/>
              <a:t>Una vez ejecutado el paso 5 se colocará el primer estado “Borrador”</a:t>
            </a:r>
          </a:p>
        </p:txBody>
      </p:sp>
      <p:cxnSp>
        <p:nvCxnSpPr>
          <p:cNvPr id="2073" name="Conector recto de flecha 2072"/>
          <p:cNvCxnSpPr/>
          <p:nvPr/>
        </p:nvCxnSpPr>
        <p:spPr>
          <a:xfrm>
            <a:off x="9280187" y="3239311"/>
            <a:ext cx="52590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513974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250245" y="628790"/>
            <a:ext cx="74384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FLUJO DE TRABAJO:  Traslados de Fondos de Cesantía </a:t>
            </a:r>
            <a:endParaRPr lang="es-CR" sz="2800" b="1" dirty="0"/>
          </a:p>
        </p:txBody>
      </p:sp>
      <p:sp>
        <p:nvSpPr>
          <p:cNvPr id="46" name="CuadroTexto 45"/>
          <p:cNvSpPr txBox="1"/>
          <p:nvPr/>
        </p:nvSpPr>
        <p:spPr>
          <a:xfrm>
            <a:off x="5911175" y="1718328"/>
            <a:ext cx="2365895" cy="276999"/>
          </a:xfrm>
          <a:prstGeom prst="rect">
            <a:avLst/>
          </a:prstGeom>
          <a:noFill/>
        </p:spPr>
        <p:txBody>
          <a:bodyPr wrap="square" rtlCol="0">
            <a:spAutoFit/>
          </a:bodyPr>
          <a:lstStyle/>
          <a:p>
            <a:r>
              <a:rPr lang="es-CR" sz="1200" b="1" dirty="0">
                <a:solidFill>
                  <a:schemeClr val="bg1"/>
                </a:solidFill>
              </a:rPr>
              <a:t>Icono para adjuntar documentos</a:t>
            </a:r>
          </a:p>
        </p:txBody>
      </p:sp>
      <p:pic>
        <p:nvPicPr>
          <p:cNvPr id="32" name="image08.png"/>
          <p:cNvPicPr/>
          <p:nvPr/>
        </p:nvPicPr>
        <p:blipFill>
          <a:blip r:embed="rId4"/>
          <a:srcRect/>
          <a:stretch>
            <a:fillRect/>
          </a:stretch>
        </p:blipFill>
        <p:spPr>
          <a:xfrm>
            <a:off x="2344366" y="1582896"/>
            <a:ext cx="5544766" cy="3719987"/>
          </a:xfrm>
          <a:prstGeom prst="rect">
            <a:avLst/>
          </a:prstGeom>
          <a:ln/>
        </p:spPr>
      </p:pic>
    </p:spTree>
    <p:extLst>
      <p:ext uri="{BB962C8B-B14F-4D97-AF65-F5344CB8AC3E}">
        <p14:creationId xmlns:p14="http://schemas.microsoft.com/office/powerpoint/2010/main" xmlns="" val="41884949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250245" y="628790"/>
            <a:ext cx="743846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ESTADOS DEL FLUJO DE TRABAJO </a:t>
            </a:r>
            <a:endParaRPr lang="es-CR" sz="2800" b="1" dirty="0"/>
          </a:p>
        </p:txBody>
      </p:sp>
      <p:sp>
        <p:nvSpPr>
          <p:cNvPr id="46" name="CuadroTexto 45"/>
          <p:cNvSpPr txBox="1"/>
          <p:nvPr/>
        </p:nvSpPr>
        <p:spPr>
          <a:xfrm>
            <a:off x="5911175" y="1718328"/>
            <a:ext cx="2365895" cy="276999"/>
          </a:xfrm>
          <a:prstGeom prst="rect">
            <a:avLst/>
          </a:prstGeom>
          <a:noFill/>
        </p:spPr>
        <p:txBody>
          <a:bodyPr wrap="square" rtlCol="0">
            <a:spAutoFit/>
          </a:bodyPr>
          <a:lstStyle/>
          <a:p>
            <a:r>
              <a:rPr lang="es-CR" sz="1200" b="1" dirty="0">
                <a:solidFill>
                  <a:schemeClr val="bg1"/>
                </a:solidFill>
              </a:rPr>
              <a:t>Icono para adjuntar documentos</a:t>
            </a:r>
          </a:p>
        </p:txBody>
      </p:sp>
      <p:sp>
        <p:nvSpPr>
          <p:cNvPr id="18" name="CuadroTexto 17"/>
          <p:cNvSpPr txBox="1"/>
          <p:nvPr/>
        </p:nvSpPr>
        <p:spPr>
          <a:xfrm>
            <a:off x="354745" y="903801"/>
            <a:ext cx="10740885" cy="5509200"/>
          </a:xfrm>
          <a:prstGeom prst="rect">
            <a:avLst/>
          </a:prstGeom>
          <a:noFill/>
        </p:spPr>
        <p:txBody>
          <a:bodyPr wrap="square" rtlCol="0">
            <a:spAutoFit/>
          </a:bodyPr>
          <a:lstStyle/>
          <a:p>
            <a:endParaRPr lang="es-CR" sz="2400" b="1" dirty="0"/>
          </a:p>
          <a:p>
            <a:pPr lvl="0" algn="just"/>
            <a:r>
              <a:rPr lang="es-CR" b="1" dirty="0"/>
              <a:t>Borrador:   </a:t>
            </a:r>
            <a:r>
              <a:rPr lang="es-CR" dirty="0"/>
              <a:t>es el estado inicial, en donde el usuario registra la transacción, puede adjuntar documentos y mantenerla guardada si así lo desea hasta que le dé orden de envío, pasando a estado validación.</a:t>
            </a:r>
          </a:p>
          <a:p>
            <a:pPr lvl="0" algn="just"/>
            <a:endParaRPr lang="es-CR" b="1" dirty="0"/>
          </a:p>
          <a:p>
            <a:pPr lvl="0" algn="just"/>
            <a:r>
              <a:rPr lang="es-CR" b="1" dirty="0"/>
              <a:t>Validación: </a:t>
            </a:r>
            <a:r>
              <a:rPr lang="es-CR" dirty="0"/>
              <a:t>al pasar a este estado, el sistema genera una alerta en el sistema, la cual indica que la administradora de cesantía destino tiene una transacción pendiente, la cual puede aprobar o rechazar. </a:t>
            </a:r>
          </a:p>
          <a:p>
            <a:pPr lvl="0" algn="just"/>
            <a:endParaRPr lang="es-CR" dirty="0"/>
          </a:p>
          <a:p>
            <a:pPr lvl="0" algn="just"/>
            <a:r>
              <a:rPr lang="es-CR" b="1" dirty="0"/>
              <a:t>Aprobado:   </a:t>
            </a:r>
            <a:r>
              <a:rPr lang="es-CR" dirty="0"/>
              <a:t>cuando la transacción pasa a este estado, significa que la institución de destino aceptó el traslado de dinero, dándose por finalizado el flujo de proceso.</a:t>
            </a:r>
          </a:p>
          <a:p>
            <a:pPr lvl="0" algn="just"/>
            <a:endParaRPr lang="es-CR" dirty="0"/>
          </a:p>
          <a:p>
            <a:pPr algn="just"/>
            <a:r>
              <a:rPr lang="es-CR" b="1" dirty="0"/>
              <a:t>Rechazado</a:t>
            </a:r>
            <a:r>
              <a:rPr lang="es-CR" dirty="0"/>
              <a:t>:  En estado de validación la institución destino puede rechazar la transacción dando por finalizado el flujo de proceso. </a:t>
            </a:r>
          </a:p>
          <a:p>
            <a:pPr lvl="0" algn="just"/>
            <a:endParaRPr lang="es-CR" dirty="0"/>
          </a:p>
          <a:p>
            <a:pPr lvl="0" algn="just"/>
            <a:r>
              <a:rPr lang="es-CR" b="1" dirty="0"/>
              <a:t>Anulado:   </a:t>
            </a:r>
            <a:r>
              <a:rPr lang="es-CR" dirty="0"/>
              <a:t>en estado borrador, la institución de origen puede anular la solicitud de traslado de dinero.  Este estado pone fin al flujo de proceso.  </a:t>
            </a:r>
          </a:p>
          <a:p>
            <a:pPr lvl="0" algn="just"/>
            <a:endParaRPr lang="es-CR" sz="1600" b="1" dirty="0"/>
          </a:p>
          <a:p>
            <a:pPr algn="just"/>
            <a:endParaRPr lang="es-CR" sz="2000" dirty="0"/>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9187037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634247" y="641656"/>
            <a:ext cx="743846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800" dirty="0"/>
              <a:t>Pantalla: Lista de Liquidaciones de Cesantía </a:t>
            </a:r>
            <a:endParaRPr lang="es-CR" sz="2800" b="1" dirty="0"/>
          </a:p>
        </p:txBody>
      </p:sp>
      <p:pic>
        <p:nvPicPr>
          <p:cNvPr id="28" name="Imagen 27"/>
          <p:cNvPicPr/>
          <p:nvPr/>
        </p:nvPicPr>
        <p:blipFill>
          <a:blip r:embed="rId4"/>
          <a:stretch>
            <a:fillRect/>
          </a:stretch>
        </p:blipFill>
        <p:spPr>
          <a:xfrm>
            <a:off x="1778366" y="2548711"/>
            <a:ext cx="7568119" cy="2680290"/>
          </a:xfrm>
          <a:prstGeom prst="rect">
            <a:avLst/>
          </a:prstGeom>
        </p:spPr>
      </p:pic>
      <p:sp>
        <p:nvSpPr>
          <p:cNvPr id="29" name="CuadroTexto 28"/>
          <p:cNvSpPr txBox="1"/>
          <p:nvPr/>
        </p:nvSpPr>
        <p:spPr>
          <a:xfrm>
            <a:off x="2399070" y="1926974"/>
            <a:ext cx="4038775" cy="523220"/>
          </a:xfrm>
          <a:prstGeom prst="rect">
            <a:avLst/>
          </a:prstGeom>
          <a:noFill/>
        </p:spPr>
        <p:txBody>
          <a:bodyPr wrap="square" rtlCol="0">
            <a:spAutoFit/>
          </a:bodyPr>
          <a:lstStyle/>
          <a:p>
            <a:r>
              <a:rPr lang="es-CR" sz="1400" dirty="0"/>
              <a:t>Clic en el icono “Nuevo” para registrar una nueva liquidación</a:t>
            </a:r>
          </a:p>
        </p:txBody>
      </p:sp>
      <p:cxnSp>
        <p:nvCxnSpPr>
          <p:cNvPr id="4" name="Conector recto de flecha 3"/>
          <p:cNvCxnSpPr/>
          <p:nvPr/>
        </p:nvCxnSpPr>
        <p:spPr>
          <a:xfrm>
            <a:off x="2003898" y="2023353"/>
            <a:ext cx="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Conector recto de flecha 9"/>
          <p:cNvCxnSpPr/>
          <p:nvPr/>
        </p:nvCxnSpPr>
        <p:spPr>
          <a:xfrm flipV="1">
            <a:off x="1902959" y="2215902"/>
            <a:ext cx="496111" cy="5058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840884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9" name="CuadroTexto 3"/>
          <p:cNvSpPr txBox="1">
            <a:spLocks noChangeArrowheads="1"/>
          </p:cNvSpPr>
          <p:nvPr/>
        </p:nvSpPr>
        <p:spPr bwMode="auto">
          <a:xfrm>
            <a:off x="1787322" y="554885"/>
            <a:ext cx="7791855"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pPr algn="ctr"/>
            <a:r>
              <a:rPr lang="es-CR" sz="2400" dirty="0"/>
              <a:t>Pantalla: Mantenimiento de Liquidación de Cesantía </a:t>
            </a:r>
            <a:endParaRPr lang="es-CR" sz="2400" b="1" dirty="0"/>
          </a:p>
        </p:txBody>
      </p:sp>
      <p:cxnSp>
        <p:nvCxnSpPr>
          <p:cNvPr id="4" name="Conector recto de flecha 3"/>
          <p:cNvCxnSpPr/>
          <p:nvPr/>
        </p:nvCxnSpPr>
        <p:spPr>
          <a:xfrm>
            <a:off x="2003898" y="2023353"/>
            <a:ext cx="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27" name="Imagen 26"/>
          <p:cNvPicPr/>
          <p:nvPr/>
        </p:nvPicPr>
        <p:blipFill>
          <a:blip r:embed="rId4"/>
          <a:stretch>
            <a:fillRect/>
          </a:stretch>
        </p:blipFill>
        <p:spPr>
          <a:xfrm>
            <a:off x="1449419" y="1779119"/>
            <a:ext cx="7412477" cy="4327060"/>
          </a:xfrm>
          <a:prstGeom prst="rect">
            <a:avLst/>
          </a:prstGeom>
        </p:spPr>
      </p:pic>
      <p:sp>
        <p:nvSpPr>
          <p:cNvPr id="30" name="CuadroTexto 29"/>
          <p:cNvSpPr txBox="1"/>
          <p:nvPr/>
        </p:nvSpPr>
        <p:spPr>
          <a:xfrm>
            <a:off x="6250020" y="2434815"/>
            <a:ext cx="2072763" cy="261610"/>
          </a:xfrm>
          <a:prstGeom prst="rect">
            <a:avLst/>
          </a:prstGeom>
          <a:noFill/>
        </p:spPr>
        <p:txBody>
          <a:bodyPr wrap="square" rtlCol="0">
            <a:spAutoFit/>
          </a:bodyPr>
          <a:lstStyle/>
          <a:p>
            <a:r>
              <a:rPr lang="es-CR" sz="1100" dirty="0"/>
              <a:t>Digite la identificación y dé </a:t>
            </a:r>
            <a:r>
              <a:rPr lang="es-CR" sz="1100" dirty="0" err="1"/>
              <a:t>enter</a:t>
            </a:r>
            <a:r>
              <a:rPr lang="es-CR" sz="1100" dirty="0"/>
              <a:t> </a:t>
            </a:r>
          </a:p>
        </p:txBody>
      </p:sp>
      <p:sp>
        <p:nvSpPr>
          <p:cNvPr id="31" name="CuadroTexto 30"/>
          <p:cNvSpPr txBox="1"/>
          <p:nvPr/>
        </p:nvSpPr>
        <p:spPr>
          <a:xfrm>
            <a:off x="6215974" y="2765415"/>
            <a:ext cx="1611086" cy="261610"/>
          </a:xfrm>
          <a:prstGeom prst="rect">
            <a:avLst/>
          </a:prstGeom>
          <a:noFill/>
        </p:spPr>
        <p:txBody>
          <a:bodyPr wrap="square" rtlCol="0">
            <a:spAutoFit/>
          </a:bodyPr>
          <a:lstStyle/>
          <a:p>
            <a:r>
              <a:rPr lang="es-CR" sz="1100" dirty="0"/>
              <a:t>Seleccione la institución </a:t>
            </a:r>
          </a:p>
        </p:txBody>
      </p:sp>
      <p:sp>
        <p:nvSpPr>
          <p:cNvPr id="32" name="CuadroTexto 31"/>
          <p:cNvSpPr txBox="1"/>
          <p:nvPr/>
        </p:nvSpPr>
        <p:spPr>
          <a:xfrm>
            <a:off x="6182621" y="3019566"/>
            <a:ext cx="1825095" cy="261610"/>
          </a:xfrm>
          <a:prstGeom prst="rect">
            <a:avLst/>
          </a:prstGeom>
          <a:noFill/>
        </p:spPr>
        <p:txBody>
          <a:bodyPr wrap="square" rtlCol="0">
            <a:spAutoFit/>
          </a:bodyPr>
          <a:lstStyle/>
          <a:p>
            <a:r>
              <a:rPr lang="es-CR" sz="1100" dirty="0"/>
              <a:t>Seleccione el código de cese</a:t>
            </a:r>
          </a:p>
        </p:txBody>
      </p:sp>
      <p:sp>
        <p:nvSpPr>
          <p:cNvPr id="2" name="Cerrar llave 1"/>
          <p:cNvSpPr/>
          <p:nvPr/>
        </p:nvSpPr>
        <p:spPr>
          <a:xfrm>
            <a:off x="5308290" y="3254276"/>
            <a:ext cx="145915" cy="595221"/>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R"/>
          </a:p>
        </p:txBody>
      </p:sp>
      <p:sp>
        <p:nvSpPr>
          <p:cNvPr id="33" name="CuadroTexto 32"/>
          <p:cNvSpPr txBox="1"/>
          <p:nvPr/>
        </p:nvSpPr>
        <p:spPr>
          <a:xfrm>
            <a:off x="5454205" y="3419598"/>
            <a:ext cx="2626468" cy="261610"/>
          </a:xfrm>
          <a:prstGeom prst="rect">
            <a:avLst/>
          </a:prstGeom>
          <a:noFill/>
        </p:spPr>
        <p:txBody>
          <a:bodyPr wrap="square" rtlCol="0">
            <a:spAutoFit/>
          </a:bodyPr>
          <a:lstStyle/>
          <a:p>
            <a:r>
              <a:rPr lang="es-CR" sz="1100" dirty="0"/>
              <a:t>Carga automáticamente los datos del cese</a:t>
            </a:r>
          </a:p>
        </p:txBody>
      </p:sp>
      <p:sp>
        <p:nvSpPr>
          <p:cNvPr id="3" name="Cerrar llave 2"/>
          <p:cNvSpPr/>
          <p:nvPr/>
        </p:nvSpPr>
        <p:spPr>
          <a:xfrm>
            <a:off x="6587477" y="4173649"/>
            <a:ext cx="214009" cy="83657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s-CR"/>
          </a:p>
        </p:txBody>
      </p:sp>
      <p:sp>
        <p:nvSpPr>
          <p:cNvPr id="34" name="CuadroTexto 33"/>
          <p:cNvSpPr txBox="1"/>
          <p:nvPr/>
        </p:nvSpPr>
        <p:spPr>
          <a:xfrm>
            <a:off x="6801486" y="4274930"/>
            <a:ext cx="3499744" cy="600164"/>
          </a:xfrm>
          <a:prstGeom prst="rect">
            <a:avLst/>
          </a:prstGeom>
          <a:noFill/>
        </p:spPr>
        <p:txBody>
          <a:bodyPr wrap="square" rtlCol="0">
            <a:spAutoFit/>
          </a:bodyPr>
          <a:lstStyle/>
          <a:p>
            <a:pPr algn="just"/>
            <a:r>
              <a:rPr lang="es-CR" sz="1100" dirty="0"/>
              <a:t>Carga el monto automáticamente. Se puede distribuir el monto total entre efectivo, transferencia y cheque. Además cada uno tiene un campo para observaciones.</a:t>
            </a:r>
          </a:p>
        </p:txBody>
      </p:sp>
      <p:cxnSp>
        <p:nvCxnSpPr>
          <p:cNvPr id="12" name="Conector recto de flecha 11"/>
          <p:cNvCxnSpPr/>
          <p:nvPr/>
        </p:nvCxnSpPr>
        <p:spPr>
          <a:xfrm>
            <a:off x="5937964" y="2551151"/>
            <a:ext cx="30155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Conector recto de flecha 15"/>
          <p:cNvCxnSpPr/>
          <p:nvPr/>
        </p:nvCxnSpPr>
        <p:spPr>
          <a:xfrm>
            <a:off x="5948463" y="2889044"/>
            <a:ext cx="301557"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49" name="Conector recto de flecha 2048"/>
          <p:cNvCxnSpPr/>
          <p:nvPr/>
        </p:nvCxnSpPr>
        <p:spPr>
          <a:xfrm>
            <a:off x="5680953" y="3150371"/>
            <a:ext cx="53502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CuadroTexto 37"/>
          <p:cNvSpPr txBox="1"/>
          <p:nvPr/>
        </p:nvSpPr>
        <p:spPr>
          <a:xfrm>
            <a:off x="1459918" y="1270269"/>
            <a:ext cx="4488545" cy="307777"/>
          </a:xfrm>
          <a:prstGeom prst="rect">
            <a:avLst/>
          </a:prstGeom>
          <a:noFill/>
        </p:spPr>
        <p:txBody>
          <a:bodyPr wrap="square" rtlCol="0">
            <a:spAutoFit/>
          </a:bodyPr>
          <a:lstStyle/>
          <a:p>
            <a:r>
              <a:rPr lang="es-CR" sz="1400" dirty="0"/>
              <a:t>Clic en el icono del diskette para guardar el registro </a:t>
            </a:r>
          </a:p>
        </p:txBody>
      </p:sp>
      <p:cxnSp>
        <p:nvCxnSpPr>
          <p:cNvPr id="2052" name="Conector recto de flecha 2051"/>
          <p:cNvCxnSpPr>
            <a:cxnSpLocks/>
          </p:cNvCxnSpPr>
          <p:nvPr/>
        </p:nvCxnSpPr>
        <p:spPr>
          <a:xfrm flipV="1">
            <a:off x="1760935" y="1537262"/>
            <a:ext cx="322699" cy="3460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79291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4772027"/>
            <a:ext cx="12192000" cy="2100261"/>
          </a:xfrm>
          <a:prstGeom prst="rect">
            <a:avLst/>
          </a:prstGeom>
          <a:gradFill>
            <a:gsLst>
              <a:gs pos="92920">
                <a:srgbClr val="C00000"/>
              </a:gs>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dirty="0"/>
          </a:p>
        </p:txBody>
      </p:sp>
      <p:sp>
        <p:nvSpPr>
          <p:cNvPr id="3" name="Rectángulo 2"/>
          <p:cNvSpPr/>
          <p:nvPr/>
        </p:nvSpPr>
        <p:spPr>
          <a:xfrm>
            <a:off x="0" y="4528457"/>
            <a:ext cx="12206514" cy="243570"/>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4" name="Rectángulo 3"/>
          <p:cNvSpPr/>
          <p:nvPr/>
        </p:nvSpPr>
        <p:spPr>
          <a:xfrm>
            <a:off x="0" y="1"/>
            <a:ext cx="12206514" cy="214314"/>
          </a:xfrm>
          <a:prstGeom prst="rect">
            <a:avLst/>
          </a:prstGeom>
          <a:gradFill>
            <a:gsLst>
              <a:gs pos="0">
                <a:srgbClr val="FCB2B7"/>
              </a:gs>
              <a:gs pos="81000">
                <a:srgbClr val="C00000"/>
              </a:gs>
            </a:gsLst>
            <a:lin ang="24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sp>
        <p:nvSpPr>
          <p:cNvPr id="5" name="CuadroTexto 4"/>
          <p:cNvSpPr txBox="1"/>
          <p:nvPr/>
        </p:nvSpPr>
        <p:spPr>
          <a:xfrm>
            <a:off x="182909" y="2980632"/>
            <a:ext cx="5258521" cy="584775"/>
          </a:xfrm>
          <a:prstGeom prst="rect">
            <a:avLst/>
          </a:prstGeom>
          <a:noFill/>
        </p:spPr>
        <p:txBody>
          <a:bodyPr wrap="square" rtlCol="0">
            <a:spAutoFit/>
          </a:bodyPr>
          <a:lstStyle/>
          <a:p>
            <a:r>
              <a:rPr lang="es-MX" sz="3200" dirty="0">
                <a:solidFill>
                  <a:srgbClr val="002060"/>
                </a:solidFill>
                <a:latin typeface="Bodoni MT Black" panose="02070A03080606020203" pitchFamily="18" charset="0"/>
              </a:rPr>
              <a:t>Aspectos Conceptuales</a:t>
            </a:r>
          </a:p>
        </p:txBody>
      </p:sp>
      <p:pic>
        <p:nvPicPr>
          <p:cNvPr id="6"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464809" y="418116"/>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17 Imagen" descr="sigesa.png"/>
          <p:cNvPicPr>
            <a:picLocks noChangeAspect="1"/>
          </p:cNvPicPr>
          <p:nvPr/>
        </p:nvPicPr>
        <p:blipFill>
          <a:blip r:embed="rId3" cstate="print"/>
          <a:stretch>
            <a:fillRect/>
          </a:stretch>
        </p:blipFill>
        <p:spPr>
          <a:xfrm>
            <a:off x="0" y="274275"/>
            <a:ext cx="1800200" cy="1352531"/>
          </a:xfrm>
          <a:prstGeom prst="rect">
            <a:avLst/>
          </a:prstGeom>
        </p:spPr>
      </p:pic>
    </p:spTree>
    <p:extLst>
      <p:ext uri="{BB962C8B-B14F-4D97-AF65-F5344CB8AC3E}">
        <p14:creationId xmlns:p14="http://schemas.microsoft.com/office/powerpoint/2010/main" xmlns="" val="27651369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4" name="Rectángulo 13"/>
          <p:cNvSpPr/>
          <p:nvPr/>
        </p:nvSpPr>
        <p:spPr>
          <a:xfrm>
            <a:off x="388503" y="1265969"/>
            <a:ext cx="10781243" cy="2677656"/>
          </a:xfrm>
          <a:prstGeom prst="rect">
            <a:avLst/>
          </a:prstGeom>
        </p:spPr>
        <p:txBody>
          <a:bodyPr wrap="square">
            <a:spAutoFit/>
          </a:bodyPr>
          <a:lstStyle/>
          <a:p>
            <a:pPr>
              <a:lnSpc>
                <a:spcPct val="150000"/>
              </a:lnSpc>
            </a:pPr>
            <a:r>
              <a:rPr lang="es-MX" sz="2800" b="1" dirty="0">
                <a:latin typeface="Arial" panose="020B0604020202020204" pitchFamily="34" charset="0"/>
                <a:cs typeface="Arial" panose="020B0604020202020204" pitchFamily="34" charset="0"/>
              </a:rPr>
              <a:t>Consultas</a:t>
            </a:r>
          </a:p>
          <a:p>
            <a:pPr>
              <a:lnSpc>
                <a:spcPct val="150000"/>
              </a:lnSpc>
            </a:pPr>
            <a:r>
              <a:rPr lang="es-MX" sz="2800" dirty="0">
                <a:latin typeface="Arial" panose="020B0604020202020204" pitchFamily="34" charset="0"/>
                <a:cs typeface="Arial" panose="020B0604020202020204" pitchFamily="34" charset="0"/>
              </a:rPr>
              <a:t>Extensiones: 4824</a:t>
            </a:r>
          </a:p>
          <a:p>
            <a:r>
              <a:rPr lang="es-MX" sz="2800" dirty="0">
                <a:latin typeface="Arial" panose="020B0604020202020204" pitchFamily="34" charset="0"/>
                <a:cs typeface="Arial" panose="020B0604020202020204" pitchFamily="34" charset="0"/>
              </a:rPr>
              <a:t>E-mail: vivian.navarro.fallas@una.cr</a:t>
            </a:r>
            <a:r>
              <a:rPr lang="es-CR" sz="2800" dirty="0">
                <a:latin typeface="Arial" panose="020B0604020202020204" pitchFamily="34" charset="0"/>
                <a:cs typeface="Arial" panose="020B0604020202020204" pitchFamily="34" charset="0"/>
              </a:rPr>
              <a:t>		</a:t>
            </a:r>
          </a:p>
          <a:p>
            <a:r>
              <a:rPr lang="es-CR" sz="2800" dirty="0">
                <a:latin typeface="Arial" panose="020B0604020202020204" pitchFamily="34" charset="0"/>
                <a:cs typeface="Arial" panose="020B0604020202020204" pitchFamily="34" charset="0"/>
              </a:rPr>
              <a:t>		   sigesa@una.cr </a:t>
            </a:r>
          </a:p>
          <a:p>
            <a:r>
              <a:rPr lang="es-CR" sz="28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xmlns="" val="573334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7" name="CuadroTexto 16">
            <a:extLst>
              <a:ext uri="{FF2B5EF4-FFF2-40B4-BE49-F238E27FC236}">
                <a16:creationId xmlns:a16="http://schemas.microsoft.com/office/drawing/2014/main" xmlns="" id="{00CA268A-1C21-476A-B9B8-A31293154344}"/>
              </a:ext>
            </a:extLst>
          </p:cNvPr>
          <p:cNvSpPr txBox="1"/>
          <p:nvPr/>
        </p:nvSpPr>
        <p:spPr>
          <a:xfrm>
            <a:off x="354745" y="825202"/>
            <a:ext cx="734637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Cesantía</a:t>
            </a:r>
            <a:endParaRPr lang="es-CR" sz="3600" b="1" dirty="0">
              <a:solidFill>
                <a:srgbClr val="002060"/>
              </a:solidFill>
              <a:latin typeface="Elephant" panose="02020904090505020303" pitchFamily="18" charset="0"/>
            </a:endParaRPr>
          </a:p>
        </p:txBody>
      </p:sp>
      <p:sp>
        <p:nvSpPr>
          <p:cNvPr id="18" name="CuadroTexto 17"/>
          <p:cNvSpPr txBox="1"/>
          <p:nvPr/>
        </p:nvSpPr>
        <p:spPr>
          <a:xfrm>
            <a:off x="354745" y="1579642"/>
            <a:ext cx="10740885" cy="3416320"/>
          </a:xfrm>
          <a:prstGeom prst="rect">
            <a:avLst/>
          </a:prstGeom>
          <a:noFill/>
        </p:spPr>
        <p:txBody>
          <a:bodyPr wrap="square" rtlCol="0">
            <a:spAutoFit/>
          </a:bodyPr>
          <a:lstStyle/>
          <a:p>
            <a:pPr algn="just"/>
            <a:r>
              <a:rPr lang="es-CR" sz="2400" b="1" i="1" dirty="0"/>
              <a:t>IV Convención Colectiva de la Universidad Nacional</a:t>
            </a:r>
            <a:endParaRPr lang="es-CR" sz="2400" dirty="0"/>
          </a:p>
          <a:p>
            <a:pPr algn="just"/>
            <a:r>
              <a:rPr lang="es-CR" sz="2400" dirty="0"/>
              <a:t> </a:t>
            </a:r>
          </a:p>
          <a:p>
            <a:pPr algn="just"/>
            <a:r>
              <a:rPr lang="es-CR" sz="2400" b="1" i="1" dirty="0"/>
              <a:t>Artículo 95   </a:t>
            </a:r>
            <a:endParaRPr lang="es-CR" sz="2400" b="1" dirty="0"/>
          </a:p>
          <a:p>
            <a:pPr algn="just"/>
            <a:r>
              <a:rPr lang="es-CR" sz="2400" dirty="0"/>
              <a:t>Al concluir todo contrato de trabajo por renuncia, incapacidad permanente, pensión, jubilación o muerte, la Universidad deberá pagarle al trabajador o trabajadora, o a sus causahabientes, por concepto de auxilio de cesantía, una suma equivalente a un mes de salario por cada año laboral, hasta por 20 años o fracción no menor a seis meses.</a:t>
            </a:r>
          </a:p>
          <a:p>
            <a:pPr algn="just">
              <a:lnSpc>
                <a:spcPct val="150000"/>
              </a:lnSpc>
            </a:pPr>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534554904"/>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7" name="CuadroTexto 16">
            <a:extLst>
              <a:ext uri="{FF2B5EF4-FFF2-40B4-BE49-F238E27FC236}">
                <a16:creationId xmlns:a16="http://schemas.microsoft.com/office/drawing/2014/main" xmlns="" id="{00CA268A-1C21-476A-B9B8-A31293154344}"/>
              </a:ext>
            </a:extLst>
          </p:cNvPr>
          <p:cNvSpPr txBox="1"/>
          <p:nvPr/>
        </p:nvSpPr>
        <p:spPr>
          <a:xfrm>
            <a:off x="354745" y="825202"/>
            <a:ext cx="7346371" cy="646331"/>
          </a:xfrm>
          <a:prstGeom prst="rect">
            <a:avLst/>
          </a:prstGeom>
          <a:noFill/>
        </p:spPr>
        <p:txBody>
          <a:bodyPr wrap="square" rtlCol="0">
            <a:spAutoFit/>
          </a:bodyPr>
          <a:lstStyle/>
          <a:p>
            <a:r>
              <a:rPr lang="es-MX" sz="3600" b="1" dirty="0">
                <a:solidFill>
                  <a:srgbClr val="002060"/>
                </a:solidFill>
                <a:latin typeface="Elephant" panose="02020904090505020303" pitchFamily="18" charset="0"/>
              </a:rPr>
              <a:t>Cesantía</a:t>
            </a:r>
            <a:endParaRPr lang="es-CR" sz="3600" b="1" dirty="0">
              <a:solidFill>
                <a:srgbClr val="002060"/>
              </a:solidFill>
              <a:latin typeface="Elephant" panose="02020904090505020303" pitchFamily="18" charset="0"/>
            </a:endParaRPr>
          </a:p>
        </p:txBody>
      </p:sp>
      <p:sp>
        <p:nvSpPr>
          <p:cNvPr id="18" name="CuadroTexto 17"/>
          <p:cNvSpPr txBox="1"/>
          <p:nvPr/>
        </p:nvSpPr>
        <p:spPr>
          <a:xfrm>
            <a:off x="354745" y="1579642"/>
            <a:ext cx="10740885" cy="4401205"/>
          </a:xfrm>
          <a:prstGeom prst="rect">
            <a:avLst/>
          </a:prstGeom>
          <a:noFill/>
        </p:spPr>
        <p:txBody>
          <a:bodyPr wrap="square" rtlCol="0">
            <a:spAutoFit/>
          </a:bodyPr>
          <a:lstStyle/>
          <a:p>
            <a:pPr lvl="0" algn="just"/>
            <a:r>
              <a:rPr lang="es-CR" sz="2400" b="1" dirty="0"/>
              <a:t>Artículo 95</a:t>
            </a:r>
          </a:p>
          <a:p>
            <a:pPr lvl="0" algn="just"/>
            <a:endParaRPr lang="es-CR" sz="2400" dirty="0"/>
          </a:p>
          <a:p>
            <a:pPr lvl="0" algn="just"/>
            <a:r>
              <a:rPr lang="es-CR" sz="2400" dirty="0"/>
              <a:t>No procederá el pago del auxilio de cesantía en el caso de despido por responsabilidad del trabajador o trabajadora. </a:t>
            </a:r>
          </a:p>
          <a:p>
            <a:pPr lvl="0" algn="just"/>
            <a:endParaRPr lang="es-CR" sz="2400" dirty="0"/>
          </a:p>
          <a:p>
            <a:pPr lvl="0" algn="just"/>
            <a:r>
              <a:rPr lang="es-CR" sz="2400" dirty="0"/>
              <a:t>Cuando el contrato de trabajo concluya por renuncia, el pago procederá: previa confirmación de que el trabajador o trabajadora no tenga deudas, compromisos o devolución de activos pendientes con la institución, siempre y cuando al funcionario/a que presenta la renuncia no se le haya iniciado un procedimiento disciplinario en su contra.</a:t>
            </a:r>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1407938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7" name="CuadroTexto 16">
            <a:extLst>
              <a:ext uri="{FF2B5EF4-FFF2-40B4-BE49-F238E27FC236}">
                <a16:creationId xmlns:a16="http://schemas.microsoft.com/office/drawing/2014/main" xmlns="" id="{00CA268A-1C21-476A-B9B8-A31293154344}"/>
              </a:ext>
            </a:extLst>
          </p:cNvPr>
          <p:cNvSpPr txBox="1"/>
          <p:nvPr/>
        </p:nvSpPr>
        <p:spPr>
          <a:xfrm>
            <a:off x="2415557" y="2248405"/>
            <a:ext cx="7346371" cy="2308324"/>
          </a:xfrm>
          <a:prstGeom prst="rect">
            <a:avLst/>
          </a:prstGeom>
          <a:noFill/>
        </p:spPr>
        <p:txBody>
          <a:bodyPr wrap="square" rtlCol="0">
            <a:spAutoFit/>
          </a:bodyPr>
          <a:lstStyle/>
          <a:p>
            <a:pPr algn="ctr"/>
            <a:r>
              <a:rPr lang="es-MX" sz="3600" b="1" dirty="0">
                <a:solidFill>
                  <a:srgbClr val="002060"/>
                </a:solidFill>
                <a:latin typeface="Elephant" panose="02020904090505020303" pitchFamily="18" charset="0"/>
              </a:rPr>
              <a:t>REGLAS DEL SISTEMA</a:t>
            </a:r>
          </a:p>
          <a:p>
            <a:endParaRPr lang="es-MX" sz="3600" b="1" dirty="0">
              <a:solidFill>
                <a:srgbClr val="002060"/>
              </a:solidFill>
              <a:latin typeface="Elephant" panose="02020904090505020303" pitchFamily="18" charset="0"/>
            </a:endParaRPr>
          </a:p>
          <a:p>
            <a:pPr algn="ctr"/>
            <a:r>
              <a:rPr lang="es-MX" sz="3600" b="1" dirty="0">
                <a:solidFill>
                  <a:srgbClr val="002060"/>
                </a:solidFill>
                <a:latin typeface="Elephant" panose="02020904090505020303" pitchFamily="18" charset="0"/>
              </a:rPr>
              <a:t>Movimientos de Afiliación y Desafiliación</a:t>
            </a:r>
          </a:p>
        </p:txBody>
      </p:sp>
    </p:spTree>
    <p:extLst>
      <p:ext uri="{BB962C8B-B14F-4D97-AF65-F5344CB8AC3E}">
        <p14:creationId xmlns:p14="http://schemas.microsoft.com/office/powerpoint/2010/main" xmlns="" val="991952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8" name="CuadroTexto 17"/>
          <p:cNvSpPr txBox="1"/>
          <p:nvPr/>
        </p:nvSpPr>
        <p:spPr>
          <a:xfrm>
            <a:off x="354745" y="932181"/>
            <a:ext cx="10740885" cy="7294305"/>
          </a:xfrm>
          <a:prstGeom prst="rect">
            <a:avLst/>
          </a:prstGeom>
          <a:noFill/>
        </p:spPr>
        <p:txBody>
          <a:bodyPr wrap="square" rtlCol="0">
            <a:spAutoFit/>
          </a:bodyPr>
          <a:lstStyle/>
          <a:p>
            <a:pPr lvl="0"/>
            <a:r>
              <a:rPr lang="es-CR" sz="2400" b="1" dirty="0"/>
              <a:t>Afiliaciones y Desafiliaciones</a:t>
            </a:r>
            <a:endParaRPr lang="es-CR" sz="2400" dirty="0"/>
          </a:p>
          <a:p>
            <a:r>
              <a:rPr lang="es-CR" sz="2400" dirty="0"/>
              <a:t> </a:t>
            </a:r>
          </a:p>
          <a:p>
            <a:pPr marL="342900" indent="-342900" algn="just">
              <a:buFont typeface="Wingdings" panose="05000000000000000000" pitchFamily="2" charset="2"/>
              <a:buChar char="§"/>
            </a:pPr>
            <a:r>
              <a:rPr lang="es-CR" sz="2400" dirty="0"/>
              <a:t>El sistema siempre estará abierto para hacer afiliaciones y desafiliaciones, sin embargo, el mes rige del movimiento se carga automáticamente de conformidad con las fechas del calendario de planilla que establece el Programa Desarrollo de Recursos Humanos para aplicación de deducciones. </a:t>
            </a:r>
          </a:p>
          <a:p>
            <a:pPr marL="342900" indent="-342900" algn="just">
              <a:buFont typeface="Wingdings" panose="05000000000000000000" pitchFamily="2" charset="2"/>
              <a:buChar char="§"/>
            </a:pPr>
            <a:endParaRPr lang="es-CR" sz="2400" dirty="0"/>
          </a:p>
          <a:p>
            <a:pPr marL="342900" indent="-342900" algn="just">
              <a:buFont typeface="Wingdings" panose="05000000000000000000" pitchFamily="2" charset="2"/>
              <a:buChar char="§"/>
            </a:pPr>
            <a:r>
              <a:rPr lang="es-CR" sz="2400" dirty="0"/>
              <a:t>Las inclusiones dentro de ese período serán efectivas en ese mismo mes y las que se ejecuten después del período quedarán para el siguiente mes.  Ejemplo: en Setiembre, el período para inclusión de deducciones son los primeros cinco días del mes. Todas las afiliaciones y desafiliaciones ingresadas en esos cinco días se aplican para setiembre. </a:t>
            </a:r>
          </a:p>
          <a:p>
            <a:pPr lvl="0"/>
            <a:r>
              <a:rPr lang="es-CR" sz="2400" dirty="0"/>
              <a:t>.</a:t>
            </a:r>
          </a:p>
          <a:p>
            <a:pPr algn="just"/>
            <a:endParaRPr lang="es-CR" sz="2400" dirty="0"/>
          </a:p>
          <a:p>
            <a:pPr algn="just"/>
            <a:endParaRPr lang="es-CR" sz="2400" dirty="0"/>
          </a:p>
          <a:p>
            <a:pPr algn="just"/>
            <a:endParaRPr lang="es-CR" sz="2400" dirty="0"/>
          </a:p>
          <a:p>
            <a:pPr algn="just"/>
            <a:endParaRPr lang="es-CR" sz="2000" dirty="0"/>
          </a:p>
          <a:p>
            <a:pPr lvl="0" algn="just"/>
            <a:endParaRPr lang="es-CR" sz="2400" dirty="0"/>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35388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8" name="CuadroTexto 17"/>
          <p:cNvSpPr txBox="1"/>
          <p:nvPr/>
        </p:nvSpPr>
        <p:spPr>
          <a:xfrm>
            <a:off x="354745" y="932181"/>
            <a:ext cx="10740885" cy="6555641"/>
          </a:xfrm>
          <a:prstGeom prst="rect">
            <a:avLst/>
          </a:prstGeom>
          <a:noFill/>
        </p:spPr>
        <p:txBody>
          <a:bodyPr wrap="square" rtlCol="0">
            <a:spAutoFit/>
          </a:bodyPr>
          <a:lstStyle/>
          <a:p>
            <a:pPr lvl="0"/>
            <a:r>
              <a:rPr lang="es-CR" sz="2400" b="1" dirty="0"/>
              <a:t>Afiliaciones y Desafiliaciones</a:t>
            </a:r>
            <a:endParaRPr lang="es-CR" sz="2400" dirty="0"/>
          </a:p>
          <a:p>
            <a:r>
              <a:rPr lang="es-CR" sz="2400" dirty="0"/>
              <a:t> </a:t>
            </a:r>
          </a:p>
          <a:p>
            <a:pPr marL="342900" indent="-342900" algn="just">
              <a:buFont typeface="Wingdings" panose="05000000000000000000" pitchFamily="2" charset="2"/>
              <a:buChar char="§"/>
            </a:pPr>
            <a:r>
              <a:rPr lang="es-CR" sz="2400" dirty="0"/>
              <a:t>Un funcionario nuevo en la Institución será afiliado automáticamente en la Universidad Nacional y acumulará su aporte patronal con la UNA, hasta que solicite afiliación con otra administradora.</a:t>
            </a:r>
          </a:p>
          <a:p>
            <a:pPr marL="342900" lvl="0" indent="-342900" algn="just">
              <a:buFont typeface="Wingdings" panose="05000000000000000000" pitchFamily="2" charset="2"/>
              <a:buChar char="§"/>
            </a:pPr>
            <a:endParaRPr lang="es-CR" sz="2400" dirty="0"/>
          </a:p>
          <a:p>
            <a:pPr marL="342900" lvl="0" indent="-342900" algn="just">
              <a:buFont typeface="Wingdings" panose="05000000000000000000" pitchFamily="2" charset="2"/>
              <a:buChar char="§"/>
            </a:pPr>
            <a:endParaRPr lang="es-CR" sz="2400" dirty="0"/>
          </a:p>
          <a:p>
            <a:pPr marL="342900" lvl="0" indent="-342900" algn="just">
              <a:buFont typeface="Wingdings" panose="05000000000000000000" pitchFamily="2" charset="2"/>
              <a:buChar char="§"/>
            </a:pPr>
            <a:r>
              <a:rPr lang="es-CR" sz="2400" dirty="0"/>
              <a:t>La unidad de tiempo mínima para que un funcionario permanezca afiliado a determinada entidad administradora de Cesantía, es de un mes y será hasta después de cumplido este plazo que el funcionario pueda realizar cualquier movimiento si así lo desea.</a:t>
            </a:r>
          </a:p>
          <a:p>
            <a:pPr algn="just"/>
            <a:endParaRPr lang="es-CR" sz="2400" dirty="0"/>
          </a:p>
          <a:p>
            <a:pPr algn="just"/>
            <a:endParaRPr lang="es-CR" sz="2400" dirty="0"/>
          </a:p>
          <a:p>
            <a:pPr algn="just"/>
            <a:endParaRPr lang="es-CR" sz="2400" dirty="0"/>
          </a:p>
          <a:p>
            <a:pPr algn="just"/>
            <a:endParaRPr lang="es-CR" sz="2000" dirty="0"/>
          </a:p>
          <a:p>
            <a:pPr lvl="0" algn="just"/>
            <a:endParaRPr lang="es-CR" sz="2400" dirty="0"/>
          </a:p>
          <a:p>
            <a:pPr algn="just"/>
            <a:endParaRPr lang="es-CR" sz="2400" dirty="0"/>
          </a:p>
          <a:p>
            <a:pPr algn="just"/>
            <a:endParaRPr lang="es-MX"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518470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o 10"/>
          <p:cNvGrpSpPr/>
          <p:nvPr/>
        </p:nvGrpSpPr>
        <p:grpSpPr>
          <a:xfrm>
            <a:off x="-14514" y="-10114"/>
            <a:ext cx="12206514" cy="1214260"/>
            <a:chOff x="-14514" y="-10114"/>
            <a:chExt cx="12206514" cy="1214260"/>
          </a:xfrm>
        </p:grpSpPr>
        <p:sp>
          <p:nvSpPr>
            <p:cNvPr id="8" name="Rectángulo 7"/>
            <p:cNvSpPr/>
            <p:nvPr/>
          </p:nvSpPr>
          <p:spPr>
            <a:xfrm>
              <a:off x="-14514" y="-10114"/>
              <a:ext cx="12206514" cy="4598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9" name="Grupo 8"/>
            <p:cNvGrpSpPr/>
            <p:nvPr/>
          </p:nvGrpSpPr>
          <p:grpSpPr>
            <a:xfrm>
              <a:off x="9953469" y="53435"/>
              <a:ext cx="2238531" cy="1150711"/>
              <a:chOff x="10316718" y="155575"/>
              <a:chExt cx="1875282" cy="1150711"/>
            </a:xfrm>
          </p:grpSpPr>
          <p:sp>
            <p:nvSpPr>
              <p:cNvPr id="5" name="Rectángulo redondeado 4"/>
              <p:cNvSpPr/>
              <p:nvPr/>
            </p:nvSpPr>
            <p:spPr>
              <a:xfrm>
                <a:off x="10316718" y="155575"/>
                <a:ext cx="1705394" cy="1150711"/>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6" name="Rectángulo 5"/>
              <p:cNvSpPr/>
              <p:nvPr/>
            </p:nvSpPr>
            <p:spPr>
              <a:xfrm>
                <a:off x="10687987" y="155575"/>
                <a:ext cx="1504013" cy="87874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051" name="Picture 3" descr="COLO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392179" y="171988"/>
            <a:ext cx="1597025" cy="1004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20" name="Grupo 19"/>
          <p:cNvGrpSpPr/>
          <p:nvPr/>
        </p:nvGrpSpPr>
        <p:grpSpPr>
          <a:xfrm>
            <a:off x="-4287" y="5508739"/>
            <a:ext cx="12192000" cy="1354556"/>
            <a:chOff x="-4287" y="5508739"/>
            <a:chExt cx="12192000" cy="1354556"/>
          </a:xfrm>
        </p:grpSpPr>
        <p:grpSp>
          <p:nvGrpSpPr>
            <p:cNvPr id="21" name="Grupo 20"/>
            <p:cNvGrpSpPr/>
            <p:nvPr/>
          </p:nvGrpSpPr>
          <p:grpSpPr>
            <a:xfrm>
              <a:off x="-4287" y="5655051"/>
              <a:ext cx="12192000" cy="1208244"/>
              <a:chOff x="-4287" y="5640764"/>
              <a:chExt cx="12192000" cy="1208244"/>
            </a:xfrm>
          </p:grpSpPr>
          <p:sp>
            <p:nvSpPr>
              <p:cNvPr id="23" name="Rectángulo 22"/>
              <p:cNvSpPr/>
              <p:nvPr/>
            </p:nvSpPr>
            <p:spPr>
              <a:xfrm rot="10800000">
                <a:off x="-4287" y="6421788"/>
                <a:ext cx="12192000" cy="427220"/>
              </a:xfrm>
              <a:prstGeom prst="rect">
                <a:avLst/>
              </a:prstGeom>
              <a:gradFill>
                <a:gsLst>
                  <a:gs pos="0">
                    <a:srgbClr val="FCB2B7"/>
                  </a:gs>
                  <a:gs pos="81000">
                    <a:srgbClr val="C00000"/>
                  </a:gs>
                </a:gsLst>
                <a:lin ang="7800000" scaled="0"/>
              </a:gra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CR"/>
              </a:p>
            </p:txBody>
          </p:sp>
          <p:grpSp>
            <p:nvGrpSpPr>
              <p:cNvPr id="24" name="Grupo 23"/>
              <p:cNvGrpSpPr/>
              <p:nvPr/>
            </p:nvGrpSpPr>
            <p:grpSpPr>
              <a:xfrm rot="10800000">
                <a:off x="0" y="5640764"/>
                <a:ext cx="2083633" cy="1150712"/>
                <a:chOff x="10316718" y="155575"/>
                <a:chExt cx="1762187" cy="1150712"/>
              </a:xfrm>
              <a:solidFill>
                <a:schemeClr val="bg1"/>
              </a:solidFill>
            </p:grpSpPr>
            <p:sp>
              <p:nvSpPr>
                <p:cNvPr id="25" name="Rectángulo redondeado 24"/>
                <p:cNvSpPr/>
                <p:nvPr/>
              </p:nvSpPr>
              <p:spPr>
                <a:xfrm>
                  <a:off x="10316718" y="155575"/>
                  <a:ext cx="1705394" cy="1150711"/>
                </a:xfrm>
                <a:prstGeom prst="round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sp>
              <p:nvSpPr>
                <p:cNvPr id="26" name="Rectángulo 25"/>
                <p:cNvSpPr/>
                <p:nvPr/>
              </p:nvSpPr>
              <p:spPr>
                <a:xfrm>
                  <a:off x="10574892" y="155575"/>
                  <a:ext cx="1504013" cy="1150712"/>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a:p>
              </p:txBody>
            </p:sp>
          </p:grpSp>
        </p:grpSp>
        <p:pic>
          <p:nvPicPr>
            <p:cNvPr id="22" name="Imagen 2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4642" y="5508739"/>
              <a:ext cx="1799059" cy="1254577"/>
            </a:xfrm>
            <a:prstGeom prst="rect">
              <a:avLst/>
            </a:prstGeom>
          </p:spPr>
        </p:pic>
      </p:grpSp>
      <p:sp>
        <p:nvSpPr>
          <p:cNvPr id="17" name="CuadroTexto 16">
            <a:extLst>
              <a:ext uri="{FF2B5EF4-FFF2-40B4-BE49-F238E27FC236}">
                <a16:creationId xmlns:a16="http://schemas.microsoft.com/office/drawing/2014/main" xmlns="" id="{00CA268A-1C21-476A-B9B8-A31293154344}"/>
              </a:ext>
            </a:extLst>
          </p:cNvPr>
          <p:cNvSpPr txBox="1"/>
          <p:nvPr/>
        </p:nvSpPr>
        <p:spPr>
          <a:xfrm>
            <a:off x="2415557" y="2373478"/>
            <a:ext cx="7346371" cy="1754326"/>
          </a:xfrm>
          <a:prstGeom prst="rect">
            <a:avLst/>
          </a:prstGeom>
          <a:noFill/>
        </p:spPr>
        <p:txBody>
          <a:bodyPr wrap="square" rtlCol="0">
            <a:spAutoFit/>
          </a:bodyPr>
          <a:lstStyle/>
          <a:p>
            <a:pPr algn="ctr"/>
            <a:r>
              <a:rPr lang="es-MX" sz="3600" b="1" dirty="0">
                <a:solidFill>
                  <a:srgbClr val="002060"/>
                </a:solidFill>
                <a:latin typeface="Elephant" panose="02020904090505020303" pitchFamily="18" charset="0"/>
              </a:rPr>
              <a:t>REGLAS DEL SISTEMA</a:t>
            </a:r>
          </a:p>
          <a:p>
            <a:endParaRPr lang="es-MX" sz="3600" b="1" dirty="0">
              <a:solidFill>
                <a:srgbClr val="002060"/>
              </a:solidFill>
              <a:latin typeface="Elephant" panose="02020904090505020303" pitchFamily="18" charset="0"/>
            </a:endParaRPr>
          </a:p>
          <a:p>
            <a:pPr algn="ctr"/>
            <a:r>
              <a:rPr lang="es-MX" sz="3600" b="1" dirty="0">
                <a:solidFill>
                  <a:srgbClr val="002060"/>
                </a:solidFill>
                <a:latin typeface="Elephant" panose="02020904090505020303" pitchFamily="18" charset="0"/>
              </a:rPr>
              <a:t>Traslado de fondos</a:t>
            </a:r>
          </a:p>
        </p:txBody>
      </p:sp>
    </p:spTree>
    <p:extLst>
      <p:ext uri="{BB962C8B-B14F-4D97-AF65-F5344CB8AC3E}">
        <p14:creationId xmlns:p14="http://schemas.microsoft.com/office/powerpoint/2010/main" xmlns="" val="22724071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16321</TotalTime>
  <Words>848</Words>
  <Application>Microsoft Office PowerPoint</Application>
  <PresentationFormat>Personalizado</PresentationFormat>
  <Paragraphs>176</Paragraphs>
  <Slides>30</Slides>
  <Notes>1</Notes>
  <HiddenSlides>2</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vector>
  </TitlesOfParts>
  <Company>Oficina Relaciones Publicas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Universidad Nacional</dc:creator>
  <cp:lastModifiedBy>Guis</cp:lastModifiedBy>
  <cp:revision>251</cp:revision>
  <cp:lastPrinted>2015-02-12T15:03:45Z</cp:lastPrinted>
  <dcterms:created xsi:type="dcterms:W3CDTF">2014-09-09T16:34:21Z</dcterms:created>
  <dcterms:modified xsi:type="dcterms:W3CDTF">2017-09-26T21:23:10Z</dcterms:modified>
</cp:coreProperties>
</file>